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png" ContentType="image/png"/>
  <Override PartName="/ppt/slides/slide6.xml" ContentType="application/vnd.openxmlformats-officedocument.presentationml.slide+xml"/>
  <Default Extension="jpg" ContentType="image/jp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</p:sldIdLst>
  <p:sldSz cx="7556500" cy="5334000"/>
  <p:notesSz cx="7556500" cy="5334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213" y="1653540"/>
            <a:ext cx="6428422" cy="11201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chemeClr val="bg1"/>
                </a:solidFill>
                <a:latin typeface="微軟正黑體"/>
                <a:cs typeface="微軟正黑體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427" y="2987040"/>
            <a:ext cx="5293995" cy="1333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50" b="0" i="0">
                <a:solidFill>
                  <a:srgbClr val="414042"/>
                </a:solidFill>
                <a:latin typeface="微軟正黑體 Light"/>
                <a:cs typeface="微軟正黑體 Light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bg1"/>
                </a:solidFill>
                <a:latin typeface="微軟正黑體"/>
                <a:cs typeface="微軟正黑體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050" b="0" i="0">
                <a:solidFill>
                  <a:srgbClr val="414042"/>
                </a:solidFill>
                <a:latin typeface="微軟正黑體 Light"/>
                <a:cs typeface="微軟正黑體 Light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bg1"/>
                </a:solidFill>
                <a:latin typeface="微軟正黑體"/>
                <a:cs typeface="微軟正黑體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78142" y="1226820"/>
            <a:ext cx="3289839" cy="3520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894867" y="1226820"/>
            <a:ext cx="3289839" cy="35204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400" b="1" i="0">
                <a:solidFill>
                  <a:schemeClr val="bg1"/>
                </a:solidFill>
                <a:latin typeface="微軟正黑體"/>
                <a:cs typeface="微軟正黑體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150293" y="435771"/>
            <a:ext cx="205104" cy="8788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chemeClr val="bg1"/>
                </a:solidFill>
                <a:latin typeface="微軟正黑體"/>
                <a:cs typeface="微軟正黑體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415500" y="1909313"/>
            <a:ext cx="4471034" cy="2311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50" b="0" i="0">
                <a:solidFill>
                  <a:srgbClr val="414042"/>
                </a:solidFill>
                <a:latin typeface="微軟正黑體 Light"/>
                <a:cs typeface="微軟正黑體 Light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71369" y="4960620"/>
            <a:ext cx="2420112" cy="266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8142" y="4960620"/>
            <a:ext cx="1739455" cy="266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5445252" y="4960620"/>
            <a:ext cx="1739455" cy="2667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g"/><Relationship Id="rId3" Type="http://schemas.openxmlformats.org/officeDocument/2006/relationships/image" Target="../media/image29.jpg"/><Relationship Id="rId4" Type="http://schemas.openxmlformats.org/officeDocument/2006/relationships/image" Target="../media/image30.jpg"/><Relationship Id="rId5" Type="http://schemas.openxmlformats.org/officeDocument/2006/relationships/image" Target="../media/image31.jpg"/><Relationship Id="rId6" Type="http://schemas.openxmlformats.org/officeDocument/2006/relationships/image" Target="../media/image32.jpg"/><Relationship Id="rId7" Type="http://schemas.openxmlformats.org/officeDocument/2006/relationships/image" Target="../media/image33.jpg"/><Relationship Id="rId8" Type="http://schemas.openxmlformats.org/officeDocument/2006/relationships/image" Target="../media/image34.png"/><Relationship Id="rId9" Type="http://schemas.openxmlformats.org/officeDocument/2006/relationships/image" Target="../media/image35.jpg"/><Relationship Id="rId10" Type="http://schemas.openxmlformats.org/officeDocument/2006/relationships/image" Target="../media/image36.jpg"/><Relationship Id="rId11" Type="http://schemas.openxmlformats.org/officeDocument/2006/relationships/image" Target="../media/image37.jpg"/><Relationship Id="rId12" Type="http://schemas.openxmlformats.org/officeDocument/2006/relationships/image" Target="../media/image38.jpg"/><Relationship Id="rId13" Type="http://schemas.openxmlformats.org/officeDocument/2006/relationships/image" Target="../media/image39.jpg"/><Relationship Id="rId14" Type="http://schemas.openxmlformats.org/officeDocument/2006/relationships/image" Target="../media/image40.jp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jpg"/><Relationship Id="rId3" Type="http://schemas.openxmlformats.org/officeDocument/2006/relationships/image" Target="../media/image42.jpg"/><Relationship Id="rId4" Type="http://schemas.openxmlformats.org/officeDocument/2006/relationships/image" Target="../media/image43.jpg"/><Relationship Id="rId5" Type="http://schemas.openxmlformats.org/officeDocument/2006/relationships/image" Target="../media/image44.jpg"/><Relationship Id="rId6" Type="http://schemas.openxmlformats.org/officeDocument/2006/relationships/image" Target="../media/image45.jpg"/><Relationship Id="rId7" Type="http://schemas.openxmlformats.org/officeDocument/2006/relationships/image" Target="../media/image46.jpg"/><Relationship Id="rId8" Type="http://schemas.openxmlformats.org/officeDocument/2006/relationships/image" Target="../media/image47.jpg"/><Relationship Id="rId9" Type="http://schemas.openxmlformats.org/officeDocument/2006/relationships/image" Target="../media/image48.jpg"/><Relationship Id="rId10" Type="http://schemas.openxmlformats.org/officeDocument/2006/relationships/image" Target="../media/image49.png"/><Relationship Id="rId11" Type="http://schemas.openxmlformats.org/officeDocument/2006/relationships/image" Target="../media/image50.png"/><Relationship Id="rId12" Type="http://schemas.openxmlformats.org/officeDocument/2006/relationships/image" Target="../media/image51.png"/><Relationship Id="rId13" Type="http://schemas.openxmlformats.org/officeDocument/2006/relationships/image" Target="../media/image52.png"/><Relationship Id="rId14" Type="http://schemas.openxmlformats.org/officeDocument/2006/relationships/image" Target="../media/image53.pn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jpg"/><Relationship Id="rId3" Type="http://schemas.openxmlformats.org/officeDocument/2006/relationships/image" Target="../media/image55.jpg"/><Relationship Id="rId4" Type="http://schemas.openxmlformats.org/officeDocument/2006/relationships/image" Target="../media/image56.jpg"/><Relationship Id="rId5" Type="http://schemas.openxmlformats.org/officeDocument/2006/relationships/image" Target="../media/image57.jpg"/><Relationship Id="rId6" Type="http://schemas.openxmlformats.org/officeDocument/2006/relationships/image" Target="../media/image58.jpg"/><Relationship Id="rId7" Type="http://schemas.openxmlformats.org/officeDocument/2006/relationships/image" Target="../media/image59.jpg"/><Relationship Id="rId8" Type="http://schemas.openxmlformats.org/officeDocument/2006/relationships/image" Target="../media/image60.jpg"/><Relationship Id="rId9" Type="http://schemas.openxmlformats.org/officeDocument/2006/relationships/image" Target="../media/image61.jpg"/><Relationship Id="rId10" Type="http://schemas.openxmlformats.org/officeDocument/2006/relationships/image" Target="../media/image62.jpg"/><Relationship Id="rId11" Type="http://schemas.openxmlformats.org/officeDocument/2006/relationships/image" Target="../media/image63.jpg"/><Relationship Id="rId12" Type="http://schemas.openxmlformats.org/officeDocument/2006/relationships/image" Target="../media/image64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5.jpg"/><Relationship Id="rId3" Type="http://schemas.openxmlformats.org/officeDocument/2006/relationships/image" Target="../media/image66.jpg"/><Relationship Id="rId4" Type="http://schemas.openxmlformats.org/officeDocument/2006/relationships/image" Target="../media/image67.jpg"/><Relationship Id="rId5" Type="http://schemas.openxmlformats.org/officeDocument/2006/relationships/image" Target="../media/image68.jpg"/><Relationship Id="rId6" Type="http://schemas.openxmlformats.org/officeDocument/2006/relationships/image" Target="../media/image69.jpg"/><Relationship Id="rId7" Type="http://schemas.openxmlformats.org/officeDocument/2006/relationships/image" Target="../media/image70.jpg"/><Relationship Id="rId8" Type="http://schemas.openxmlformats.org/officeDocument/2006/relationships/image" Target="../media/image71.jpg"/><Relationship Id="rId9" Type="http://schemas.openxmlformats.org/officeDocument/2006/relationships/image" Target="../media/image72.jp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3.png"/><Relationship Id="rId3" Type="http://schemas.openxmlformats.org/officeDocument/2006/relationships/image" Target="../media/image74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5.jpg"/><Relationship Id="rId3" Type="http://schemas.openxmlformats.org/officeDocument/2006/relationships/image" Target="../media/image76.jpg"/><Relationship Id="rId4" Type="http://schemas.openxmlformats.org/officeDocument/2006/relationships/image" Target="../media/image77.jpg"/><Relationship Id="rId5" Type="http://schemas.openxmlformats.org/officeDocument/2006/relationships/image" Target="../media/image78.jpg"/><Relationship Id="rId6" Type="http://schemas.openxmlformats.org/officeDocument/2006/relationships/image" Target="../media/image79.jpg"/><Relationship Id="rId7" Type="http://schemas.openxmlformats.org/officeDocument/2006/relationships/image" Target="../media/image80.jpg"/><Relationship Id="rId8" Type="http://schemas.openxmlformats.org/officeDocument/2006/relationships/image" Target="../media/image81.jpg"/><Relationship Id="rId9" Type="http://schemas.openxmlformats.org/officeDocument/2006/relationships/image" Target="../media/image82.jpg"/><Relationship Id="rId10" Type="http://schemas.openxmlformats.org/officeDocument/2006/relationships/image" Target="../media/image83.jpg"/><Relationship Id="rId11" Type="http://schemas.openxmlformats.org/officeDocument/2006/relationships/image" Target="../media/image84.jpg"/><Relationship Id="rId12" Type="http://schemas.openxmlformats.org/officeDocument/2006/relationships/image" Target="../media/image85.jpg"/><Relationship Id="rId13" Type="http://schemas.openxmlformats.org/officeDocument/2006/relationships/image" Target="../media/image86.jpg"/><Relationship Id="rId14" Type="http://schemas.openxmlformats.org/officeDocument/2006/relationships/image" Target="../media/image87.jpg"/><Relationship Id="rId15" Type="http://schemas.openxmlformats.org/officeDocument/2006/relationships/image" Target="../media/image88.jp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9.jpg"/><Relationship Id="rId3" Type="http://schemas.openxmlformats.org/officeDocument/2006/relationships/image" Target="../media/image90.jpg"/><Relationship Id="rId4" Type="http://schemas.openxmlformats.org/officeDocument/2006/relationships/image" Target="../media/image91.jpg"/><Relationship Id="rId5" Type="http://schemas.openxmlformats.org/officeDocument/2006/relationships/image" Target="../media/image92.jpg"/><Relationship Id="rId6" Type="http://schemas.openxmlformats.org/officeDocument/2006/relationships/image" Target="../media/image93.jpg"/><Relationship Id="rId7" Type="http://schemas.openxmlformats.org/officeDocument/2006/relationships/image" Target="../media/image94.jpg"/><Relationship Id="rId8" Type="http://schemas.openxmlformats.org/officeDocument/2006/relationships/image" Target="../media/image95.jpg"/><Relationship Id="rId9" Type="http://schemas.openxmlformats.org/officeDocument/2006/relationships/image" Target="../media/image96.jpg"/><Relationship Id="rId10" Type="http://schemas.openxmlformats.org/officeDocument/2006/relationships/image" Target="../media/image97.jpg"/><Relationship Id="rId11" Type="http://schemas.openxmlformats.org/officeDocument/2006/relationships/image" Target="../media/image98.jpg"/><Relationship Id="rId12" Type="http://schemas.openxmlformats.org/officeDocument/2006/relationships/image" Target="../media/image99.jpg"/><Relationship Id="rId13" Type="http://schemas.openxmlformats.org/officeDocument/2006/relationships/image" Target="../media/image100.jpg"/><Relationship Id="rId14" Type="http://schemas.openxmlformats.org/officeDocument/2006/relationships/image" Target="../media/image101.jpg"/><Relationship Id="rId15" Type="http://schemas.openxmlformats.org/officeDocument/2006/relationships/image" Target="../media/image102.jpg"/><Relationship Id="rId16" Type="http://schemas.openxmlformats.org/officeDocument/2006/relationships/image" Target="../media/image103.jp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3.png"/><Relationship Id="rId3" Type="http://schemas.openxmlformats.org/officeDocument/2006/relationships/image" Target="../media/image74.pn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4.jpg"/><Relationship Id="rId3" Type="http://schemas.openxmlformats.org/officeDocument/2006/relationships/image" Target="../media/image105.jpg"/><Relationship Id="rId4" Type="http://schemas.openxmlformats.org/officeDocument/2006/relationships/image" Target="../media/image106.jpg"/><Relationship Id="rId5" Type="http://schemas.openxmlformats.org/officeDocument/2006/relationships/image" Target="../media/image107.jpg"/><Relationship Id="rId6" Type="http://schemas.openxmlformats.org/officeDocument/2006/relationships/image" Target="../media/image108.jpg"/><Relationship Id="rId7" Type="http://schemas.openxmlformats.org/officeDocument/2006/relationships/image" Target="../media/image109.jpg"/><Relationship Id="rId8" Type="http://schemas.openxmlformats.org/officeDocument/2006/relationships/image" Target="../media/image110.jpg"/><Relationship Id="rId9" Type="http://schemas.openxmlformats.org/officeDocument/2006/relationships/image" Target="../media/image111.jpg"/><Relationship Id="rId10" Type="http://schemas.openxmlformats.org/officeDocument/2006/relationships/image" Target="../media/image112.jpg"/><Relationship Id="rId11" Type="http://schemas.openxmlformats.org/officeDocument/2006/relationships/image" Target="../media/image113.jpg"/><Relationship Id="rId12" Type="http://schemas.openxmlformats.org/officeDocument/2006/relationships/image" Target="../media/image114.jpg"/><Relationship Id="rId13" Type="http://schemas.openxmlformats.org/officeDocument/2006/relationships/image" Target="../media/image115.jpg"/><Relationship Id="rId14" Type="http://schemas.openxmlformats.org/officeDocument/2006/relationships/image" Target="../media/image116.jpg"/><Relationship Id="rId15" Type="http://schemas.openxmlformats.org/officeDocument/2006/relationships/image" Target="../media/image117.jp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3.png"/><Relationship Id="rId3" Type="http://schemas.openxmlformats.org/officeDocument/2006/relationships/image" Target="../media/image74.pn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8.jpg"/><Relationship Id="rId3" Type="http://schemas.openxmlformats.org/officeDocument/2006/relationships/image" Target="../media/image119.jpg"/><Relationship Id="rId4" Type="http://schemas.openxmlformats.org/officeDocument/2006/relationships/image" Target="../media/image120.jpg"/><Relationship Id="rId5" Type="http://schemas.openxmlformats.org/officeDocument/2006/relationships/image" Target="../media/image121.jpg"/><Relationship Id="rId6" Type="http://schemas.openxmlformats.org/officeDocument/2006/relationships/image" Target="../media/image122.jpg"/><Relationship Id="rId7" Type="http://schemas.openxmlformats.org/officeDocument/2006/relationships/image" Target="../media/image123.jpg"/><Relationship Id="rId8" Type="http://schemas.openxmlformats.org/officeDocument/2006/relationships/image" Target="../media/image124.jp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5.jpg"/><Relationship Id="rId3" Type="http://schemas.openxmlformats.org/officeDocument/2006/relationships/image" Target="../media/image126.jpg"/><Relationship Id="rId4" Type="http://schemas.openxmlformats.org/officeDocument/2006/relationships/image" Target="../media/image127.jpg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3.png"/><Relationship Id="rId3" Type="http://schemas.openxmlformats.org/officeDocument/2006/relationships/image" Target="../media/image74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8.jpg"/><Relationship Id="rId3" Type="http://schemas.openxmlformats.org/officeDocument/2006/relationships/image" Target="../media/image129.jpg"/><Relationship Id="rId4" Type="http://schemas.openxmlformats.org/officeDocument/2006/relationships/image" Target="../media/image130.jpg"/><Relationship Id="rId5" Type="http://schemas.openxmlformats.org/officeDocument/2006/relationships/image" Target="../media/image131.jpg"/><Relationship Id="rId6" Type="http://schemas.openxmlformats.org/officeDocument/2006/relationships/image" Target="../media/image132.jpg"/><Relationship Id="rId7" Type="http://schemas.openxmlformats.org/officeDocument/2006/relationships/image" Target="../media/image133.jpg"/><Relationship Id="rId8" Type="http://schemas.openxmlformats.org/officeDocument/2006/relationships/image" Target="../media/image134.jpg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4.png"/><Relationship Id="rId3" Type="http://schemas.openxmlformats.org/officeDocument/2006/relationships/image" Target="../media/image73.png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5.png"/><Relationship Id="rId3" Type="http://schemas.openxmlformats.org/officeDocument/2006/relationships/image" Target="../media/image136.png"/><Relationship Id="rId4" Type="http://schemas.openxmlformats.org/officeDocument/2006/relationships/image" Target="../media/image137.png"/><Relationship Id="rId5" Type="http://schemas.openxmlformats.org/officeDocument/2006/relationships/image" Target="../media/image138.png"/><Relationship Id="rId6" Type="http://schemas.openxmlformats.org/officeDocument/2006/relationships/image" Target="../media/image139.png"/><Relationship Id="rId7" Type="http://schemas.openxmlformats.org/officeDocument/2006/relationships/image" Target="../media/image140.png"/><Relationship Id="rId8" Type="http://schemas.openxmlformats.org/officeDocument/2006/relationships/image" Target="../media/image141.png"/><Relationship Id="rId9" Type="http://schemas.openxmlformats.org/officeDocument/2006/relationships/image" Target="../media/image142.png"/><Relationship Id="rId10" Type="http://schemas.openxmlformats.org/officeDocument/2006/relationships/image" Target="../media/image143.png"/><Relationship Id="rId11" Type="http://schemas.openxmlformats.org/officeDocument/2006/relationships/image" Target="../media/image144.png"/><Relationship Id="rId12" Type="http://schemas.openxmlformats.org/officeDocument/2006/relationships/image" Target="../media/image145.png"/><Relationship Id="rId13" Type="http://schemas.openxmlformats.org/officeDocument/2006/relationships/image" Target="../media/image146.png"/><Relationship Id="rId14" Type="http://schemas.openxmlformats.org/officeDocument/2006/relationships/image" Target="../media/image147.png"/><Relationship Id="rId15" Type="http://schemas.openxmlformats.org/officeDocument/2006/relationships/image" Target="../media/image148.png"/><Relationship Id="rId16" Type="http://schemas.openxmlformats.org/officeDocument/2006/relationships/image" Target="../media/image149.png"/><Relationship Id="rId17" Type="http://schemas.openxmlformats.org/officeDocument/2006/relationships/image" Target="../media/image150.png"/><Relationship Id="rId18" Type="http://schemas.openxmlformats.org/officeDocument/2006/relationships/image" Target="../media/image151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4.jpg"/><Relationship Id="rId4" Type="http://schemas.openxmlformats.org/officeDocument/2006/relationships/image" Target="../media/image5.jpg"/><Relationship Id="rId5" Type="http://schemas.openxmlformats.org/officeDocument/2006/relationships/image" Target="../media/image6.jpg"/><Relationship Id="rId6" Type="http://schemas.openxmlformats.org/officeDocument/2006/relationships/image" Target="../media/image7.jpg"/><Relationship Id="rId7" Type="http://schemas.openxmlformats.org/officeDocument/2006/relationships/image" Target="../media/image8.jpg"/><Relationship Id="rId8" Type="http://schemas.openxmlformats.org/officeDocument/2006/relationships/image" Target="../media/image9.jpg"/><Relationship Id="rId9" Type="http://schemas.openxmlformats.org/officeDocument/2006/relationships/image" Target="../media/image10.jpg"/><Relationship Id="rId10" Type="http://schemas.openxmlformats.org/officeDocument/2006/relationships/image" Target="../media/image11.jpg"/><Relationship Id="rId11" Type="http://schemas.openxmlformats.org/officeDocument/2006/relationships/image" Target="../media/image12.jpg"/><Relationship Id="rId12" Type="http://schemas.openxmlformats.org/officeDocument/2006/relationships/image" Target="../media/image13.jpg"/><Relationship Id="rId13" Type="http://schemas.openxmlformats.org/officeDocument/2006/relationships/image" Target="../media/image14.jpg"/><Relationship Id="rId14" Type="http://schemas.openxmlformats.org/officeDocument/2006/relationships/image" Target="../media/image15.jpg"/><Relationship Id="rId15" Type="http://schemas.openxmlformats.org/officeDocument/2006/relationships/image" Target="../media/image16.jpg"/><Relationship Id="rId16" Type="http://schemas.openxmlformats.org/officeDocument/2006/relationships/image" Target="../media/image17.jpg"/><Relationship Id="rId17" Type="http://schemas.openxmlformats.org/officeDocument/2006/relationships/image" Target="../media/image18.jpg"/><Relationship Id="rId18" Type="http://schemas.openxmlformats.org/officeDocument/2006/relationships/image" Target="../media/image19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Relationship Id="rId3" Type="http://schemas.openxmlformats.org/officeDocument/2006/relationships/image" Target="../media/image21.jpg"/><Relationship Id="rId4" Type="http://schemas.openxmlformats.org/officeDocument/2006/relationships/image" Target="../media/image22.jpg"/><Relationship Id="rId5" Type="http://schemas.openxmlformats.org/officeDocument/2006/relationships/image" Target="../media/image23.jpg"/><Relationship Id="rId6" Type="http://schemas.openxmlformats.org/officeDocument/2006/relationships/image" Target="../media/image24.jpg"/><Relationship Id="rId7" Type="http://schemas.openxmlformats.org/officeDocument/2006/relationships/image" Target="../media/image25.jpg"/><Relationship Id="rId8" Type="http://schemas.openxmlformats.org/officeDocument/2006/relationships/image" Target="../media/image26.jpg"/><Relationship Id="rId9" Type="http://schemas.openxmlformats.org/officeDocument/2006/relationships/image" Target="../media/image27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55300" y="727957"/>
            <a:ext cx="6680834" cy="42830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4005">
              <a:lnSpc>
                <a:spcPct val="100000"/>
              </a:lnSpc>
              <a:spcBef>
                <a:spcPts val="100"/>
              </a:spcBef>
            </a:pPr>
            <a:r>
              <a:rPr dirty="0" sz="1100" spc="-5">
                <a:solidFill>
                  <a:srgbClr val="414042"/>
                </a:solidFill>
                <a:latin typeface="微軟正黑體"/>
                <a:cs typeface="微軟正黑體"/>
              </a:rPr>
              <a:t>交通部公路總局為增進普重機駕訓術科教學品質、師資專業職能及提升受訓學員交通安全觀念與騎乘技</a:t>
            </a:r>
            <a:endParaRPr sz="1100">
              <a:latin typeface="微軟正黑體"/>
              <a:cs typeface="微軟正黑體"/>
            </a:endParaRPr>
          </a:p>
          <a:p>
            <a:pPr marL="12700">
              <a:lnSpc>
                <a:spcPct val="100000"/>
              </a:lnSpc>
              <a:spcBef>
                <a:spcPts val="980"/>
              </a:spcBef>
            </a:pPr>
            <a:r>
              <a:rPr dirty="0" sz="1100" spc="-5">
                <a:solidFill>
                  <a:srgbClr val="414042"/>
                </a:solidFill>
                <a:latin typeface="微軟正黑體"/>
                <a:cs typeface="微軟正黑體"/>
              </a:rPr>
              <a:t>巧，針對現行普重機術科教學進行規劃編撰術科教學手冊。</a:t>
            </a:r>
            <a:endParaRPr sz="1100">
              <a:latin typeface="微軟正黑體"/>
              <a:cs typeface="微軟正黑體"/>
            </a:endParaRPr>
          </a:p>
          <a:p>
            <a:pPr algn="just" marL="293370">
              <a:lnSpc>
                <a:spcPct val="100000"/>
              </a:lnSpc>
              <a:spcBef>
                <a:spcPts val="980"/>
              </a:spcBef>
            </a:pPr>
            <a:r>
              <a:rPr dirty="0" sz="1100">
                <a:solidFill>
                  <a:srgbClr val="414042"/>
                </a:solidFill>
                <a:latin typeface="微軟正黑體"/>
                <a:cs typeface="微軟正黑體"/>
              </a:rPr>
              <a:t>本手冊包含「一、訓練準備 3 單元」、「二、基本駕駛 8 單元」、「三、應用駕駛 5</a:t>
            </a:r>
            <a:r>
              <a:rPr dirty="0" sz="1100" spc="-10">
                <a:solidFill>
                  <a:srgbClr val="414042"/>
                </a:solidFill>
                <a:latin typeface="微軟正黑體"/>
                <a:cs typeface="微軟正黑體"/>
              </a:rPr>
              <a:t> 單元」之指導要領</a:t>
            </a:r>
            <a:endParaRPr sz="1100">
              <a:latin typeface="微軟正黑體"/>
              <a:cs typeface="微軟正黑體"/>
            </a:endParaRPr>
          </a:p>
          <a:p>
            <a:pPr algn="just" marL="12700" marR="5080">
              <a:lnSpc>
                <a:spcPct val="174200"/>
              </a:lnSpc>
            </a:pPr>
            <a:r>
              <a:rPr dirty="0" sz="1100" spc="5">
                <a:solidFill>
                  <a:srgbClr val="414042"/>
                </a:solidFill>
                <a:latin typeface="微軟正黑體"/>
                <a:cs typeface="微軟正黑體"/>
              </a:rPr>
              <a:t>及指導內容，因應道路上不同狀況的「四、防禦駕駛 </a:t>
            </a:r>
            <a:r>
              <a:rPr dirty="0" sz="1100">
                <a:solidFill>
                  <a:srgbClr val="414042"/>
                </a:solidFill>
                <a:latin typeface="微軟正黑體"/>
                <a:cs typeface="微軟正黑體"/>
              </a:rPr>
              <a:t>6 單元」，以及「五、延伸教學 10</a:t>
            </a:r>
            <a:r>
              <a:rPr dirty="0" sz="1100" spc="10">
                <a:solidFill>
                  <a:srgbClr val="414042"/>
                </a:solidFill>
                <a:latin typeface="微軟正黑體"/>
                <a:cs typeface="微軟正黑體"/>
              </a:rPr>
              <a:t> 單元」。本手冊各</a:t>
            </a:r>
            <a:r>
              <a:rPr dirty="0" sz="1100" spc="-70">
                <a:solidFill>
                  <a:srgbClr val="414042"/>
                </a:solidFill>
                <a:latin typeface="微軟正黑體"/>
                <a:cs typeface="微軟正黑體"/>
              </a:rPr>
              <a:t>單元之訓練時數，分為「規定時數」與「建議時數」，依交通部公路總局規定，術科訓練課目為</a:t>
            </a:r>
            <a:r>
              <a:rPr dirty="0" sz="1100">
                <a:solidFill>
                  <a:srgbClr val="414042"/>
                </a:solidFill>
                <a:latin typeface="微軟正黑體"/>
                <a:cs typeface="微軟正黑體"/>
              </a:rPr>
              <a:t>8</a:t>
            </a:r>
            <a:r>
              <a:rPr dirty="0" sz="1100" spc="-65">
                <a:solidFill>
                  <a:srgbClr val="414042"/>
                </a:solidFill>
                <a:latin typeface="微軟正黑體"/>
                <a:cs typeface="微軟正黑體"/>
              </a:rPr>
              <a:t> 單元，以「規</a:t>
            </a:r>
            <a:r>
              <a:rPr dirty="0" sz="1100" spc="10">
                <a:solidFill>
                  <a:srgbClr val="414042"/>
                </a:solidFill>
                <a:latin typeface="微軟正黑體"/>
                <a:cs typeface="微軟正黑體"/>
              </a:rPr>
              <a:t>定時數」標示合計 </a:t>
            </a:r>
            <a:r>
              <a:rPr dirty="0" sz="1100">
                <a:solidFill>
                  <a:srgbClr val="414042"/>
                </a:solidFill>
                <a:latin typeface="微軟正黑體"/>
                <a:cs typeface="微軟正黑體"/>
              </a:rPr>
              <a:t>10 小時，其餘各單元為「建議時數」，各駕訓班及教練可依照場地、天候狀況及學員的學習狀況等再做時數調整。期望所有參與普重機術科訓練的教練們能將手冊內容內化，隨時可以加以運用。經由教練更完整的教學，讓學員能夠學會騎乘機車的觀念與技巧，避免交通事故的發生。</a:t>
            </a:r>
            <a:endParaRPr sz="1100">
              <a:latin typeface="微軟正黑體"/>
              <a:cs typeface="微軟正黑體"/>
            </a:endParaRPr>
          </a:p>
          <a:p>
            <a:pPr marL="12700" marR="8890" indent="281305">
              <a:lnSpc>
                <a:spcPct val="174300"/>
              </a:lnSpc>
            </a:pPr>
            <a:r>
              <a:rPr dirty="0" sz="1100" spc="-5">
                <a:solidFill>
                  <a:srgbClr val="414042"/>
                </a:solidFill>
                <a:latin typeface="微軟正黑體"/>
                <a:cs typeface="微軟正黑體"/>
              </a:rPr>
              <a:t>最後期盼普重機教練在術科訓練時，能確實融入「交通安全五守則」，讓學員均能建立正確且安全的駕</a:t>
            </a:r>
            <a:r>
              <a:rPr dirty="0" sz="1100" spc="-10">
                <a:solidFill>
                  <a:srgbClr val="414042"/>
                </a:solidFill>
                <a:latin typeface="微軟正黑體"/>
                <a:cs typeface="微軟正黑體"/>
              </a:rPr>
              <a:t>駛觀念與行為。</a:t>
            </a:r>
            <a:endParaRPr sz="1100">
              <a:latin typeface="微軟正黑體"/>
              <a:cs typeface="微軟正黑體"/>
            </a:endParaRPr>
          </a:p>
          <a:p>
            <a:pPr marL="431800">
              <a:lnSpc>
                <a:spcPct val="100000"/>
              </a:lnSpc>
              <a:spcBef>
                <a:spcPts val="980"/>
              </a:spcBef>
            </a:pPr>
            <a:r>
              <a:rPr dirty="0" sz="1100" spc="-5">
                <a:solidFill>
                  <a:srgbClr val="414042"/>
                </a:solidFill>
                <a:latin typeface="微軟正黑體"/>
                <a:cs typeface="微軟正黑體"/>
              </a:rPr>
              <a:t>( 一 ) 守則一：認識通行路權，遵守交通法規；</a:t>
            </a:r>
            <a:endParaRPr sz="1100">
              <a:latin typeface="微軟正黑體"/>
              <a:cs typeface="微軟正黑體"/>
            </a:endParaRPr>
          </a:p>
          <a:p>
            <a:pPr marL="431800">
              <a:lnSpc>
                <a:spcPct val="100000"/>
              </a:lnSpc>
              <a:spcBef>
                <a:spcPts val="980"/>
              </a:spcBef>
            </a:pPr>
            <a:r>
              <a:rPr dirty="0" sz="1100" spc="-5">
                <a:solidFill>
                  <a:srgbClr val="414042"/>
                </a:solidFill>
                <a:latin typeface="微軟正黑體"/>
                <a:cs typeface="微軟正黑體"/>
              </a:rPr>
              <a:t>( 二 ) 守則二：我看得見你，你看得見我，交通才會安全；</a:t>
            </a:r>
            <a:endParaRPr sz="1100">
              <a:latin typeface="微軟正黑體"/>
              <a:cs typeface="微軟正黑體"/>
            </a:endParaRPr>
          </a:p>
          <a:p>
            <a:pPr marL="431800">
              <a:lnSpc>
                <a:spcPct val="100000"/>
              </a:lnSpc>
              <a:spcBef>
                <a:spcPts val="980"/>
              </a:spcBef>
            </a:pPr>
            <a:r>
              <a:rPr dirty="0" sz="1100" spc="-5">
                <a:solidFill>
                  <a:srgbClr val="414042"/>
                </a:solidFill>
                <a:latin typeface="微軟正黑體"/>
                <a:cs typeface="微軟正黑體"/>
              </a:rPr>
              <a:t>( 三 ) 守則三：謹守安全空間，不做沒有絕對安全把握的駕駛行為；</a:t>
            </a:r>
            <a:endParaRPr sz="1100">
              <a:latin typeface="微軟正黑體"/>
              <a:cs typeface="微軟正黑體"/>
            </a:endParaRPr>
          </a:p>
          <a:p>
            <a:pPr marL="431800" marR="1866900">
              <a:lnSpc>
                <a:spcPct val="174200"/>
              </a:lnSpc>
            </a:pPr>
            <a:r>
              <a:rPr dirty="0" sz="1100" spc="-5">
                <a:solidFill>
                  <a:srgbClr val="414042"/>
                </a:solidFill>
                <a:latin typeface="微軟正黑體"/>
                <a:cs typeface="微軟正黑體"/>
              </a:rPr>
              <a:t>( 四 ) 守則四：利他用路觀，不做妨礙他人 / 車安全與方便的駕駛行為；</a:t>
            </a:r>
            <a:r>
              <a:rPr dirty="0" sz="1100" spc="-50">
                <a:solidFill>
                  <a:srgbClr val="414042"/>
                </a:solidFill>
                <a:latin typeface="微軟正黑體"/>
                <a:cs typeface="微軟正黑體"/>
              </a:rPr>
              <a:t> </a:t>
            </a:r>
            <a:r>
              <a:rPr dirty="0" sz="1100" spc="-5">
                <a:solidFill>
                  <a:srgbClr val="414042"/>
                </a:solidFill>
                <a:latin typeface="微軟正黑體"/>
                <a:cs typeface="微軟正黑體"/>
              </a:rPr>
              <a:t>( 五 ) 守則五：防衛兼備駕駛，不做事故製造者，也不做無辜受害者。</a:t>
            </a:r>
            <a:endParaRPr sz="1100">
              <a:latin typeface="微軟正黑體"/>
              <a:cs typeface="微軟正黑體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04299" y="127404"/>
            <a:ext cx="977900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83565" algn="l"/>
              </a:tabLst>
            </a:pPr>
            <a:r>
              <a:rPr dirty="0" sz="3000" spc="-50" b="0">
                <a:solidFill>
                  <a:srgbClr val="286995"/>
                </a:solidFill>
                <a:latin typeface="華康中特圓體(P)"/>
                <a:cs typeface="華康中特圓體(P)"/>
              </a:rPr>
              <a:t>前</a:t>
            </a:r>
            <a:r>
              <a:rPr dirty="0" sz="3000" b="0">
                <a:solidFill>
                  <a:srgbClr val="286995"/>
                </a:solidFill>
                <a:latin typeface="華康中特圓體(P)"/>
                <a:cs typeface="華康中特圓體(P)"/>
              </a:rPr>
              <a:t>	</a:t>
            </a:r>
            <a:r>
              <a:rPr dirty="0" sz="3000" spc="-50" b="0">
                <a:solidFill>
                  <a:srgbClr val="286995"/>
                </a:solidFill>
                <a:latin typeface="華康中特圓體(P)"/>
                <a:cs typeface="華康中特圓體(P)"/>
              </a:rPr>
              <a:t>言</a:t>
            </a:r>
            <a:endParaRPr sz="3000">
              <a:latin typeface="華康中特圓體(P)"/>
              <a:cs typeface="華康中特圓體(P)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2353348" y="390016"/>
            <a:ext cx="5207000" cy="180340"/>
          </a:xfrm>
          <a:custGeom>
            <a:avLst/>
            <a:gdLst/>
            <a:ahLst/>
            <a:cxnLst/>
            <a:rect l="l" t="t" r="r" b="b"/>
            <a:pathLst>
              <a:path w="5207000" h="180340">
                <a:moveTo>
                  <a:pt x="327482" y="0"/>
                </a:moveTo>
                <a:lnTo>
                  <a:pt x="233426" y="0"/>
                </a:lnTo>
                <a:lnTo>
                  <a:pt x="0" y="179997"/>
                </a:lnTo>
                <a:lnTo>
                  <a:pt x="94068" y="179997"/>
                </a:lnTo>
                <a:lnTo>
                  <a:pt x="327482" y="0"/>
                </a:lnTo>
                <a:close/>
              </a:path>
              <a:path w="5207000" h="180340">
                <a:moveTo>
                  <a:pt x="538251" y="0"/>
                </a:moveTo>
                <a:lnTo>
                  <a:pt x="444195" y="0"/>
                </a:lnTo>
                <a:lnTo>
                  <a:pt x="210769" y="179997"/>
                </a:lnTo>
                <a:lnTo>
                  <a:pt x="304838" y="179997"/>
                </a:lnTo>
                <a:lnTo>
                  <a:pt x="538251" y="0"/>
                </a:lnTo>
                <a:close/>
              </a:path>
              <a:path w="5207000" h="180340">
                <a:moveTo>
                  <a:pt x="749046" y="0"/>
                </a:moveTo>
                <a:lnTo>
                  <a:pt x="654977" y="0"/>
                </a:lnTo>
                <a:lnTo>
                  <a:pt x="421551" y="179997"/>
                </a:lnTo>
                <a:lnTo>
                  <a:pt x="515620" y="179997"/>
                </a:lnTo>
                <a:lnTo>
                  <a:pt x="749046" y="0"/>
                </a:lnTo>
                <a:close/>
              </a:path>
              <a:path w="5207000" h="180340">
                <a:moveTo>
                  <a:pt x="959802" y="0"/>
                </a:moveTo>
                <a:lnTo>
                  <a:pt x="865746" y="0"/>
                </a:lnTo>
                <a:lnTo>
                  <a:pt x="632320" y="179997"/>
                </a:lnTo>
                <a:lnTo>
                  <a:pt x="726389" y="179997"/>
                </a:lnTo>
                <a:lnTo>
                  <a:pt x="959802" y="0"/>
                </a:lnTo>
                <a:close/>
              </a:path>
              <a:path w="5207000" h="180340">
                <a:moveTo>
                  <a:pt x="1170584" y="0"/>
                </a:moveTo>
                <a:lnTo>
                  <a:pt x="1076515" y="0"/>
                </a:lnTo>
                <a:lnTo>
                  <a:pt x="843089" y="179997"/>
                </a:lnTo>
                <a:lnTo>
                  <a:pt x="937158" y="179997"/>
                </a:lnTo>
                <a:lnTo>
                  <a:pt x="1170584" y="0"/>
                </a:lnTo>
                <a:close/>
              </a:path>
              <a:path w="5207000" h="180340">
                <a:moveTo>
                  <a:pt x="1381353" y="0"/>
                </a:moveTo>
                <a:lnTo>
                  <a:pt x="1287297" y="0"/>
                </a:lnTo>
                <a:lnTo>
                  <a:pt x="1053871" y="179997"/>
                </a:lnTo>
                <a:lnTo>
                  <a:pt x="1147940" y="179997"/>
                </a:lnTo>
                <a:lnTo>
                  <a:pt x="1381353" y="0"/>
                </a:lnTo>
                <a:close/>
              </a:path>
              <a:path w="5207000" h="180340">
                <a:moveTo>
                  <a:pt x="1592135" y="0"/>
                </a:moveTo>
                <a:lnTo>
                  <a:pt x="1498066" y="0"/>
                </a:lnTo>
                <a:lnTo>
                  <a:pt x="1264640" y="179997"/>
                </a:lnTo>
                <a:lnTo>
                  <a:pt x="1358709" y="179997"/>
                </a:lnTo>
                <a:lnTo>
                  <a:pt x="1592135" y="0"/>
                </a:lnTo>
                <a:close/>
              </a:path>
              <a:path w="5207000" h="180340">
                <a:moveTo>
                  <a:pt x="1802904" y="0"/>
                </a:moveTo>
                <a:lnTo>
                  <a:pt x="1708848" y="0"/>
                </a:lnTo>
                <a:lnTo>
                  <a:pt x="1475422" y="179997"/>
                </a:lnTo>
                <a:lnTo>
                  <a:pt x="1569491" y="179997"/>
                </a:lnTo>
                <a:lnTo>
                  <a:pt x="1802904" y="0"/>
                </a:lnTo>
                <a:close/>
              </a:path>
              <a:path w="5207000" h="180340">
                <a:moveTo>
                  <a:pt x="2013686" y="0"/>
                </a:moveTo>
                <a:lnTo>
                  <a:pt x="1919617" y="0"/>
                </a:lnTo>
                <a:lnTo>
                  <a:pt x="1686191" y="179997"/>
                </a:lnTo>
                <a:lnTo>
                  <a:pt x="1780260" y="179997"/>
                </a:lnTo>
                <a:lnTo>
                  <a:pt x="2013686" y="0"/>
                </a:lnTo>
                <a:close/>
              </a:path>
              <a:path w="5207000" h="180340">
                <a:moveTo>
                  <a:pt x="2224443" y="0"/>
                </a:moveTo>
                <a:lnTo>
                  <a:pt x="2130387" y="0"/>
                </a:lnTo>
                <a:lnTo>
                  <a:pt x="1896960" y="179997"/>
                </a:lnTo>
                <a:lnTo>
                  <a:pt x="1991029" y="179997"/>
                </a:lnTo>
                <a:lnTo>
                  <a:pt x="2224443" y="0"/>
                </a:lnTo>
                <a:close/>
              </a:path>
              <a:path w="5207000" h="180340">
                <a:moveTo>
                  <a:pt x="2435237" y="0"/>
                </a:moveTo>
                <a:lnTo>
                  <a:pt x="2341168" y="0"/>
                </a:lnTo>
                <a:lnTo>
                  <a:pt x="2107742" y="179997"/>
                </a:lnTo>
                <a:lnTo>
                  <a:pt x="2201811" y="179997"/>
                </a:lnTo>
                <a:lnTo>
                  <a:pt x="2435237" y="0"/>
                </a:lnTo>
                <a:close/>
              </a:path>
              <a:path w="5207000" h="180340">
                <a:moveTo>
                  <a:pt x="2645994" y="0"/>
                </a:moveTo>
                <a:lnTo>
                  <a:pt x="2551938" y="0"/>
                </a:lnTo>
                <a:lnTo>
                  <a:pt x="2318512" y="179997"/>
                </a:lnTo>
                <a:lnTo>
                  <a:pt x="2412581" y="179997"/>
                </a:lnTo>
                <a:lnTo>
                  <a:pt x="2645994" y="0"/>
                </a:lnTo>
                <a:close/>
              </a:path>
              <a:path w="5207000" h="180340">
                <a:moveTo>
                  <a:pt x="2856788" y="0"/>
                </a:moveTo>
                <a:lnTo>
                  <a:pt x="2762720" y="0"/>
                </a:lnTo>
                <a:lnTo>
                  <a:pt x="2529294" y="179997"/>
                </a:lnTo>
                <a:lnTo>
                  <a:pt x="2623362" y="179997"/>
                </a:lnTo>
                <a:lnTo>
                  <a:pt x="2856788" y="0"/>
                </a:lnTo>
                <a:close/>
              </a:path>
              <a:path w="5207000" h="180340">
                <a:moveTo>
                  <a:pt x="3067545" y="0"/>
                </a:moveTo>
                <a:lnTo>
                  <a:pt x="2973489" y="0"/>
                </a:lnTo>
                <a:lnTo>
                  <a:pt x="2740063" y="179997"/>
                </a:lnTo>
                <a:lnTo>
                  <a:pt x="2834132" y="179997"/>
                </a:lnTo>
                <a:lnTo>
                  <a:pt x="3067545" y="0"/>
                </a:lnTo>
                <a:close/>
              </a:path>
              <a:path w="5207000" h="180340">
                <a:moveTo>
                  <a:pt x="3278314" y="0"/>
                </a:moveTo>
                <a:lnTo>
                  <a:pt x="3184258" y="0"/>
                </a:lnTo>
                <a:lnTo>
                  <a:pt x="2950832" y="179997"/>
                </a:lnTo>
                <a:lnTo>
                  <a:pt x="3044901" y="179997"/>
                </a:lnTo>
                <a:lnTo>
                  <a:pt x="3278314" y="0"/>
                </a:lnTo>
                <a:close/>
              </a:path>
              <a:path w="5207000" h="180340">
                <a:moveTo>
                  <a:pt x="3489109" y="0"/>
                </a:moveTo>
                <a:lnTo>
                  <a:pt x="3395040" y="0"/>
                </a:lnTo>
                <a:lnTo>
                  <a:pt x="3161614" y="179997"/>
                </a:lnTo>
                <a:lnTo>
                  <a:pt x="3255683" y="179997"/>
                </a:lnTo>
                <a:lnTo>
                  <a:pt x="3489109" y="0"/>
                </a:lnTo>
                <a:close/>
              </a:path>
              <a:path w="5207000" h="180340">
                <a:moveTo>
                  <a:pt x="3699865" y="0"/>
                </a:moveTo>
                <a:lnTo>
                  <a:pt x="3605809" y="0"/>
                </a:lnTo>
                <a:lnTo>
                  <a:pt x="3372383" y="179997"/>
                </a:lnTo>
                <a:lnTo>
                  <a:pt x="3466452" y="179997"/>
                </a:lnTo>
                <a:lnTo>
                  <a:pt x="3699865" y="0"/>
                </a:lnTo>
                <a:close/>
              </a:path>
              <a:path w="5207000" h="180340">
                <a:moveTo>
                  <a:pt x="3910634" y="0"/>
                </a:moveTo>
                <a:lnTo>
                  <a:pt x="3816578" y="0"/>
                </a:lnTo>
                <a:lnTo>
                  <a:pt x="3583152" y="179997"/>
                </a:lnTo>
                <a:lnTo>
                  <a:pt x="3677221" y="179997"/>
                </a:lnTo>
                <a:lnTo>
                  <a:pt x="3910634" y="0"/>
                </a:lnTo>
                <a:close/>
              </a:path>
              <a:path w="5207000" h="180340">
                <a:moveTo>
                  <a:pt x="4121124" y="0"/>
                </a:moveTo>
                <a:lnTo>
                  <a:pt x="4027068" y="0"/>
                </a:lnTo>
                <a:lnTo>
                  <a:pt x="3793642" y="179997"/>
                </a:lnTo>
                <a:lnTo>
                  <a:pt x="3887711" y="179997"/>
                </a:lnTo>
                <a:lnTo>
                  <a:pt x="4121124" y="0"/>
                </a:lnTo>
                <a:close/>
              </a:path>
              <a:path w="5207000" h="180340">
                <a:moveTo>
                  <a:pt x="4331894" y="0"/>
                </a:moveTo>
                <a:lnTo>
                  <a:pt x="4237837" y="0"/>
                </a:lnTo>
                <a:lnTo>
                  <a:pt x="4004411" y="179997"/>
                </a:lnTo>
                <a:lnTo>
                  <a:pt x="4098480" y="179997"/>
                </a:lnTo>
                <a:lnTo>
                  <a:pt x="4331894" y="0"/>
                </a:lnTo>
                <a:close/>
              </a:path>
              <a:path w="5207000" h="180340">
                <a:moveTo>
                  <a:pt x="4542688" y="0"/>
                </a:moveTo>
                <a:lnTo>
                  <a:pt x="4448619" y="0"/>
                </a:lnTo>
                <a:lnTo>
                  <a:pt x="4215193" y="179997"/>
                </a:lnTo>
                <a:lnTo>
                  <a:pt x="4309262" y="179997"/>
                </a:lnTo>
                <a:lnTo>
                  <a:pt x="4542688" y="0"/>
                </a:lnTo>
                <a:close/>
              </a:path>
              <a:path w="5207000" h="180340">
                <a:moveTo>
                  <a:pt x="4753445" y="0"/>
                </a:moveTo>
                <a:lnTo>
                  <a:pt x="4659388" y="0"/>
                </a:lnTo>
                <a:lnTo>
                  <a:pt x="4425962" y="179997"/>
                </a:lnTo>
                <a:lnTo>
                  <a:pt x="4520031" y="179997"/>
                </a:lnTo>
                <a:lnTo>
                  <a:pt x="4753445" y="0"/>
                </a:lnTo>
                <a:close/>
              </a:path>
              <a:path w="5207000" h="180340">
                <a:moveTo>
                  <a:pt x="4964227" y="0"/>
                </a:moveTo>
                <a:lnTo>
                  <a:pt x="4870158" y="0"/>
                </a:lnTo>
                <a:lnTo>
                  <a:pt x="4636732" y="179997"/>
                </a:lnTo>
                <a:lnTo>
                  <a:pt x="4730801" y="179997"/>
                </a:lnTo>
                <a:lnTo>
                  <a:pt x="4964227" y="0"/>
                </a:lnTo>
                <a:close/>
              </a:path>
              <a:path w="5207000" h="180340">
                <a:moveTo>
                  <a:pt x="5174996" y="0"/>
                </a:moveTo>
                <a:lnTo>
                  <a:pt x="5080940" y="0"/>
                </a:lnTo>
                <a:lnTo>
                  <a:pt x="4847514" y="179997"/>
                </a:lnTo>
                <a:lnTo>
                  <a:pt x="4941582" y="179997"/>
                </a:lnTo>
                <a:lnTo>
                  <a:pt x="5174996" y="0"/>
                </a:lnTo>
                <a:close/>
              </a:path>
              <a:path w="5207000" h="180340">
                <a:moveTo>
                  <a:pt x="5206644" y="65595"/>
                </a:moveTo>
                <a:lnTo>
                  <a:pt x="5058295" y="179997"/>
                </a:lnTo>
                <a:lnTo>
                  <a:pt x="5152352" y="179997"/>
                </a:lnTo>
                <a:lnTo>
                  <a:pt x="5206644" y="138125"/>
                </a:lnTo>
                <a:lnTo>
                  <a:pt x="5206644" y="65595"/>
                </a:lnTo>
                <a:close/>
              </a:path>
            </a:pathLst>
          </a:custGeom>
          <a:solidFill>
            <a:srgbClr val="286995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06412" y="4925250"/>
            <a:ext cx="11048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E8802C"/>
                </a:solidFill>
                <a:latin typeface="Arial"/>
                <a:cs typeface="Arial"/>
              </a:rPr>
              <a:t>7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0" y="0"/>
            <a:ext cx="504190" cy="1368425"/>
          </a:xfrm>
          <a:custGeom>
            <a:avLst/>
            <a:gdLst/>
            <a:ahLst/>
            <a:cxnLst/>
            <a:rect l="l" t="t" r="r" b="b"/>
            <a:pathLst>
              <a:path w="504190" h="1368425">
                <a:moveTo>
                  <a:pt x="0" y="1368006"/>
                </a:moveTo>
                <a:lnTo>
                  <a:pt x="503999" y="1368006"/>
                </a:lnTo>
                <a:lnTo>
                  <a:pt x="503999" y="0"/>
                </a:lnTo>
                <a:lnTo>
                  <a:pt x="0" y="0"/>
                </a:lnTo>
                <a:lnTo>
                  <a:pt x="0" y="1368006"/>
                </a:lnTo>
                <a:close/>
              </a:path>
            </a:pathLst>
          </a:custGeom>
          <a:solidFill>
            <a:srgbClr val="E8802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0" y="1421993"/>
            <a:ext cx="504190" cy="50800"/>
          </a:xfrm>
          <a:custGeom>
            <a:avLst/>
            <a:gdLst/>
            <a:ahLst/>
            <a:cxnLst/>
            <a:rect l="l" t="t" r="r" b="b"/>
            <a:pathLst>
              <a:path w="504190" h="50800">
                <a:moveTo>
                  <a:pt x="503999" y="0"/>
                </a:moveTo>
                <a:lnTo>
                  <a:pt x="0" y="0"/>
                </a:lnTo>
                <a:lnTo>
                  <a:pt x="0" y="50406"/>
                </a:lnTo>
                <a:lnTo>
                  <a:pt x="503999" y="50406"/>
                </a:lnTo>
                <a:lnTo>
                  <a:pt x="503999" y="0"/>
                </a:lnTo>
                <a:close/>
              </a:path>
            </a:pathLst>
          </a:custGeom>
          <a:solidFill>
            <a:srgbClr val="E8802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0" y="1522793"/>
            <a:ext cx="504190" cy="144145"/>
          </a:xfrm>
          <a:custGeom>
            <a:avLst/>
            <a:gdLst/>
            <a:ahLst/>
            <a:cxnLst/>
            <a:rect l="l" t="t" r="r" b="b"/>
            <a:pathLst>
              <a:path w="504190" h="144144">
                <a:moveTo>
                  <a:pt x="503999" y="93611"/>
                </a:moveTo>
                <a:lnTo>
                  <a:pt x="0" y="93611"/>
                </a:lnTo>
                <a:lnTo>
                  <a:pt x="0" y="144018"/>
                </a:lnTo>
                <a:lnTo>
                  <a:pt x="503999" y="144018"/>
                </a:lnTo>
                <a:lnTo>
                  <a:pt x="503999" y="93611"/>
                </a:lnTo>
                <a:close/>
              </a:path>
              <a:path w="504190" h="144144">
                <a:moveTo>
                  <a:pt x="503999" y="0"/>
                </a:moveTo>
                <a:lnTo>
                  <a:pt x="0" y="0"/>
                </a:lnTo>
                <a:lnTo>
                  <a:pt x="0" y="50406"/>
                </a:lnTo>
                <a:lnTo>
                  <a:pt x="503999" y="50406"/>
                </a:lnTo>
                <a:lnTo>
                  <a:pt x="503999" y="0"/>
                </a:lnTo>
                <a:close/>
              </a:path>
            </a:pathLst>
          </a:custGeom>
          <a:solidFill>
            <a:srgbClr val="E8802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 txBox="1"/>
          <p:nvPr/>
        </p:nvSpPr>
        <p:spPr>
          <a:xfrm>
            <a:off x="203305" y="435771"/>
            <a:ext cx="205104" cy="8788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715" indent="1270">
              <a:lnSpc>
                <a:spcPct val="100000"/>
              </a:lnSpc>
              <a:spcBef>
                <a:spcPts val="100"/>
              </a:spcBef>
            </a:pPr>
            <a:r>
              <a:rPr dirty="0" sz="1400" spc="-50" b="1">
                <a:solidFill>
                  <a:srgbClr val="FFFFFF"/>
                </a:solidFill>
                <a:latin typeface="微軟正黑體"/>
                <a:cs typeface="微軟正黑體"/>
              </a:rPr>
              <a:t>訓練準備</a:t>
            </a:r>
            <a:endParaRPr sz="1400">
              <a:latin typeface="微軟正黑體"/>
              <a:cs typeface="微軟正黑體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2967457" y="622913"/>
            <a:ext cx="4206875" cy="2540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50495" marR="561340" indent="-138430">
              <a:lnSpc>
                <a:spcPct val="142800"/>
              </a:lnSpc>
              <a:spcBef>
                <a:spcPts val="100"/>
              </a:spcBef>
              <a:buAutoNum type="arabicPeriod" startAt="9"/>
              <a:tabLst>
                <a:tab pos="683260" algn="l"/>
              </a:tabLst>
            </a:pPr>
            <a:r>
              <a:rPr dirty="0" sz="1050" spc="-25" b="0">
                <a:solidFill>
                  <a:srgbClr val="414042"/>
                </a:solidFill>
                <a:latin typeface="微軟正黑體 Light"/>
                <a:cs typeface="微軟正黑體 Light"/>
              </a:rPr>
              <a:t>照後鏡：左右調整 - 鏡面內側約 </a:t>
            </a:r>
            <a:r>
              <a:rPr dirty="0" sz="1050" b="0">
                <a:solidFill>
                  <a:srgbClr val="414042"/>
                </a:solidFill>
                <a:latin typeface="微軟正黑體 Light"/>
                <a:cs typeface="微軟正黑體 Light"/>
              </a:rPr>
              <a:t>1/5</a:t>
            </a:r>
            <a:r>
              <a:rPr dirty="0" sz="1050" spc="-45" b="0">
                <a:solidFill>
                  <a:srgbClr val="414042"/>
                </a:solidFill>
                <a:latin typeface="微軟正黑體 Light"/>
                <a:cs typeface="微軟正黑體 Light"/>
              </a:rPr>
              <a:t> 照到騎士身體 ( 手臂 )。</a:t>
            </a:r>
            <a:r>
              <a:rPr dirty="0" sz="1050" spc="-45" b="0">
                <a:solidFill>
                  <a:srgbClr val="414042"/>
                </a:solidFill>
                <a:latin typeface="微軟正黑體 Light"/>
                <a:cs typeface="微軟正黑體 Light"/>
              </a:rPr>
              <a:t>	</a:t>
            </a:r>
            <a:r>
              <a:rPr dirty="0" sz="1050" spc="-25" b="0">
                <a:solidFill>
                  <a:srgbClr val="414042"/>
                </a:solidFill>
                <a:latin typeface="微軟正黑體 Light"/>
                <a:cs typeface="微軟正黑體 Light"/>
              </a:rPr>
              <a:t>上下調整 - 鏡面約 </a:t>
            </a:r>
            <a:r>
              <a:rPr dirty="0" sz="1050" b="0">
                <a:solidFill>
                  <a:srgbClr val="414042"/>
                </a:solidFill>
                <a:latin typeface="微軟正黑體 Light"/>
                <a:cs typeface="微軟正黑體 Light"/>
              </a:rPr>
              <a:t>1/2</a:t>
            </a:r>
            <a:r>
              <a:rPr dirty="0" sz="1050" spc="-20" b="0">
                <a:solidFill>
                  <a:srgbClr val="414042"/>
                </a:solidFill>
                <a:latin typeface="微軟正黑體 Light"/>
                <a:cs typeface="微軟正黑體 Light"/>
              </a:rPr>
              <a:t> 照到遠方的地平線。</a:t>
            </a:r>
            <a:endParaRPr sz="1050">
              <a:latin typeface="微軟正黑體 Light"/>
              <a:cs typeface="微軟正黑體 Light"/>
            </a:endParaRPr>
          </a:p>
          <a:p>
            <a:pPr algn="just" marL="201930" indent="-189230">
              <a:lnSpc>
                <a:spcPct val="100000"/>
              </a:lnSpc>
              <a:spcBef>
                <a:spcPts val="540"/>
              </a:spcBef>
              <a:buAutoNum type="arabicPeriod" startAt="9"/>
              <a:tabLst>
                <a:tab pos="201930" algn="l"/>
              </a:tabLst>
            </a:pPr>
            <a:r>
              <a:rPr dirty="0" sz="1050" spc="-20" b="0">
                <a:solidFill>
                  <a:srgbClr val="414042"/>
                </a:solidFill>
                <a:latin typeface="微軟正黑體 Light"/>
                <a:cs typeface="微軟正黑體 Light"/>
              </a:rPr>
              <a:t>檔車：</a:t>
            </a:r>
            <a:endParaRPr sz="1050">
              <a:latin typeface="微軟正黑體 Light"/>
              <a:cs typeface="微軟正黑體 Light"/>
            </a:endParaRPr>
          </a:p>
          <a:p>
            <a:pPr algn="just" lvl="1" marL="358140" marR="5080" indent="-166370">
              <a:lnSpc>
                <a:spcPct val="142800"/>
              </a:lnSpc>
              <a:buAutoNum type="arabicParenBoth"/>
              <a:tabLst>
                <a:tab pos="898525" algn="l"/>
              </a:tabLst>
            </a:pP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離合器：左手操作離合器拉桿，拉是動力切斷，放是動力接合，</a:t>
            </a: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	</a:t>
            </a:r>
            <a:r>
              <a:rPr dirty="0" sz="1050" spc="-45" b="0">
                <a:solidFill>
                  <a:srgbClr val="414042"/>
                </a:solidFill>
                <a:latin typeface="微軟正黑體 Light"/>
                <a:cs typeface="微軟正黑體 Light"/>
              </a:rPr>
              <a:t>於起步、停止、換檔或低速時，使用原則「快拉慢放」。</a:t>
            </a:r>
            <a:endParaRPr sz="1050">
              <a:latin typeface="微軟正黑體 Light"/>
              <a:cs typeface="微軟正黑體 Light"/>
            </a:endParaRPr>
          </a:p>
          <a:p>
            <a:pPr algn="just" lvl="1" marL="354330" marR="5080" indent="-184150">
              <a:lnSpc>
                <a:spcPct val="142800"/>
              </a:lnSpc>
              <a:buAutoNum type="arabicParenBoth"/>
              <a:tabLst>
                <a:tab pos="363220" algn="l"/>
              </a:tabLst>
            </a:pPr>
            <a:r>
              <a:rPr dirty="0" sz="1050" spc="-40" b="0">
                <a:solidFill>
                  <a:srgbClr val="414042"/>
                </a:solidFill>
                <a:latin typeface="微軟正黑體 Light"/>
                <a:cs typeface="微軟正黑體 Light"/>
              </a:rPr>
              <a:t>換檔踏板：左腳操作換檔踏板，換檔時腳掌往下踩或腳背往上勾。</a:t>
            </a:r>
            <a:r>
              <a:rPr dirty="0" sz="1050" spc="-40" b="0">
                <a:solidFill>
                  <a:srgbClr val="414042"/>
                </a:solidFill>
                <a:latin typeface="微軟正黑體 Light"/>
                <a:cs typeface="微軟正黑體 Light"/>
              </a:rPr>
              <a:t>	</a:t>
            </a:r>
            <a:r>
              <a:rPr dirty="0" sz="1050" spc="-10" b="0">
                <a:solidFill>
                  <a:srgbClr val="414042"/>
                </a:solidFill>
                <a:latin typeface="微軟正黑體 Light"/>
                <a:cs typeface="微軟正黑體 Light"/>
              </a:rPr>
              <a:t>國際檔：1-</a:t>
            </a:r>
            <a:r>
              <a:rPr dirty="0" sz="1050" b="0">
                <a:solidFill>
                  <a:srgbClr val="414042"/>
                </a:solidFill>
                <a:latin typeface="微軟正黑體 Light"/>
                <a:cs typeface="微軟正黑體 Light"/>
              </a:rPr>
              <a:t>N-2-3-4-5-</a:t>
            </a:r>
            <a:r>
              <a:rPr dirty="0" sz="1050" spc="-15" b="0">
                <a:solidFill>
                  <a:srgbClr val="414042"/>
                </a:solidFill>
                <a:latin typeface="微軟正黑體 Light"/>
                <a:cs typeface="微軟正黑體 Light"/>
              </a:rPr>
              <a:t>6</a:t>
            </a:r>
            <a:r>
              <a:rPr dirty="0" sz="1050" spc="-25" b="0">
                <a:solidFill>
                  <a:srgbClr val="414042"/>
                </a:solidFill>
                <a:latin typeface="微軟正黑體 Light"/>
                <a:cs typeface="微軟正黑體 Light"/>
              </a:rPr>
              <a:t>，依序換檔，退檔往下踩，升檔往上勾。</a:t>
            </a:r>
            <a:r>
              <a:rPr dirty="0" sz="1050" spc="-25" b="0">
                <a:solidFill>
                  <a:srgbClr val="414042"/>
                </a:solidFill>
                <a:latin typeface="微軟正黑體 Light"/>
                <a:cs typeface="微軟正黑體 Light"/>
              </a:rPr>
              <a:t>	</a:t>
            </a:r>
            <a:r>
              <a:rPr dirty="0" sz="1050" spc="-10" b="0">
                <a:solidFill>
                  <a:srgbClr val="414042"/>
                </a:solidFill>
                <a:latin typeface="微軟正黑體 Light"/>
                <a:cs typeface="微軟正黑體 Light"/>
              </a:rPr>
              <a:t>循環檔：N-1-2-3-</a:t>
            </a:r>
            <a:r>
              <a:rPr dirty="0" sz="1050" spc="-20" b="0">
                <a:solidFill>
                  <a:srgbClr val="414042"/>
                </a:solidFill>
                <a:latin typeface="微軟正黑體 Light"/>
                <a:cs typeface="微軟正黑體 Light"/>
              </a:rPr>
              <a:t>4</a:t>
            </a:r>
            <a:r>
              <a:rPr dirty="0" sz="1050" spc="-25" b="0">
                <a:solidFill>
                  <a:srgbClr val="414042"/>
                </a:solidFill>
                <a:latin typeface="微軟正黑體 Light"/>
                <a:cs typeface="微軟正黑體 Light"/>
              </a:rPr>
              <a:t>，循環換檔，升檔往下踩，最高檔位再往下踩</a:t>
            </a:r>
            <a:endParaRPr sz="1050">
              <a:latin typeface="微軟正黑體 Light"/>
              <a:cs typeface="微軟正黑體 Light"/>
            </a:endParaRPr>
          </a:p>
          <a:p>
            <a:pPr algn="just" marL="875665">
              <a:lnSpc>
                <a:spcPct val="100000"/>
              </a:lnSpc>
              <a:spcBef>
                <a:spcPts val="540"/>
              </a:spcBef>
            </a:pPr>
            <a:r>
              <a:rPr dirty="0" sz="1050" spc="-15" b="0">
                <a:solidFill>
                  <a:srgbClr val="414042"/>
                </a:solidFill>
                <a:latin typeface="微軟正黑體 Light"/>
                <a:cs typeface="微軟正黑體 Light"/>
              </a:rPr>
              <a:t>會回空 </a:t>
            </a:r>
            <a:r>
              <a:rPr dirty="0" sz="1050" b="0">
                <a:solidFill>
                  <a:srgbClr val="414042"/>
                </a:solidFill>
                <a:latin typeface="微軟正黑體 Light"/>
                <a:cs typeface="微軟正黑體 Light"/>
              </a:rPr>
              <a:t>(N)</a:t>
            </a:r>
            <a:r>
              <a:rPr dirty="0" sz="1050" spc="-20" b="0">
                <a:solidFill>
                  <a:srgbClr val="414042"/>
                </a:solidFill>
                <a:latin typeface="微軟正黑體 Light"/>
                <a:cs typeface="微軟正黑體 Light"/>
              </a:rPr>
              <a:t> 檔。</a:t>
            </a:r>
            <a:endParaRPr sz="1050">
              <a:latin typeface="微軟正黑體 Light"/>
              <a:cs typeface="微軟正黑體 Light"/>
            </a:endParaRPr>
          </a:p>
          <a:p>
            <a:pPr lvl="1" marL="358775" indent="-188595">
              <a:lnSpc>
                <a:spcPct val="100000"/>
              </a:lnSpc>
              <a:spcBef>
                <a:spcPts val="540"/>
              </a:spcBef>
              <a:buAutoNum type="arabicParenBoth" startAt="3"/>
              <a:tabLst>
                <a:tab pos="358775" algn="l"/>
              </a:tabLst>
            </a:pP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前煞車：右手操作前煞車拉桿，按壓拉桿煞車。</a:t>
            </a:r>
            <a:endParaRPr sz="1050">
              <a:latin typeface="微軟正黑體 Light"/>
              <a:cs typeface="微軟正黑體 Light"/>
            </a:endParaRPr>
          </a:p>
          <a:p>
            <a:pPr lvl="1" marL="354965" indent="-184150">
              <a:lnSpc>
                <a:spcPct val="100000"/>
              </a:lnSpc>
              <a:spcBef>
                <a:spcPts val="540"/>
              </a:spcBef>
              <a:buAutoNum type="arabicParenBoth" startAt="3"/>
              <a:tabLst>
                <a:tab pos="354965" algn="l"/>
              </a:tabLst>
            </a:pPr>
            <a:r>
              <a:rPr dirty="0" sz="1050" spc="-55" b="0">
                <a:solidFill>
                  <a:srgbClr val="414042"/>
                </a:solidFill>
                <a:latin typeface="微軟正黑體 Light"/>
                <a:cs typeface="微軟正黑體 Light"/>
              </a:rPr>
              <a:t>後煞車：右腳操作後煞車踏板，腳掌下踩煞車。</a:t>
            </a:r>
            <a:endParaRPr sz="1050">
              <a:latin typeface="微軟正黑體 Light"/>
              <a:cs typeface="微軟正黑體 Light"/>
            </a:endParaRPr>
          </a:p>
        </p:txBody>
      </p:sp>
      <p:sp>
        <p:nvSpPr>
          <p:cNvPr id="8" name="object 8" descr=""/>
          <p:cNvSpPr/>
          <p:nvPr/>
        </p:nvSpPr>
        <p:spPr>
          <a:xfrm>
            <a:off x="682370" y="359994"/>
            <a:ext cx="6877684" cy="260985"/>
          </a:xfrm>
          <a:custGeom>
            <a:avLst/>
            <a:gdLst/>
            <a:ahLst/>
            <a:cxnLst/>
            <a:rect l="l" t="t" r="r" b="b"/>
            <a:pathLst>
              <a:path w="6877684" h="260984">
                <a:moveTo>
                  <a:pt x="6877621" y="0"/>
                </a:moveTo>
                <a:lnTo>
                  <a:pt x="0" y="0"/>
                </a:lnTo>
                <a:lnTo>
                  <a:pt x="0" y="260413"/>
                </a:lnTo>
                <a:lnTo>
                  <a:pt x="6877621" y="260413"/>
                </a:lnTo>
                <a:lnTo>
                  <a:pt x="6877621" y="0"/>
                </a:lnTo>
                <a:close/>
              </a:path>
            </a:pathLst>
          </a:custGeom>
          <a:solidFill>
            <a:srgbClr val="E8802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 txBox="1"/>
          <p:nvPr/>
        </p:nvSpPr>
        <p:spPr>
          <a:xfrm>
            <a:off x="1338474" y="376816"/>
            <a:ext cx="685800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15" b="1">
                <a:solidFill>
                  <a:srgbClr val="FFFFFF"/>
                </a:solidFill>
                <a:latin typeface="微軟正黑體"/>
                <a:cs typeface="微軟正黑體"/>
              </a:rPr>
              <a:t>指導要領</a:t>
            </a:r>
            <a:endParaRPr sz="1300">
              <a:latin typeface="微軟正黑體"/>
              <a:cs typeface="微軟正黑體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4573113" y="376816"/>
            <a:ext cx="685800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15" b="1">
                <a:solidFill>
                  <a:srgbClr val="FFFFFF"/>
                </a:solidFill>
                <a:latin typeface="微軟正黑體"/>
                <a:cs typeface="微軟正黑體"/>
              </a:rPr>
              <a:t>指導內容</a:t>
            </a:r>
            <a:endParaRPr sz="1300">
              <a:latin typeface="微軟正黑體"/>
              <a:cs typeface="微軟正黑體"/>
            </a:endParaRPr>
          </a:p>
        </p:txBody>
      </p:sp>
      <p:grpSp>
        <p:nvGrpSpPr>
          <p:cNvPr id="11" name="object 11" descr=""/>
          <p:cNvGrpSpPr/>
          <p:nvPr/>
        </p:nvGrpSpPr>
        <p:grpSpPr>
          <a:xfrm>
            <a:off x="2658475" y="360004"/>
            <a:ext cx="19050" cy="4968240"/>
            <a:chOff x="2658475" y="360004"/>
            <a:chExt cx="19050" cy="4968240"/>
          </a:xfrm>
        </p:grpSpPr>
        <p:sp>
          <p:nvSpPr>
            <p:cNvPr id="12" name="object 12" descr=""/>
            <p:cNvSpPr/>
            <p:nvPr/>
          </p:nvSpPr>
          <p:spPr>
            <a:xfrm>
              <a:off x="2658475" y="579412"/>
              <a:ext cx="19050" cy="4749165"/>
            </a:xfrm>
            <a:custGeom>
              <a:avLst/>
              <a:gdLst/>
              <a:ahLst/>
              <a:cxnLst/>
              <a:rect l="l" t="t" r="r" b="b"/>
              <a:pathLst>
                <a:path w="19050" h="4749165">
                  <a:moveTo>
                    <a:pt x="19050" y="0"/>
                  </a:moveTo>
                  <a:lnTo>
                    <a:pt x="0" y="0"/>
                  </a:lnTo>
                  <a:lnTo>
                    <a:pt x="0" y="4748593"/>
                  </a:lnTo>
                  <a:lnTo>
                    <a:pt x="19050" y="4748593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DC7C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2668000" y="360004"/>
              <a:ext cx="0" cy="255904"/>
            </a:xfrm>
            <a:custGeom>
              <a:avLst/>
              <a:gdLst/>
              <a:ahLst/>
              <a:cxnLst/>
              <a:rect l="l" t="t" r="r" b="b"/>
              <a:pathLst>
                <a:path w="0" h="255904">
                  <a:moveTo>
                    <a:pt x="0" y="0"/>
                  </a:moveTo>
                  <a:lnTo>
                    <a:pt x="0" y="255600"/>
                  </a:lnTo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 descr=""/>
          <p:cNvSpPr txBox="1"/>
          <p:nvPr/>
        </p:nvSpPr>
        <p:spPr>
          <a:xfrm>
            <a:off x="779299" y="622913"/>
            <a:ext cx="1845310" cy="482600"/>
          </a:xfrm>
          <a:prstGeom prst="rect">
            <a:avLst/>
          </a:prstGeom>
        </p:spPr>
        <p:txBody>
          <a:bodyPr wrap="square" lIns="0" tIns="81280" rIns="0" bIns="0" rtlCol="0" vert="horz">
            <a:spAutoFit/>
          </a:bodyPr>
          <a:lstStyle/>
          <a:p>
            <a:pPr marL="171450" indent="-158750">
              <a:lnSpc>
                <a:spcPct val="100000"/>
              </a:lnSpc>
              <a:spcBef>
                <a:spcPts val="640"/>
              </a:spcBef>
              <a:buClr>
                <a:srgbClr val="E8802C"/>
              </a:buClr>
              <a:buSzPct val="85714"/>
              <a:buFont typeface=""/>
              <a:buChar char="■"/>
              <a:tabLst>
                <a:tab pos="171450" algn="l"/>
              </a:tabLst>
            </a:pP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說明：依序說明機車各部位</a:t>
            </a:r>
            <a:endParaRPr sz="1050">
              <a:latin typeface="微軟正黑體 Light"/>
              <a:cs typeface="微軟正黑體 Light"/>
            </a:endParaRPr>
          </a:p>
          <a:p>
            <a:pPr marL="565150">
              <a:lnSpc>
                <a:spcPct val="100000"/>
              </a:lnSpc>
              <a:spcBef>
                <a:spcPts val="540"/>
              </a:spcBef>
            </a:pPr>
            <a:r>
              <a:rPr dirty="0" sz="1050" spc="-25" b="0">
                <a:solidFill>
                  <a:srgbClr val="414042"/>
                </a:solidFill>
                <a:latin typeface="微軟正黑體 Light"/>
                <a:cs typeface="微軟正黑體 Light"/>
              </a:rPr>
              <a:t>裝置</a:t>
            </a:r>
            <a:endParaRPr sz="1050">
              <a:latin typeface="微軟正黑體 Light"/>
              <a:cs typeface="微軟正黑體 Ligh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7056005" y="0"/>
            <a:ext cx="504190" cy="1368425"/>
          </a:xfrm>
          <a:custGeom>
            <a:avLst/>
            <a:gdLst/>
            <a:ahLst/>
            <a:cxnLst/>
            <a:rect l="l" t="t" r="r" b="b"/>
            <a:pathLst>
              <a:path w="504190" h="1368425">
                <a:moveTo>
                  <a:pt x="0" y="1368006"/>
                </a:moveTo>
                <a:lnTo>
                  <a:pt x="503999" y="1368006"/>
                </a:lnTo>
                <a:lnTo>
                  <a:pt x="503999" y="0"/>
                </a:lnTo>
                <a:lnTo>
                  <a:pt x="0" y="0"/>
                </a:lnTo>
                <a:lnTo>
                  <a:pt x="0" y="1368006"/>
                </a:lnTo>
                <a:close/>
              </a:path>
            </a:pathLst>
          </a:custGeom>
          <a:solidFill>
            <a:srgbClr val="E8802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7056005" y="1421993"/>
            <a:ext cx="504190" cy="50800"/>
          </a:xfrm>
          <a:custGeom>
            <a:avLst/>
            <a:gdLst/>
            <a:ahLst/>
            <a:cxnLst/>
            <a:rect l="l" t="t" r="r" b="b"/>
            <a:pathLst>
              <a:path w="504190" h="50800">
                <a:moveTo>
                  <a:pt x="0" y="50406"/>
                </a:moveTo>
                <a:lnTo>
                  <a:pt x="503999" y="50406"/>
                </a:lnTo>
                <a:lnTo>
                  <a:pt x="503999" y="0"/>
                </a:lnTo>
                <a:lnTo>
                  <a:pt x="0" y="0"/>
                </a:lnTo>
                <a:lnTo>
                  <a:pt x="0" y="50406"/>
                </a:lnTo>
                <a:close/>
              </a:path>
            </a:pathLst>
          </a:custGeom>
          <a:solidFill>
            <a:srgbClr val="E8802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7056005" y="1522793"/>
            <a:ext cx="504190" cy="144145"/>
          </a:xfrm>
          <a:custGeom>
            <a:avLst/>
            <a:gdLst/>
            <a:ahLst/>
            <a:cxnLst/>
            <a:rect l="l" t="t" r="r" b="b"/>
            <a:pathLst>
              <a:path w="504190" h="144144">
                <a:moveTo>
                  <a:pt x="503999" y="93611"/>
                </a:moveTo>
                <a:lnTo>
                  <a:pt x="0" y="93611"/>
                </a:lnTo>
                <a:lnTo>
                  <a:pt x="0" y="144018"/>
                </a:lnTo>
                <a:lnTo>
                  <a:pt x="503999" y="144018"/>
                </a:lnTo>
                <a:lnTo>
                  <a:pt x="503999" y="93611"/>
                </a:lnTo>
                <a:close/>
              </a:path>
              <a:path w="504190" h="144144">
                <a:moveTo>
                  <a:pt x="503999" y="0"/>
                </a:moveTo>
                <a:lnTo>
                  <a:pt x="0" y="0"/>
                </a:lnTo>
                <a:lnTo>
                  <a:pt x="0" y="50406"/>
                </a:lnTo>
                <a:lnTo>
                  <a:pt x="503999" y="50406"/>
                </a:lnTo>
                <a:lnTo>
                  <a:pt x="503999" y="0"/>
                </a:lnTo>
                <a:close/>
              </a:path>
            </a:pathLst>
          </a:custGeom>
          <a:solidFill>
            <a:srgbClr val="E8802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7043430" y="4925250"/>
            <a:ext cx="11048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E8802C"/>
                </a:solidFill>
                <a:latin typeface="Arial"/>
                <a:cs typeface="Arial"/>
              </a:rPr>
              <a:t>8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7150293" y="435771"/>
            <a:ext cx="205104" cy="8788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 indent="1270">
              <a:lnSpc>
                <a:spcPct val="100000"/>
              </a:lnSpc>
              <a:spcBef>
                <a:spcPts val="100"/>
              </a:spcBef>
            </a:pPr>
            <a:r>
              <a:rPr dirty="0" sz="1400" spc="-50" b="1">
                <a:solidFill>
                  <a:srgbClr val="FFFFFF"/>
                </a:solidFill>
                <a:latin typeface="微軟正黑體"/>
                <a:cs typeface="微軟正黑體"/>
              </a:rPr>
              <a:t>訓練準備</a:t>
            </a:r>
            <a:endParaRPr sz="1400">
              <a:latin typeface="微軟正黑體"/>
              <a:cs typeface="微軟正黑體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465899" y="622913"/>
            <a:ext cx="1804670" cy="1168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80975" marR="30480" indent="-143510">
              <a:lnSpc>
                <a:spcPct val="142800"/>
              </a:lnSpc>
              <a:spcBef>
                <a:spcPts val="100"/>
              </a:spcBef>
              <a:buClr>
                <a:srgbClr val="E8802C"/>
              </a:buClr>
              <a:buSzPct val="85714"/>
              <a:buFont typeface=""/>
              <a:buChar char="■"/>
              <a:tabLst>
                <a:tab pos="234950" algn="l"/>
              </a:tabLst>
            </a:pPr>
            <a:r>
              <a:rPr dirty="0" sz="1050" spc="-30" b="0">
                <a:solidFill>
                  <a:srgbClr val="414042"/>
                </a:solidFill>
                <a:latin typeface="微軟正黑體 Light"/>
                <a:cs typeface="微軟正黑體 Light"/>
              </a:rPr>
              <a:t>訓練：確認裝置操作方式原</a:t>
            </a:r>
            <a:r>
              <a:rPr dirty="0" sz="1050" spc="-30" b="0">
                <a:solidFill>
                  <a:srgbClr val="414042"/>
                </a:solidFill>
                <a:latin typeface="微軟正黑體 Light"/>
                <a:cs typeface="微軟正黑體 Light"/>
              </a:rPr>
              <a:t>	</a:t>
            </a:r>
            <a:r>
              <a:rPr dirty="0" sz="1050" spc="-20" b="0">
                <a:solidFill>
                  <a:srgbClr val="414042"/>
                </a:solidFill>
                <a:latin typeface="微軟正黑體 Light"/>
                <a:cs typeface="微軟正黑體 Light"/>
              </a:rPr>
              <a:t>地練習</a:t>
            </a:r>
            <a:endParaRPr sz="1050">
              <a:latin typeface="微軟正黑體 Light"/>
              <a:cs typeface="微軟正黑體 Light"/>
            </a:endParaRPr>
          </a:p>
          <a:p>
            <a:pPr marL="180975" marR="30480" indent="-143510">
              <a:lnSpc>
                <a:spcPct val="142800"/>
              </a:lnSpc>
              <a:buClr>
                <a:srgbClr val="E8802C"/>
              </a:buClr>
              <a:buSzPct val="85714"/>
              <a:buFont typeface=""/>
              <a:buChar char="■"/>
              <a:tabLst>
                <a:tab pos="195580" algn="l"/>
              </a:tabLst>
            </a:pPr>
            <a:r>
              <a:rPr dirty="0" sz="1050" spc="-30" b="0">
                <a:solidFill>
                  <a:srgbClr val="414042"/>
                </a:solidFill>
                <a:latin typeface="微軟正黑體 Light"/>
                <a:cs typeface="微軟正黑體 Light"/>
              </a:rPr>
              <a:t>注意事項：開關的打開與關</a:t>
            </a:r>
            <a:r>
              <a:rPr dirty="0" sz="1050" spc="-30" b="0">
                <a:solidFill>
                  <a:srgbClr val="414042"/>
                </a:solidFill>
                <a:latin typeface="微軟正黑體 Light"/>
                <a:cs typeface="微軟正黑體 Light"/>
              </a:rPr>
              <a:t>	</a:t>
            </a:r>
            <a:r>
              <a:rPr dirty="0" sz="1050" spc="-50" b="0">
                <a:solidFill>
                  <a:srgbClr val="414042"/>
                </a:solidFill>
                <a:latin typeface="微軟正黑體 Light"/>
                <a:cs typeface="微軟正黑體 Light"/>
              </a:rPr>
              <a:t>閉</a:t>
            </a:r>
            <a:endParaRPr sz="1050">
              <a:latin typeface="微軟正黑體 Light"/>
              <a:cs typeface="微軟正黑體 Light"/>
            </a:endParaRPr>
          </a:p>
          <a:p>
            <a:pPr marL="181610" indent="-143510">
              <a:lnSpc>
                <a:spcPct val="100000"/>
              </a:lnSpc>
              <a:spcBef>
                <a:spcPts val="540"/>
              </a:spcBef>
              <a:buClr>
                <a:srgbClr val="E8802C"/>
              </a:buClr>
              <a:buSzPct val="85714"/>
              <a:buFont typeface=""/>
              <a:buChar char="■"/>
              <a:tabLst>
                <a:tab pos="181610" algn="l"/>
              </a:tabLst>
            </a:pPr>
            <a:r>
              <a:rPr dirty="0" sz="1050" spc="-10" b="0">
                <a:solidFill>
                  <a:srgbClr val="414042"/>
                </a:solidFill>
                <a:latin typeface="微軟正黑體 Light"/>
                <a:cs typeface="微軟正黑體 Light"/>
              </a:rPr>
              <a:t>相關法規：</a:t>
            </a:r>
            <a:endParaRPr sz="1050">
              <a:latin typeface="微軟正黑體 Light"/>
              <a:cs typeface="微軟正黑體 Light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491299" y="2520255"/>
            <a:ext cx="1369695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56210" indent="-143510">
              <a:lnSpc>
                <a:spcPct val="100000"/>
              </a:lnSpc>
              <a:spcBef>
                <a:spcPts val="100"/>
              </a:spcBef>
              <a:buClr>
                <a:srgbClr val="E8802C"/>
              </a:buClr>
              <a:buSzPct val="85714"/>
              <a:buFont typeface=""/>
              <a:buChar char="■"/>
              <a:tabLst>
                <a:tab pos="156210" algn="l"/>
              </a:tabLst>
            </a:pPr>
            <a:r>
              <a:rPr dirty="0" sz="1050" spc="-10" b="0">
                <a:solidFill>
                  <a:srgbClr val="414042"/>
                </a:solidFill>
                <a:latin typeface="微軟正黑體 Light"/>
                <a:cs typeface="微軟正黑體 Light"/>
              </a:rPr>
              <a:t>場地：陰涼處或空地</a:t>
            </a:r>
            <a:endParaRPr sz="1050">
              <a:latin typeface="微軟正黑體 Light"/>
              <a:cs typeface="微軟正黑體 Light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2399299" y="691455"/>
            <a:ext cx="2836545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56210" indent="-143510">
              <a:lnSpc>
                <a:spcPct val="100000"/>
              </a:lnSpc>
              <a:spcBef>
                <a:spcPts val="100"/>
              </a:spcBef>
              <a:buClr>
                <a:srgbClr val="E8802C"/>
              </a:buClr>
              <a:buSzPct val="85714"/>
              <a:buFont typeface=""/>
              <a:buChar char="■"/>
              <a:tabLst>
                <a:tab pos="156210" algn="l"/>
              </a:tabLst>
            </a:pP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練習項目：各裝置開關位置與使用方式確認。</a:t>
            </a:r>
            <a:endParaRPr sz="1050">
              <a:latin typeface="微軟正黑體 Light"/>
              <a:cs typeface="微軟正黑體 Light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2399299" y="1148655"/>
            <a:ext cx="3903345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56210" indent="-143510">
              <a:lnSpc>
                <a:spcPct val="100000"/>
              </a:lnSpc>
              <a:spcBef>
                <a:spcPts val="100"/>
              </a:spcBef>
              <a:buClr>
                <a:srgbClr val="E8802C"/>
              </a:buClr>
              <a:buSzPct val="85714"/>
              <a:buFont typeface=""/>
              <a:buChar char="■"/>
              <a:tabLst>
                <a:tab pos="156210" algn="l"/>
              </a:tabLst>
            </a:pP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學員坐在車上後才能操作任一開關，下車前必須關閉所有開關。</a:t>
            </a:r>
            <a:endParaRPr sz="1050">
              <a:latin typeface="微軟正黑體 Light"/>
              <a:cs typeface="微軟正黑體 Light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2399299" y="1537313"/>
            <a:ext cx="4453890" cy="711200"/>
          </a:xfrm>
          <a:prstGeom prst="rect">
            <a:avLst/>
          </a:prstGeom>
        </p:spPr>
        <p:txBody>
          <a:bodyPr wrap="square" lIns="0" tIns="81280" rIns="0" bIns="0" rtlCol="0" vert="horz">
            <a:spAutoFit/>
          </a:bodyPr>
          <a:lstStyle/>
          <a:p>
            <a:pPr marL="156210" indent="-143510">
              <a:lnSpc>
                <a:spcPct val="100000"/>
              </a:lnSpc>
              <a:spcBef>
                <a:spcPts val="640"/>
              </a:spcBef>
              <a:buClr>
                <a:srgbClr val="E8802C"/>
              </a:buClr>
              <a:buSzPct val="85714"/>
              <a:buFont typeface=""/>
              <a:buChar char="■"/>
              <a:tabLst>
                <a:tab pos="156210" algn="l"/>
              </a:tabLst>
            </a:pP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道路交通安全規則第 </a:t>
            </a:r>
            <a:r>
              <a:rPr dirty="0" sz="1050" b="0">
                <a:solidFill>
                  <a:srgbClr val="414042"/>
                </a:solidFill>
                <a:latin typeface="微軟正黑體 Light"/>
                <a:cs typeface="微軟正黑體 Light"/>
              </a:rPr>
              <a:t>92</a:t>
            </a:r>
            <a:r>
              <a:rPr dirty="0" sz="1050" spc="-35" b="0">
                <a:solidFill>
                  <a:srgbClr val="414042"/>
                </a:solidFill>
                <a:latin typeface="微軟正黑體 Light"/>
                <a:cs typeface="微軟正黑體 Light"/>
              </a:rPr>
              <a:t> 條：</a:t>
            </a:r>
            <a:endParaRPr sz="1050">
              <a:latin typeface="微軟正黑體 Light"/>
              <a:cs typeface="微軟正黑體 Light"/>
            </a:endParaRPr>
          </a:p>
          <a:p>
            <a:pPr marL="170180" marR="5080">
              <a:lnSpc>
                <a:spcPct val="142800"/>
              </a:lnSpc>
            </a:pPr>
            <a:r>
              <a:rPr dirty="0" sz="1050" spc="-10" b="0">
                <a:solidFill>
                  <a:srgbClr val="414042"/>
                </a:solidFill>
                <a:latin typeface="微軟正黑體 Light"/>
                <a:cs typeface="微軟正黑體 Light"/>
              </a:rPr>
              <a:t>按鳴喇叭應以單響為原則，並不得連續按鳴 </a:t>
            </a:r>
            <a:r>
              <a:rPr dirty="0" sz="1050" b="0">
                <a:solidFill>
                  <a:srgbClr val="414042"/>
                </a:solidFill>
                <a:latin typeface="微軟正黑體 Light"/>
                <a:cs typeface="微軟正黑體 Light"/>
              </a:rPr>
              <a:t>3</a:t>
            </a:r>
            <a:r>
              <a:rPr dirty="0" sz="1050" spc="-30" b="0">
                <a:solidFill>
                  <a:srgbClr val="414042"/>
                </a:solidFill>
                <a:latin typeface="微軟正黑體 Light"/>
                <a:cs typeface="微軟正黑體 Light"/>
              </a:rPr>
              <a:t> 次，每次時間不得超過半秒</a:t>
            </a:r>
            <a:r>
              <a:rPr dirty="0" sz="1050" spc="-25" b="0">
                <a:solidFill>
                  <a:srgbClr val="414042"/>
                </a:solidFill>
                <a:latin typeface="微軟正黑體 Light"/>
                <a:cs typeface="微軟正黑體 Light"/>
              </a:rPr>
              <a:t>鐘。</a:t>
            </a:r>
            <a:endParaRPr sz="1050">
              <a:latin typeface="微軟正黑體 Light"/>
              <a:cs typeface="微軟正黑體 Light"/>
            </a:endParaRPr>
          </a:p>
        </p:txBody>
      </p:sp>
      <p:grpSp>
        <p:nvGrpSpPr>
          <p:cNvPr id="12" name="object 12" descr=""/>
          <p:cNvGrpSpPr/>
          <p:nvPr/>
        </p:nvGrpSpPr>
        <p:grpSpPr>
          <a:xfrm>
            <a:off x="0" y="359994"/>
            <a:ext cx="6876415" cy="4968240"/>
            <a:chOff x="0" y="359994"/>
            <a:chExt cx="6876415" cy="4968240"/>
          </a:xfrm>
        </p:grpSpPr>
        <p:sp>
          <p:nvSpPr>
            <p:cNvPr id="13" name="object 13" descr=""/>
            <p:cNvSpPr/>
            <p:nvPr/>
          </p:nvSpPr>
          <p:spPr>
            <a:xfrm>
              <a:off x="0" y="359994"/>
              <a:ext cx="6876415" cy="260985"/>
            </a:xfrm>
            <a:custGeom>
              <a:avLst/>
              <a:gdLst/>
              <a:ahLst/>
              <a:cxnLst/>
              <a:rect l="l" t="t" r="r" b="b"/>
              <a:pathLst>
                <a:path w="6876415" h="260984">
                  <a:moveTo>
                    <a:pt x="6875995" y="0"/>
                  </a:moveTo>
                  <a:lnTo>
                    <a:pt x="0" y="0"/>
                  </a:lnTo>
                  <a:lnTo>
                    <a:pt x="0" y="260413"/>
                  </a:lnTo>
                  <a:lnTo>
                    <a:pt x="6875995" y="260413"/>
                  </a:lnTo>
                  <a:lnTo>
                    <a:pt x="6875995" y="0"/>
                  </a:lnTo>
                  <a:close/>
                </a:path>
              </a:pathLst>
            </a:custGeom>
            <a:solidFill>
              <a:srgbClr val="E8802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2304688" y="560237"/>
              <a:ext cx="19050" cy="4768215"/>
            </a:xfrm>
            <a:custGeom>
              <a:avLst/>
              <a:gdLst/>
              <a:ahLst/>
              <a:cxnLst/>
              <a:rect l="l" t="t" r="r" b="b"/>
              <a:pathLst>
                <a:path w="19050" h="4768215">
                  <a:moveTo>
                    <a:pt x="19050" y="0"/>
                  </a:moveTo>
                  <a:lnTo>
                    <a:pt x="0" y="0"/>
                  </a:lnTo>
                  <a:lnTo>
                    <a:pt x="0" y="4767767"/>
                  </a:lnTo>
                  <a:lnTo>
                    <a:pt x="19050" y="4767767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DC7C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2314213" y="360004"/>
              <a:ext cx="0" cy="259715"/>
            </a:xfrm>
            <a:custGeom>
              <a:avLst/>
              <a:gdLst/>
              <a:ahLst/>
              <a:cxnLst/>
              <a:rect l="l" t="t" r="r" b="b"/>
              <a:pathLst>
                <a:path w="0" h="259715">
                  <a:moveTo>
                    <a:pt x="0" y="0"/>
                  </a:moveTo>
                  <a:lnTo>
                    <a:pt x="0" y="259588"/>
                  </a:lnTo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 descr=""/>
          <p:cNvSpPr txBox="1"/>
          <p:nvPr/>
        </p:nvSpPr>
        <p:spPr>
          <a:xfrm>
            <a:off x="980099" y="376816"/>
            <a:ext cx="685800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15" b="1">
                <a:solidFill>
                  <a:srgbClr val="FFFFFF"/>
                </a:solidFill>
                <a:latin typeface="微軟正黑體"/>
                <a:cs typeface="微軟正黑體"/>
              </a:rPr>
              <a:t>指導要領</a:t>
            </a:r>
            <a:endParaRPr sz="1300">
              <a:latin typeface="微軟正黑體"/>
              <a:cs typeface="微軟正黑體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4214738" y="387053"/>
            <a:ext cx="685800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15" b="1">
                <a:solidFill>
                  <a:srgbClr val="FFFFFF"/>
                </a:solidFill>
                <a:latin typeface="微軟正黑體"/>
                <a:cs typeface="微軟正黑體"/>
              </a:rPr>
              <a:t>指導內容</a:t>
            </a:r>
            <a:endParaRPr sz="1300">
              <a:latin typeface="微軟正黑體"/>
              <a:cs typeface="微軟正黑體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06412" y="4925250"/>
            <a:ext cx="11048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E8802C"/>
                </a:solidFill>
                <a:latin typeface="Arial"/>
                <a:cs typeface="Arial"/>
              </a:rPr>
              <a:t>9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0" y="0"/>
            <a:ext cx="504190" cy="1368425"/>
          </a:xfrm>
          <a:custGeom>
            <a:avLst/>
            <a:gdLst/>
            <a:ahLst/>
            <a:cxnLst/>
            <a:rect l="l" t="t" r="r" b="b"/>
            <a:pathLst>
              <a:path w="504190" h="1368425">
                <a:moveTo>
                  <a:pt x="0" y="1368006"/>
                </a:moveTo>
                <a:lnTo>
                  <a:pt x="503999" y="1368006"/>
                </a:lnTo>
                <a:lnTo>
                  <a:pt x="503999" y="0"/>
                </a:lnTo>
                <a:lnTo>
                  <a:pt x="0" y="0"/>
                </a:lnTo>
                <a:lnTo>
                  <a:pt x="0" y="1368006"/>
                </a:lnTo>
                <a:close/>
              </a:path>
            </a:pathLst>
          </a:custGeom>
          <a:solidFill>
            <a:srgbClr val="E8802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0" y="1421993"/>
            <a:ext cx="504190" cy="50800"/>
          </a:xfrm>
          <a:custGeom>
            <a:avLst/>
            <a:gdLst/>
            <a:ahLst/>
            <a:cxnLst/>
            <a:rect l="l" t="t" r="r" b="b"/>
            <a:pathLst>
              <a:path w="504190" h="50800">
                <a:moveTo>
                  <a:pt x="503999" y="0"/>
                </a:moveTo>
                <a:lnTo>
                  <a:pt x="0" y="0"/>
                </a:lnTo>
                <a:lnTo>
                  <a:pt x="0" y="50406"/>
                </a:lnTo>
                <a:lnTo>
                  <a:pt x="503999" y="50406"/>
                </a:lnTo>
                <a:lnTo>
                  <a:pt x="503999" y="0"/>
                </a:lnTo>
                <a:close/>
              </a:path>
            </a:pathLst>
          </a:custGeom>
          <a:solidFill>
            <a:srgbClr val="E8802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0" y="1522793"/>
            <a:ext cx="504190" cy="144145"/>
          </a:xfrm>
          <a:custGeom>
            <a:avLst/>
            <a:gdLst/>
            <a:ahLst/>
            <a:cxnLst/>
            <a:rect l="l" t="t" r="r" b="b"/>
            <a:pathLst>
              <a:path w="504190" h="144144">
                <a:moveTo>
                  <a:pt x="503999" y="93611"/>
                </a:moveTo>
                <a:lnTo>
                  <a:pt x="0" y="93611"/>
                </a:lnTo>
                <a:lnTo>
                  <a:pt x="0" y="144018"/>
                </a:lnTo>
                <a:lnTo>
                  <a:pt x="503999" y="144018"/>
                </a:lnTo>
                <a:lnTo>
                  <a:pt x="503999" y="93611"/>
                </a:lnTo>
                <a:close/>
              </a:path>
              <a:path w="504190" h="144144">
                <a:moveTo>
                  <a:pt x="503999" y="0"/>
                </a:moveTo>
                <a:lnTo>
                  <a:pt x="0" y="0"/>
                </a:lnTo>
                <a:lnTo>
                  <a:pt x="0" y="50406"/>
                </a:lnTo>
                <a:lnTo>
                  <a:pt x="503999" y="50406"/>
                </a:lnTo>
                <a:lnTo>
                  <a:pt x="503999" y="0"/>
                </a:lnTo>
                <a:close/>
              </a:path>
            </a:pathLst>
          </a:custGeom>
          <a:solidFill>
            <a:srgbClr val="E8802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 txBox="1"/>
          <p:nvPr/>
        </p:nvSpPr>
        <p:spPr>
          <a:xfrm>
            <a:off x="203305" y="435771"/>
            <a:ext cx="205104" cy="8788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715" indent="1270">
              <a:lnSpc>
                <a:spcPct val="100000"/>
              </a:lnSpc>
              <a:spcBef>
                <a:spcPts val="100"/>
              </a:spcBef>
            </a:pPr>
            <a:r>
              <a:rPr dirty="0" sz="1400" spc="-50" b="1">
                <a:solidFill>
                  <a:srgbClr val="FFFFFF"/>
                </a:solidFill>
                <a:latin typeface="微軟正黑體"/>
                <a:cs typeface="微軟正黑體"/>
              </a:rPr>
              <a:t>訓練準備</a:t>
            </a:r>
            <a:endParaRPr sz="1400">
              <a:latin typeface="微軟正黑體"/>
              <a:cs typeface="微軟正黑體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83996" y="360007"/>
            <a:ext cx="4646930" cy="260985"/>
          </a:xfrm>
          <a:prstGeom prst="rect"/>
          <a:solidFill>
            <a:srgbClr val="E8802C"/>
          </a:solidFill>
        </p:spPr>
        <p:txBody>
          <a:bodyPr wrap="square" lIns="0" tIns="29209" rIns="0" bIns="0" rtlCol="0" vert="horz">
            <a:spAutoFit/>
          </a:bodyPr>
          <a:lstStyle/>
          <a:p>
            <a:pPr marL="179705">
              <a:lnSpc>
                <a:spcPct val="100000"/>
              </a:lnSpc>
              <a:spcBef>
                <a:spcPts val="229"/>
              </a:spcBef>
            </a:pPr>
            <a:r>
              <a:rPr dirty="0" sz="1300" spc="-5" b="0">
                <a:latin typeface="微軟正黑體"/>
                <a:cs typeface="微軟正黑體"/>
              </a:rPr>
              <a:t>圖片示範：車輛介紹【速可達】</a:t>
            </a:r>
            <a:endParaRPr sz="1300">
              <a:latin typeface="微軟正黑體"/>
              <a:cs typeface="微軟正黑體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07977" y="3217024"/>
            <a:ext cx="1505204" cy="957859"/>
          </a:xfrm>
          <a:prstGeom prst="rect">
            <a:avLst/>
          </a:prstGeom>
        </p:spPr>
      </p:pic>
      <p:sp>
        <p:nvSpPr>
          <p:cNvPr id="9" name="object 9" descr=""/>
          <p:cNvSpPr txBox="1"/>
          <p:nvPr/>
        </p:nvSpPr>
        <p:spPr>
          <a:xfrm>
            <a:off x="5495281" y="4202757"/>
            <a:ext cx="71818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58595B"/>
                </a:solidFill>
                <a:latin typeface="微軟正黑體"/>
                <a:cs typeface="微軟正黑體"/>
              </a:rPr>
              <a:t>7</a:t>
            </a:r>
            <a:r>
              <a:rPr dirty="0" sz="900" spc="-15">
                <a:solidFill>
                  <a:srgbClr val="58595B"/>
                </a:solidFill>
                <a:latin typeface="微軟正黑體"/>
                <a:cs typeface="微軟正黑體"/>
              </a:rPr>
              <a:t>. 照後鏡調整</a:t>
            </a:r>
            <a:endParaRPr sz="900">
              <a:latin typeface="微軟正黑體"/>
              <a:cs typeface="微軟正黑體"/>
            </a:endParaRPr>
          </a:p>
        </p:txBody>
      </p:sp>
      <p:pic>
        <p:nvPicPr>
          <p:cNvPr id="10" name="object 10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507977" y="2007844"/>
            <a:ext cx="1505204" cy="957859"/>
          </a:xfrm>
          <a:prstGeom prst="rect">
            <a:avLst/>
          </a:prstGeom>
        </p:spPr>
      </p:pic>
      <p:sp>
        <p:nvSpPr>
          <p:cNvPr id="11" name="object 11" descr=""/>
          <p:cNvSpPr txBox="1"/>
          <p:nvPr/>
        </p:nvSpPr>
        <p:spPr>
          <a:xfrm>
            <a:off x="5495281" y="2986342"/>
            <a:ext cx="140525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0">
                <a:solidFill>
                  <a:srgbClr val="58595B"/>
                </a:solidFill>
                <a:latin typeface="微軟正黑體"/>
                <a:cs typeface="微軟正黑體"/>
              </a:rPr>
              <a:t>4-</a:t>
            </a:r>
            <a:r>
              <a:rPr dirty="0" sz="900">
                <a:solidFill>
                  <a:srgbClr val="58595B"/>
                </a:solidFill>
                <a:latin typeface="微軟正黑體"/>
                <a:cs typeface="微軟正黑體"/>
              </a:rPr>
              <a:t>2</a:t>
            </a:r>
            <a:r>
              <a:rPr dirty="0" sz="900" spc="-5">
                <a:solidFill>
                  <a:srgbClr val="58595B"/>
                </a:solidFill>
                <a:latin typeface="微軟正黑體"/>
                <a:cs typeface="微軟正黑體"/>
              </a:rPr>
              <a:t>. 同時按壓煞車拉桿啟動</a:t>
            </a:r>
            <a:endParaRPr sz="900">
              <a:latin typeface="微軟正黑體"/>
              <a:cs typeface="微軟正黑體"/>
            </a:endParaRPr>
          </a:p>
        </p:txBody>
      </p:sp>
      <p:pic>
        <p:nvPicPr>
          <p:cNvPr id="12" name="object 12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14444" y="3217024"/>
            <a:ext cx="1505203" cy="957859"/>
          </a:xfrm>
          <a:prstGeom prst="rect">
            <a:avLst/>
          </a:prstGeom>
        </p:spPr>
      </p:pic>
      <p:sp>
        <p:nvSpPr>
          <p:cNvPr id="13" name="object 13" descr=""/>
          <p:cNvSpPr txBox="1"/>
          <p:nvPr/>
        </p:nvSpPr>
        <p:spPr>
          <a:xfrm>
            <a:off x="3901743" y="4202757"/>
            <a:ext cx="83248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58595B"/>
                </a:solidFill>
                <a:latin typeface="微軟正黑體"/>
                <a:cs typeface="微軟正黑體"/>
              </a:rPr>
              <a:t>6</a:t>
            </a:r>
            <a:r>
              <a:rPr dirty="0" sz="900" spc="-15">
                <a:solidFill>
                  <a:srgbClr val="58595B"/>
                </a:solidFill>
                <a:latin typeface="微軟正黑體"/>
                <a:cs typeface="微軟正黑體"/>
              </a:rPr>
              <a:t>. 方向燈、喇叭</a:t>
            </a:r>
            <a:endParaRPr sz="900">
              <a:latin typeface="微軟正黑體"/>
              <a:cs typeface="微軟正黑體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5538062" y="1776511"/>
            <a:ext cx="49085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0">
                <a:solidFill>
                  <a:srgbClr val="58595B"/>
                </a:solidFill>
                <a:latin typeface="微軟正黑體"/>
                <a:cs typeface="微軟正黑體"/>
              </a:rPr>
              <a:t>2-</a:t>
            </a:r>
            <a:r>
              <a:rPr dirty="0" sz="900">
                <a:solidFill>
                  <a:srgbClr val="58595B"/>
                </a:solidFill>
                <a:latin typeface="微軟正黑體"/>
                <a:cs typeface="微軟正黑體"/>
              </a:rPr>
              <a:t>2</a:t>
            </a:r>
            <a:r>
              <a:rPr dirty="0" sz="900" spc="-15">
                <a:solidFill>
                  <a:srgbClr val="58595B"/>
                </a:solidFill>
                <a:latin typeface="微軟正黑體"/>
                <a:cs typeface="微軟正黑體"/>
              </a:rPr>
              <a:t>. 回油</a:t>
            </a:r>
            <a:endParaRPr sz="900">
              <a:latin typeface="微軟正黑體"/>
              <a:cs typeface="微軟正黑體"/>
            </a:endParaRPr>
          </a:p>
        </p:txBody>
      </p:sp>
      <p:pic>
        <p:nvPicPr>
          <p:cNvPr id="15" name="object 1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550801" y="792010"/>
            <a:ext cx="1505203" cy="957859"/>
          </a:xfrm>
          <a:prstGeom prst="rect">
            <a:avLst/>
          </a:prstGeom>
        </p:spPr>
      </p:pic>
      <p:sp>
        <p:nvSpPr>
          <p:cNvPr id="16" name="object 16" descr=""/>
          <p:cNvSpPr txBox="1"/>
          <p:nvPr/>
        </p:nvSpPr>
        <p:spPr>
          <a:xfrm>
            <a:off x="5546161" y="800005"/>
            <a:ext cx="93281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 b="1">
                <a:solidFill>
                  <a:srgbClr val="FFF200"/>
                </a:solidFill>
                <a:latin typeface="微軟正黑體"/>
                <a:cs typeface="微軟正黑體"/>
              </a:rPr>
              <a:t>回油 - 順時針轉動</a:t>
            </a:r>
            <a:endParaRPr sz="900">
              <a:latin typeface="微軟正黑體"/>
              <a:cs typeface="微軟正黑體"/>
            </a:endParaRPr>
          </a:p>
        </p:txBody>
      </p:sp>
      <p:pic>
        <p:nvPicPr>
          <p:cNvPr id="17" name="object 17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914444" y="2007844"/>
            <a:ext cx="1505203" cy="957859"/>
          </a:xfrm>
          <a:prstGeom prst="rect">
            <a:avLst/>
          </a:prstGeom>
        </p:spPr>
      </p:pic>
      <p:sp>
        <p:nvSpPr>
          <p:cNvPr id="18" name="object 18" descr=""/>
          <p:cNvSpPr txBox="1"/>
          <p:nvPr/>
        </p:nvSpPr>
        <p:spPr>
          <a:xfrm>
            <a:off x="3901743" y="2986342"/>
            <a:ext cx="71945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0">
                <a:solidFill>
                  <a:srgbClr val="58595B"/>
                </a:solidFill>
                <a:latin typeface="微軟正黑體"/>
                <a:cs typeface="微軟正黑體"/>
              </a:rPr>
              <a:t>4-</a:t>
            </a:r>
            <a:r>
              <a:rPr dirty="0" sz="900">
                <a:solidFill>
                  <a:srgbClr val="58595B"/>
                </a:solidFill>
                <a:latin typeface="微軟正黑體"/>
                <a:cs typeface="微軟正黑體"/>
              </a:rPr>
              <a:t>1</a:t>
            </a:r>
            <a:r>
              <a:rPr dirty="0" sz="900" spc="-10">
                <a:solidFill>
                  <a:srgbClr val="58595B"/>
                </a:solidFill>
                <a:latin typeface="微軟正黑體"/>
                <a:cs typeface="微軟正黑體"/>
              </a:rPr>
              <a:t>. 啟動開關</a:t>
            </a:r>
            <a:endParaRPr sz="900">
              <a:latin typeface="微軟正黑體"/>
              <a:cs typeface="微軟正黑體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2283598" y="4202723"/>
            <a:ext cx="71945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0">
                <a:solidFill>
                  <a:srgbClr val="58595B"/>
                </a:solidFill>
                <a:latin typeface="微軟正黑體"/>
                <a:cs typeface="微軟正黑體"/>
              </a:rPr>
              <a:t>5-</a:t>
            </a:r>
            <a:r>
              <a:rPr dirty="0" sz="900">
                <a:solidFill>
                  <a:srgbClr val="58595B"/>
                </a:solidFill>
                <a:latin typeface="微軟正黑體"/>
                <a:cs typeface="微軟正黑體"/>
              </a:rPr>
              <a:t>2</a:t>
            </a:r>
            <a:r>
              <a:rPr dirty="0" sz="900" spc="-10">
                <a:solidFill>
                  <a:srgbClr val="58595B"/>
                </a:solidFill>
                <a:latin typeface="微軟正黑體"/>
                <a:cs typeface="微軟正黑體"/>
              </a:rPr>
              <a:t>. 遠燈燈號</a:t>
            </a:r>
            <a:endParaRPr sz="900">
              <a:latin typeface="微軟正黑體"/>
              <a:cs typeface="微軟正黑體"/>
            </a:endParaRPr>
          </a:p>
        </p:txBody>
      </p:sp>
      <p:grpSp>
        <p:nvGrpSpPr>
          <p:cNvPr id="20" name="object 20" descr=""/>
          <p:cNvGrpSpPr/>
          <p:nvPr/>
        </p:nvGrpSpPr>
        <p:grpSpPr>
          <a:xfrm>
            <a:off x="2296248" y="3217024"/>
            <a:ext cx="1505585" cy="958215"/>
            <a:chOff x="2296248" y="3217024"/>
            <a:chExt cx="1505585" cy="958215"/>
          </a:xfrm>
        </p:grpSpPr>
        <p:pic>
          <p:nvPicPr>
            <p:cNvPr id="21" name="object 2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296248" y="3217024"/>
              <a:ext cx="1505204" cy="957859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106794" y="3477606"/>
              <a:ext cx="242773" cy="242760"/>
            </a:xfrm>
            <a:prstGeom prst="rect">
              <a:avLst/>
            </a:prstGeom>
          </p:spPr>
        </p:pic>
      </p:grpSp>
      <p:sp>
        <p:nvSpPr>
          <p:cNvPr id="23" name="object 23" descr=""/>
          <p:cNvSpPr txBox="1"/>
          <p:nvPr/>
        </p:nvSpPr>
        <p:spPr>
          <a:xfrm>
            <a:off x="3919912" y="1776560"/>
            <a:ext cx="49085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0">
                <a:solidFill>
                  <a:srgbClr val="58595B"/>
                </a:solidFill>
                <a:latin typeface="微軟正黑體"/>
                <a:cs typeface="微軟正黑體"/>
              </a:rPr>
              <a:t>2-</a:t>
            </a:r>
            <a:r>
              <a:rPr dirty="0" sz="900">
                <a:solidFill>
                  <a:srgbClr val="58595B"/>
                </a:solidFill>
                <a:latin typeface="微軟正黑體"/>
                <a:cs typeface="微軟正黑體"/>
              </a:rPr>
              <a:t>1</a:t>
            </a:r>
            <a:r>
              <a:rPr dirty="0" sz="900" spc="-15">
                <a:solidFill>
                  <a:srgbClr val="58595B"/>
                </a:solidFill>
                <a:latin typeface="微軟正黑體"/>
                <a:cs typeface="微軟正黑體"/>
              </a:rPr>
              <a:t>. 加油</a:t>
            </a:r>
            <a:endParaRPr sz="900">
              <a:latin typeface="微軟正黑體"/>
              <a:cs typeface="微軟正黑體"/>
            </a:endParaRPr>
          </a:p>
        </p:txBody>
      </p:sp>
      <p:pic>
        <p:nvPicPr>
          <p:cNvPr id="24" name="object 24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932618" y="792010"/>
            <a:ext cx="1505191" cy="957859"/>
          </a:xfrm>
          <a:prstGeom prst="rect">
            <a:avLst/>
          </a:prstGeom>
        </p:spPr>
      </p:pic>
      <p:sp>
        <p:nvSpPr>
          <p:cNvPr id="25" name="object 25" descr=""/>
          <p:cNvSpPr txBox="1"/>
          <p:nvPr/>
        </p:nvSpPr>
        <p:spPr>
          <a:xfrm>
            <a:off x="4116393" y="800005"/>
            <a:ext cx="93281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 b="1">
                <a:solidFill>
                  <a:srgbClr val="FFF200"/>
                </a:solidFill>
                <a:latin typeface="微軟正黑體"/>
                <a:cs typeface="微軟正黑體"/>
              </a:rPr>
              <a:t>加油 - 逆時針轉動</a:t>
            </a:r>
            <a:endParaRPr sz="900">
              <a:latin typeface="微軟正黑體"/>
              <a:cs typeface="微軟正黑體"/>
            </a:endParaRPr>
          </a:p>
        </p:txBody>
      </p:sp>
      <p:pic>
        <p:nvPicPr>
          <p:cNvPr id="26" name="object 26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296248" y="2007844"/>
            <a:ext cx="1505204" cy="957859"/>
          </a:xfrm>
          <a:prstGeom prst="rect">
            <a:avLst/>
          </a:prstGeom>
        </p:spPr>
      </p:pic>
      <p:sp>
        <p:nvSpPr>
          <p:cNvPr id="27" name="object 27" descr=""/>
          <p:cNvSpPr txBox="1"/>
          <p:nvPr/>
        </p:nvSpPr>
        <p:spPr>
          <a:xfrm>
            <a:off x="671299" y="2986342"/>
            <a:ext cx="25603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58595B"/>
                </a:solidFill>
                <a:latin typeface="微軟正黑體"/>
                <a:cs typeface="微軟正黑體"/>
              </a:rPr>
              <a:t>3-1.</a:t>
            </a:r>
            <a:r>
              <a:rPr dirty="0" sz="900" spc="-30">
                <a:solidFill>
                  <a:srgbClr val="58595B"/>
                </a:solidFill>
                <a:latin typeface="微軟正黑體"/>
                <a:cs typeface="微軟正黑體"/>
              </a:rPr>
              <a:t> 後煞車( 左邊).前煞車( 右邊) </a:t>
            </a:r>
            <a:r>
              <a:rPr dirty="0" sz="900" spc="-10">
                <a:solidFill>
                  <a:srgbClr val="58595B"/>
                </a:solidFill>
                <a:latin typeface="微軟正黑體"/>
                <a:cs typeface="微軟正黑體"/>
              </a:rPr>
              <a:t>3-</a:t>
            </a:r>
            <a:r>
              <a:rPr dirty="0" sz="900">
                <a:solidFill>
                  <a:srgbClr val="58595B"/>
                </a:solidFill>
                <a:latin typeface="微軟正黑體"/>
                <a:cs typeface="微軟正黑體"/>
              </a:rPr>
              <a:t>2</a:t>
            </a:r>
            <a:r>
              <a:rPr dirty="0" sz="900" spc="-10">
                <a:solidFill>
                  <a:srgbClr val="58595B"/>
                </a:solidFill>
                <a:latin typeface="微軟正黑體"/>
                <a:cs typeface="微軟正黑體"/>
              </a:rPr>
              <a:t>. 按壓拉桿煞車</a:t>
            </a:r>
            <a:endParaRPr sz="900">
              <a:latin typeface="微軟正黑體"/>
              <a:cs typeface="微軟正黑體"/>
            </a:endParaRPr>
          </a:p>
        </p:txBody>
      </p:sp>
      <p:pic>
        <p:nvPicPr>
          <p:cNvPr id="28" name="object 28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683996" y="3217024"/>
            <a:ext cx="1505203" cy="957859"/>
          </a:xfrm>
          <a:prstGeom prst="rect">
            <a:avLst/>
          </a:prstGeom>
        </p:spPr>
      </p:pic>
      <p:sp>
        <p:nvSpPr>
          <p:cNvPr id="29" name="object 29" descr=""/>
          <p:cNvSpPr txBox="1"/>
          <p:nvPr/>
        </p:nvSpPr>
        <p:spPr>
          <a:xfrm>
            <a:off x="671299" y="4202757"/>
            <a:ext cx="83375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0">
                <a:solidFill>
                  <a:srgbClr val="58595B"/>
                </a:solidFill>
                <a:latin typeface="微軟正黑體"/>
                <a:cs typeface="微軟正黑體"/>
              </a:rPr>
              <a:t>5-</a:t>
            </a:r>
            <a:r>
              <a:rPr dirty="0" sz="900">
                <a:solidFill>
                  <a:srgbClr val="58595B"/>
                </a:solidFill>
                <a:latin typeface="微軟正黑體"/>
                <a:cs typeface="微軟正黑體"/>
              </a:rPr>
              <a:t>1</a:t>
            </a:r>
            <a:r>
              <a:rPr dirty="0" sz="900" spc="-10">
                <a:solidFill>
                  <a:srgbClr val="58595B"/>
                </a:solidFill>
                <a:latin typeface="微軟正黑體"/>
                <a:cs typeface="微軟正黑體"/>
              </a:rPr>
              <a:t>. 遠近燈開關</a:t>
            </a:r>
            <a:endParaRPr sz="900">
              <a:latin typeface="微軟正黑體"/>
              <a:cs typeface="微軟正黑體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2307617" y="1776511"/>
            <a:ext cx="37528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58595B"/>
                </a:solidFill>
                <a:latin typeface="微軟正黑體"/>
                <a:cs typeface="微軟正黑體"/>
              </a:rPr>
              <a:t>1</a:t>
            </a:r>
            <a:r>
              <a:rPr dirty="0" sz="900" spc="-20">
                <a:solidFill>
                  <a:srgbClr val="58595B"/>
                </a:solidFill>
                <a:latin typeface="微軟正黑體"/>
                <a:cs typeface="微軟正黑體"/>
              </a:rPr>
              <a:t>. 鎖頭</a:t>
            </a:r>
            <a:endParaRPr sz="900">
              <a:latin typeface="微軟正黑體"/>
              <a:cs typeface="微軟正黑體"/>
            </a:endParaRPr>
          </a:p>
        </p:txBody>
      </p:sp>
      <p:pic>
        <p:nvPicPr>
          <p:cNvPr id="31" name="object 31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2320353" y="792010"/>
            <a:ext cx="1505191" cy="957859"/>
          </a:xfrm>
          <a:prstGeom prst="rect">
            <a:avLst/>
          </a:prstGeom>
        </p:spPr>
      </p:pic>
      <p:sp>
        <p:nvSpPr>
          <p:cNvPr id="32" name="object 32" descr=""/>
          <p:cNvSpPr txBox="1"/>
          <p:nvPr/>
        </p:nvSpPr>
        <p:spPr>
          <a:xfrm>
            <a:off x="671299" y="1776560"/>
            <a:ext cx="3683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0">
                <a:solidFill>
                  <a:srgbClr val="58595B"/>
                </a:solidFill>
                <a:latin typeface="微軟正黑體"/>
                <a:cs typeface="微軟正黑體"/>
              </a:rPr>
              <a:t>全車照</a:t>
            </a:r>
            <a:endParaRPr sz="900">
              <a:latin typeface="微軟正黑體"/>
              <a:cs typeface="微軟正黑體"/>
            </a:endParaRPr>
          </a:p>
        </p:txBody>
      </p:sp>
      <p:pic>
        <p:nvPicPr>
          <p:cNvPr id="33" name="object 33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683996" y="792010"/>
            <a:ext cx="1505203" cy="957859"/>
          </a:xfrm>
          <a:prstGeom prst="rect">
            <a:avLst/>
          </a:prstGeom>
        </p:spPr>
      </p:pic>
      <p:grpSp>
        <p:nvGrpSpPr>
          <p:cNvPr id="34" name="object 34" descr=""/>
          <p:cNvGrpSpPr/>
          <p:nvPr/>
        </p:nvGrpSpPr>
        <p:grpSpPr>
          <a:xfrm>
            <a:off x="683996" y="2007844"/>
            <a:ext cx="1505585" cy="958215"/>
            <a:chOff x="683996" y="2007844"/>
            <a:chExt cx="1505585" cy="958215"/>
          </a:xfrm>
        </p:grpSpPr>
        <p:pic>
          <p:nvPicPr>
            <p:cNvPr id="35" name="object 35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83996" y="2007844"/>
              <a:ext cx="1505203" cy="957859"/>
            </a:xfrm>
            <a:prstGeom prst="rect">
              <a:avLst/>
            </a:prstGeom>
          </p:spPr>
        </p:pic>
        <p:sp>
          <p:nvSpPr>
            <p:cNvPr id="36" name="object 36" descr=""/>
            <p:cNvSpPr/>
            <p:nvPr/>
          </p:nvSpPr>
          <p:spPr>
            <a:xfrm>
              <a:off x="1745150" y="2339158"/>
              <a:ext cx="346075" cy="346075"/>
            </a:xfrm>
            <a:custGeom>
              <a:avLst/>
              <a:gdLst/>
              <a:ahLst/>
              <a:cxnLst/>
              <a:rect l="l" t="t" r="r" b="b"/>
              <a:pathLst>
                <a:path w="346075" h="346075">
                  <a:moveTo>
                    <a:pt x="173037" y="346075"/>
                  </a:moveTo>
                  <a:lnTo>
                    <a:pt x="219038" y="339894"/>
                  </a:lnTo>
                  <a:lnTo>
                    <a:pt x="260373" y="322450"/>
                  </a:lnTo>
                  <a:lnTo>
                    <a:pt x="295394" y="295394"/>
                  </a:lnTo>
                  <a:lnTo>
                    <a:pt x="322450" y="260373"/>
                  </a:lnTo>
                  <a:lnTo>
                    <a:pt x="339894" y="219038"/>
                  </a:lnTo>
                  <a:lnTo>
                    <a:pt x="346075" y="173037"/>
                  </a:lnTo>
                  <a:lnTo>
                    <a:pt x="339894" y="127036"/>
                  </a:lnTo>
                  <a:lnTo>
                    <a:pt x="322450" y="85701"/>
                  </a:lnTo>
                  <a:lnTo>
                    <a:pt x="295394" y="50680"/>
                  </a:lnTo>
                  <a:lnTo>
                    <a:pt x="260373" y="23624"/>
                  </a:lnTo>
                  <a:lnTo>
                    <a:pt x="219038" y="6180"/>
                  </a:lnTo>
                  <a:lnTo>
                    <a:pt x="173037" y="0"/>
                  </a:lnTo>
                  <a:lnTo>
                    <a:pt x="127036" y="6180"/>
                  </a:lnTo>
                  <a:lnTo>
                    <a:pt x="85701" y="23624"/>
                  </a:lnTo>
                  <a:lnTo>
                    <a:pt x="50680" y="50680"/>
                  </a:lnTo>
                  <a:lnTo>
                    <a:pt x="23624" y="85701"/>
                  </a:lnTo>
                  <a:lnTo>
                    <a:pt x="6180" y="127036"/>
                  </a:lnTo>
                  <a:lnTo>
                    <a:pt x="0" y="173037"/>
                  </a:lnTo>
                  <a:lnTo>
                    <a:pt x="6180" y="219038"/>
                  </a:lnTo>
                  <a:lnTo>
                    <a:pt x="23624" y="260373"/>
                  </a:lnTo>
                  <a:lnTo>
                    <a:pt x="50680" y="295394"/>
                  </a:lnTo>
                  <a:lnTo>
                    <a:pt x="85701" y="322450"/>
                  </a:lnTo>
                  <a:lnTo>
                    <a:pt x="127036" y="339894"/>
                  </a:lnTo>
                  <a:lnTo>
                    <a:pt x="173037" y="346075"/>
                  </a:lnTo>
                  <a:close/>
                </a:path>
              </a:pathLst>
            </a:custGeom>
            <a:ln w="12700">
              <a:solidFill>
                <a:srgbClr val="D2232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699350" y="2450758"/>
              <a:ext cx="346075" cy="346075"/>
            </a:xfrm>
            <a:custGeom>
              <a:avLst/>
              <a:gdLst/>
              <a:ahLst/>
              <a:cxnLst/>
              <a:rect l="l" t="t" r="r" b="b"/>
              <a:pathLst>
                <a:path w="346075" h="346075">
                  <a:moveTo>
                    <a:pt x="173037" y="346075"/>
                  </a:moveTo>
                  <a:lnTo>
                    <a:pt x="219038" y="339894"/>
                  </a:lnTo>
                  <a:lnTo>
                    <a:pt x="260373" y="322450"/>
                  </a:lnTo>
                  <a:lnTo>
                    <a:pt x="295394" y="295394"/>
                  </a:lnTo>
                  <a:lnTo>
                    <a:pt x="322450" y="260373"/>
                  </a:lnTo>
                  <a:lnTo>
                    <a:pt x="339894" y="219038"/>
                  </a:lnTo>
                  <a:lnTo>
                    <a:pt x="346075" y="173037"/>
                  </a:lnTo>
                  <a:lnTo>
                    <a:pt x="339894" y="127036"/>
                  </a:lnTo>
                  <a:lnTo>
                    <a:pt x="322450" y="85701"/>
                  </a:lnTo>
                  <a:lnTo>
                    <a:pt x="295394" y="50680"/>
                  </a:lnTo>
                  <a:lnTo>
                    <a:pt x="260373" y="23624"/>
                  </a:lnTo>
                  <a:lnTo>
                    <a:pt x="219038" y="6180"/>
                  </a:lnTo>
                  <a:lnTo>
                    <a:pt x="173037" y="0"/>
                  </a:lnTo>
                  <a:lnTo>
                    <a:pt x="127036" y="6180"/>
                  </a:lnTo>
                  <a:lnTo>
                    <a:pt x="85701" y="23624"/>
                  </a:lnTo>
                  <a:lnTo>
                    <a:pt x="50680" y="50680"/>
                  </a:lnTo>
                  <a:lnTo>
                    <a:pt x="23624" y="85701"/>
                  </a:lnTo>
                  <a:lnTo>
                    <a:pt x="6180" y="127036"/>
                  </a:lnTo>
                  <a:lnTo>
                    <a:pt x="0" y="173037"/>
                  </a:lnTo>
                  <a:lnTo>
                    <a:pt x="6180" y="219038"/>
                  </a:lnTo>
                  <a:lnTo>
                    <a:pt x="23624" y="260373"/>
                  </a:lnTo>
                  <a:lnTo>
                    <a:pt x="50680" y="295394"/>
                  </a:lnTo>
                  <a:lnTo>
                    <a:pt x="85701" y="322450"/>
                  </a:lnTo>
                  <a:lnTo>
                    <a:pt x="127036" y="339894"/>
                  </a:lnTo>
                  <a:lnTo>
                    <a:pt x="173037" y="346075"/>
                  </a:lnTo>
                  <a:close/>
                </a:path>
              </a:pathLst>
            </a:custGeom>
            <a:ln w="12700">
              <a:solidFill>
                <a:srgbClr val="D2232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7056005" y="0"/>
            <a:ext cx="504190" cy="1368425"/>
          </a:xfrm>
          <a:custGeom>
            <a:avLst/>
            <a:gdLst/>
            <a:ahLst/>
            <a:cxnLst/>
            <a:rect l="l" t="t" r="r" b="b"/>
            <a:pathLst>
              <a:path w="504190" h="1368425">
                <a:moveTo>
                  <a:pt x="0" y="1368006"/>
                </a:moveTo>
                <a:lnTo>
                  <a:pt x="503999" y="1368006"/>
                </a:lnTo>
                <a:lnTo>
                  <a:pt x="503999" y="0"/>
                </a:lnTo>
                <a:lnTo>
                  <a:pt x="0" y="0"/>
                </a:lnTo>
                <a:lnTo>
                  <a:pt x="0" y="1368006"/>
                </a:lnTo>
                <a:close/>
              </a:path>
            </a:pathLst>
          </a:custGeom>
          <a:solidFill>
            <a:srgbClr val="E8802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7056005" y="1421993"/>
            <a:ext cx="504190" cy="50800"/>
          </a:xfrm>
          <a:custGeom>
            <a:avLst/>
            <a:gdLst/>
            <a:ahLst/>
            <a:cxnLst/>
            <a:rect l="l" t="t" r="r" b="b"/>
            <a:pathLst>
              <a:path w="504190" h="50800">
                <a:moveTo>
                  <a:pt x="0" y="50406"/>
                </a:moveTo>
                <a:lnTo>
                  <a:pt x="503999" y="50406"/>
                </a:lnTo>
                <a:lnTo>
                  <a:pt x="503999" y="0"/>
                </a:lnTo>
                <a:lnTo>
                  <a:pt x="0" y="0"/>
                </a:lnTo>
                <a:lnTo>
                  <a:pt x="0" y="50406"/>
                </a:lnTo>
                <a:close/>
              </a:path>
            </a:pathLst>
          </a:custGeom>
          <a:solidFill>
            <a:srgbClr val="E8802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7056005" y="1522793"/>
            <a:ext cx="504190" cy="144145"/>
          </a:xfrm>
          <a:custGeom>
            <a:avLst/>
            <a:gdLst/>
            <a:ahLst/>
            <a:cxnLst/>
            <a:rect l="l" t="t" r="r" b="b"/>
            <a:pathLst>
              <a:path w="504190" h="144144">
                <a:moveTo>
                  <a:pt x="503999" y="93611"/>
                </a:moveTo>
                <a:lnTo>
                  <a:pt x="0" y="93611"/>
                </a:lnTo>
                <a:lnTo>
                  <a:pt x="0" y="144018"/>
                </a:lnTo>
                <a:lnTo>
                  <a:pt x="503999" y="144018"/>
                </a:lnTo>
                <a:lnTo>
                  <a:pt x="503999" y="93611"/>
                </a:lnTo>
                <a:close/>
              </a:path>
              <a:path w="504190" h="144144">
                <a:moveTo>
                  <a:pt x="503999" y="0"/>
                </a:moveTo>
                <a:lnTo>
                  <a:pt x="0" y="0"/>
                </a:lnTo>
                <a:lnTo>
                  <a:pt x="0" y="50406"/>
                </a:lnTo>
                <a:lnTo>
                  <a:pt x="503999" y="50406"/>
                </a:lnTo>
                <a:lnTo>
                  <a:pt x="503999" y="0"/>
                </a:lnTo>
                <a:close/>
              </a:path>
            </a:pathLst>
          </a:custGeom>
          <a:solidFill>
            <a:srgbClr val="E8802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7001051" y="4925250"/>
            <a:ext cx="1949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E8802C"/>
                </a:solidFill>
                <a:latin typeface="Arial"/>
                <a:cs typeface="Arial"/>
              </a:rPr>
              <a:t>10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7150293" y="435771"/>
            <a:ext cx="205104" cy="8788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 indent="1270">
              <a:lnSpc>
                <a:spcPct val="100000"/>
              </a:lnSpc>
              <a:spcBef>
                <a:spcPts val="100"/>
              </a:spcBef>
            </a:pPr>
            <a:r>
              <a:rPr dirty="0" sz="1400" spc="-50" b="1">
                <a:solidFill>
                  <a:srgbClr val="FFFFFF"/>
                </a:solidFill>
                <a:latin typeface="微軟正黑體"/>
                <a:cs typeface="微軟正黑體"/>
              </a:rPr>
              <a:t>訓練準備</a:t>
            </a:r>
            <a:endParaRPr sz="1400">
              <a:latin typeface="微軟正黑體"/>
              <a:cs typeface="微軟正黑體"/>
            </a:endParaRPr>
          </a:p>
        </p:txBody>
      </p:sp>
      <p:pic>
        <p:nvPicPr>
          <p:cNvPr id="7" name="object 7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02396" y="792010"/>
            <a:ext cx="1531543" cy="1166304"/>
          </a:xfrm>
          <a:prstGeom prst="rect">
            <a:avLst/>
          </a:prstGeom>
        </p:spPr>
      </p:pic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503999" y="360007"/>
            <a:ext cx="4646930" cy="260985"/>
          </a:xfrm>
          <a:prstGeom prst="rect"/>
          <a:solidFill>
            <a:srgbClr val="E8802C"/>
          </a:solidFill>
        </p:spPr>
        <p:txBody>
          <a:bodyPr wrap="square" lIns="0" tIns="19685" rIns="0" bIns="0" rtlCol="0" vert="horz">
            <a:spAutoFit/>
          </a:bodyPr>
          <a:lstStyle/>
          <a:p>
            <a:pPr marL="179705">
              <a:lnSpc>
                <a:spcPct val="100000"/>
              </a:lnSpc>
              <a:spcBef>
                <a:spcPts val="155"/>
              </a:spcBef>
            </a:pPr>
            <a:r>
              <a:rPr dirty="0" sz="1300" spc="-5" b="0">
                <a:latin typeface="微軟正黑體"/>
                <a:cs typeface="微軟正黑體"/>
              </a:rPr>
              <a:t>圖片示範：車輛介紹【檔車】</a:t>
            </a:r>
            <a:endParaRPr sz="1300">
              <a:latin typeface="微軟正黑體"/>
              <a:cs typeface="微軟正黑體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491299" y="1983918"/>
            <a:ext cx="3683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20">
                <a:solidFill>
                  <a:srgbClr val="58595B"/>
                </a:solidFill>
                <a:latin typeface="微軟正黑體"/>
                <a:cs typeface="微軟正黑體"/>
              </a:rPr>
              <a:t>全車照</a:t>
            </a:r>
            <a:endParaRPr sz="900">
              <a:latin typeface="微軟正黑體"/>
              <a:cs typeface="微軟正黑體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2089670" y="1983918"/>
            <a:ext cx="489584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58595B"/>
                </a:solidFill>
                <a:latin typeface="微軟正黑體"/>
                <a:cs typeface="微軟正黑體"/>
              </a:rPr>
              <a:t>1</a:t>
            </a:r>
            <a:r>
              <a:rPr dirty="0" sz="900" spc="-15">
                <a:solidFill>
                  <a:srgbClr val="58595B"/>
                </a:solidFill>
                <a:latin typeface="微軟正黑體"/>
                <a:cs typeface="微軟正黑體"/>
              </a:rPr>
              <a:t>. 儀錶板</a:t>
            </a:r>
            <a:endParaRPr sz="900">
              <a:latin typeface="微軟正黑體"/>
              <a:cs typeface="微軟正黑體"/>
            </a:endParaRPr>
          </a:p>
        </p:txBody>
      </p:sp>
      <p:pic>
        <p:nvPicPr>
          <p:cNvPr id="11" name="object 11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4012" y="792010"/>
            <a:ext cx="1531531" cy="1166304"/>
          </a:xfrm>
          <a:prstGeom prst="rect">
            <a:avLst/>
          </a:prstGeom>
        </p:spPr>
      </p:pic>
      <p:pic>
        <p:nvPicPr>
          <p:cNvPr id="12" name="object 12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04012" y="3577691"/>
            <a:ext cx="1531531" cy="1166304"/>
          </a:xfrm>
          <a:prstGeom prst="rect">
            <a:avLst/>
          </a:prstGeom>
        </p:spPr>
      </p:pic>
      <p:sp>
        <p:nvSpPr>
          <p:cNvPr id="13" name="object 13" descr=""/>
          <p:cNvSpPr txBox="1"/>
          <p:nvPr/>
        </p:nvSpPr>
        <p:spPr>
          <a:xfrm>
            <a:off x="491299" y="4474209"/>
            <a:ext cx="1540510" cy="445134"/>
          </a:xfrm>
          <a:prstGeom prst="rect">
            <a:avLst/>
          </a:prstGeom>
        </p:spPr>
        <p:txBody>
          <a:bodyPr wrap="square" lIns="0" tIns="85090" rIns="0" bIns="0" rtlCol="0" vert="horz">
            <a:spAutoFit/>
          </a:bodyPr>
          <a:lstStyle/>
          <a:p>
            <a:pPr marL="41275">
              <a:lnSpc>
                <a:spcPct val="100000"/>
              </a:lnSpc>
              <a:spcBef>
                <a:spcPts val="670"/>
              </a:spcBef>
            </a:pPr>
            <a:r>
              <a:rPr dirty="0" sz="900" spc="-5" b="1">
                <a:solidFill>
                  <a:srgbClr val="FFF200"/>
                </a:solidFill>
                <a:latin typeface="微軟正黑體"/>
                <a:cs typeface="微軟正黑體"/>
              </a:rPr>
              <a:t>拉是切斷放是接合，快拉慢放</a:t>
            </a:r>
            <a:endParaRPr sz="900">
              <a:latin typeface="微軟正黑體"/>
              <a:cs typeface="微軟正黑體"/>
            </a:endParaRPr>
          </a:p>
          <a:p>
            <a:pPr marL="12700">
              <a:lnSpc>
                <a:spcPct val="100000"/>
              </a:lnSpc>
              <a:spcBef>
                <a:spcPts val="570"/>
              </a:spcBef>
            </a:pPr>
            <a:r>
              <a:rPr dirty="0" sz="900" spc="-10">
                <a:solidFill>
                  <a:srgbClr val="58595B"/>
                </a:solidFill>
                <a:latin typeface="微軟正黑體"/>
                <a:cs typeface="微軟正黑體"/>
              </a:rPr>
              <a:t>3-</a:t>
            </a:r>
            <a:r>
              <a:rPr dirty="0" sz="900">
                <a:solidFill>
                  <a:srgbClr val="58595B"/>
                </a:solidFill>
                <a:latin typeface="微軟正黑體"/>
                <a:cs typeface="微軟正黑體"/>
              </a:rPr>
              <a:t>1</a:t>
            </a:r>
            <a:r>
              <a:rPr dirty="0" sz="900" spc="-10">
                <a:solidFill>
                  <a:srgbClr val="58595B"/>
                </a:solidFill>
                <a:latin typeface="微軟正黑體"/>
                <a:cs typeface="微軟正黑體"/>
              </a:rPr>
              <a:t>. 離合器拉桿</a:t>
            </a:r>
            <a:endParaRPr sz="900">
              <a:latin typeface="微軟正黑體"/>
              <a:cs typeface="微軟正黑體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2100454" y="3387918"/>
            <a:ext cx="60515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0">
                <a:solidFill>
                  <a:srgbClr val="58595B"/>
                </a:solidFill>
                <a:latin typeface="微軟正黑體"/>
                <a:cs typeface="微軟正黑體"/>
              </a:rPr>
              <a:t>2-</a:t>
            </a:r>
            <a:r>
              <a:rPr dirty="0" sz="900">
                <a:solidFill>
                  <a:srgbClr val="58595B"/>
                </a:solidFill>
                <a:latin typeface="微軟正黑體"/>
                <a:cs typeface="微軟正黑體"/>
              </a:rPr>
              <a:t>2</a:t>
            </a:r>
            <a:r>
              <a:rPr dirty="0" sz="900" spc="-10">
                <a:solidFill>
                  <a:srgbClr val="58595B"/>
                </a:solidFill>
                <a:latin typeface="微軟正黑體"/>
                <a:cs typeface="微軟正黑體"/>
              </a:rPr>
              <a:t>. 後煞車</a:t>
            </a:r>
            <a:endParaRPr sz="900">
              <a:latin typeface="微軟正黑體"/>
              <a:cs typeface="微軟正黑體"/>
            </a:endParaRPr>
          </a:p>
        </p:txBody>
      </p:sp>
      <p:pic>
        <p:nvPicPr>
          <p:cNvPr id="15" name="object 1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108352" y="2196008"/>
            <a:ext cx="1531543" cy="1166317"/>
          </a:xfrm>
          <a:prstGeom prst="rect">
            <a:avLst/>
          </a:prstGeom>
        </p:spPr>
      </p:pic>
      <p:sp>
        <p:nvSpPr>
          <p:cNvPr id="16" name="object 16" descr=""/>
          <p:cNvSpPr txBox="1"/>
          <p:nvPr/>
        </p:nvSpPr>
        <p:spPr>
          <a:xfrm>
            <a:off x="3686807" y="4756448"/>
            <a:ext cx="94043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0">
                <a:solidFill>
                  <a:srgbClr val="58595B"/>
                </a:solidFill>
                <a:latin typeface="微軟正黑體"/>
                <a:cs typeface="微軟正黑體"/>
              </a:rPr>
              <a:t>3-</a:t>
            </a:r>
            <a:r>
              <a:rPr dirty="0" sz="900">
                <a:solidFill>
                  <a:srgbClr val="58595B"/>
                </a:solidFill>
                <a:latin typeface="微軟正黑體"/>
                <a:cs typeface="微軟正黑體"/>
              </a:rPr>
              <a:t>3</a:t>
            </a:r>
            <a:r>
              <a:rPr dirty="0" sz="900" spc="-10">
                <a:solidFill>
                  <a:srgbClr val="58595B"/>
                </a:solidFill>
                <a:latin typeface="微軟正黑體"/>
                <a:cs typeface="微軟正黑體"/>
              </a:rPr>
              <a:t>. 國際檔 - 升檔</a:t>
            </a:r>
            <a:endParaRPr sz="900">
              <a:latin typeface="微軟正黑體"/>
              <a:cs typeface="微軟正黑體"/>
            </a:endParaRPr>
          </a:p>
        </p:txBody>
      </p:sp>
      <p:grpSp>
        <p:nvGrpSpPr>
          <p:cNvPr id="17" name="object 17" descr=""/>
          <p:cNvGrpSpPr/>
          <p:nvPr/>
        </p:nvGrpSpPr>
        <p:grpSpPr>
          <a:xfrm>
            <a:off x="3694696" y="3577691"/>
            <a:ext cx="1531620" cy="1166495"/>
            <a:chOff x="3694696" y="3577691"/>
            <a:chExt cx="1531620" cy="1166495"/>
          </a:xfrm>
        </p:grpSpPr>
        <p:pic>
          <p:nvPicPr>
            <p:cNvPr id="18" name="object 1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694696" y="3577691"/>
              <a:ext cx="1531543" cy="1166304"/>
            </a:xfrm>
            <a:prstGeom prst="rect">
              <a:avLst/>
            </a:prstGeom>
          </p:spPr>
        </p:pic>
        <p:sp>
          <p:nvSpPr>
            <p:cNvPr id="19" name="object 19" descr=""/>
            <p:cNvSpPr/>
            <p:nvPr/>
          </p:nvSpPr>
          <p:spPr>
            <a:xfrm>
              <a:off x="4190406" y="4468570"/>
              <a:ext cx="0" cy="222250"/>
            </a:xfrm>
            <a:custGeom>
              <a:avLst/>
              <a:gdLst/>
              <a:ahLst/>
              <a:cxnLst/>
              <a:rect l="l" t="t" r="r" b="b"/>
              <a:pathLst>
                <a:path w="0" h="222250">
                  <a:moveTo>
                    <a:pt x="0" y="222237"/>
                  </a:moveTo>
                  <a:lnTo>
                    <a:pt x="0" y="0"/>
                  </a:lnTo>
                </a:path>
              </a:pathLst>
            </a:custGeom>
            <a:ln w="12700">
              <a:solidFill>
                <a:srgbClr val="DC7C2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4157996" y="4399206"/>
              <a:ext cx="65405" cy="89535"/>
            </a:xfrm>
            <a:custGeom>
              <a:avLst/>
              <a:gdLst/>
              <a:ahLst/>
              <a:cxnLst/>
              <a:rect l="l" t="t" r="r" b="b"/>
              <a:pathLst>
                <a:path w="65404" h="89535">
                  <a:moveTo>
                    <a:pt x="32410" y="0"/>
                  </a:moveTo>
                  <a:lnTo>
                    <a:pt x="0" y="89052"/>
                  </a:lnTo>
                  <a:lnTo>
                    <a:pt x="32410" y="69367"/>
                  </a:lnTo>
                  <a:lnTo>
                    <a:pt x="64820" y="89052"/>
                  </a:lnTo>
                  <a:lnTo>
                    <a:pt x="32410" y="0"/>
                  </a:lnTo>
                  <a:close/>
                </a:path>
              </a:pathLst>
            </a:custGeom>
            <a:solidFill>
              <a:srgbClr val="DC7C2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1" name="object 21" descr=""/>
          <p:cNvSpPr txBox="1"/>
          <p:nvPr/>
        </p:nvSpPr>
        <p:spPr>
          <a:xfrm>
            <a:off x="491299" y="3387918"/>
            <a:ext cx="60515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0">
                <a:solidFill>
                  <a:srgbClr val="58595B"/>
                </a:solidFill>
                <a:latin typeface="微軟正黑體"/>
                <a:cs typeface="微軟正黑體"/>
              </a:rPr>
              <a:t>2-</a:t>
            </a:r>
            <a:r>
              <a:rPr dirty="0" sz="900">
                <a:solidFill>
                  <a:srgbClr val="58595B"/>
                </a:solidFill>
                <a:latin typeface="微軟正黑體"/>
                <a:cs typeface="微軟正黑體"/>
              </a:rPr>
              <a:t>1</a:t>
            </a:r>
            <a:r>
              <a:rPr dirty="0" sz="900" spc="-10">
                <a:solidFill>
                  <a:srgbClr val="58595B"/>
                </a:solidFill>
                <a:latin typeface="微軟正黑體"/>
                <a:cs typeface="微軟正黑體"/>
              </a:rPr>
              <a:t>. 前煞車</a:t>
            </a:r>
            <a:endParaRPr sz="900">
              <a:latin typeface="微軟正黑體"/>
              <a:cs typeface="微軟正黑體"/>
            </a:endParaRPr>
          </a:p>
        </p:txBody>
      </p:sp>
      <p:pic>
        <p:nvPicPr>
          <p:cNvPr id="22" name="object 22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09244" y="2196008"/>
            <a:ext cx="1531543" cy="1166317"/>
          </a:xfrm>
          <a:prstGeom prst="rect">
            <a:avLst/>
          </a:prstGeom>
        </p:spPr>
      </p:pic>
      <p:sp>
        <p:nvSpPr>
          <p:cNvPr id="23" name="object 23" descr=""/>
          <p:cNvSpPr txBox="1"/>
          <p:nvPr/>
        </p:nvSpPr>
        <p:spPr>
          <a:xfrm>
            <a:off x="2077653" y="4756448"/>
            <a:ext cx="94043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0">
                <a:solidFill>
                  <a:srgbClr val="58595B"/>
                </a:solidFill>
                <a:latin typeface="微軟正黑體"/>
                <a:cs typeface="微軟正黑體"/>
              </a:rPr>
              <a:t>3-</a:t>
            </a:r>
            <a:r>
              <a:rPr dirty="0" sz="900">
                <a:solidFill>
                  <a:srgbClr val="58595B"/>
                </a:solidFill>
                <a:latin typeface="微軟正黑體"/>
                <a:cs typeface="微軟正黑體"/>
              </a:rPr>
              <a:t>2</a:t>
            </a:r>
            <a:r>
              <a:rPr dirty="0" sz="900" spc="-10">
                <a:solidFill>
                  <a:srgbClr val="58595B"/>
                </a:solidFill>
                <a:latin typeface="微軟正黑體"/>
                <a:cs typeface="微軟正黑體"/>
              </a:rPr>
              <a:t>. 國際檔 - 退檔</a:t>
            </a:r>
            <a:endParaRPr sz="900">
              <a:latin typeface="微軟正黑體"/>
              <a:cs typeface="微軟正黑體"/>
            </a:endParaRPr>
          </a:p>
        </p:txBody>
      </p:sp>
      <p:grpSp>
        <p:nvGrpSpPr>
          <p:cNvPr id="24" name="object 24" descr=""/>
          <p:cNvGrpSpPr/>
          <p:nvPr/>
        </p:nvGrpSpPr>
        <p:grpSpPr>
          <a:xfrm>
            <a:off x="2095601" y="3577691"/>
            <a:ext cx="1531620" cy="1166495"/>
            <a:chOff x="2095601" y="3577691"/>
            <a:chExt cx="1531620" cy="1166495"/>
          </a:xfrm>
        </p:grpSpPr>
        <p:pic>
          <p:nvPicPr>
            <p:cNvPr id="25" name="object 25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2095601" y="3577691"/>
              <a:ext cx="1531543" cy="1166304"/>
            </a:xfrm>
            <a:prstGeom prst="rect">
              <a:avLst/>
            </a:prstGeom>
          </p:spPr>
        </p:pic>
        <p:sp>
          <p:nvSpPr>
            <p:cNvPr id="26" name="object 26" descr=""/>
            <p:cNvSpPr/>
            <p:nvPr/>
          </p:nvSpPr>
          <p:spPr>
            <a:xfrm>
              <a:off x="2447999" y="4276807"/>
              <a:ext cx="0" cy="208279"/>
            </a:xfrm>
            <a:custGeom>
              <a:avLst/>
              <a:gdLst/>
              <a:ahLst/>
              <a:cxnLst/>
              <a:rect l="l" t="t" r="r" b="b"/>
              <a:pathLst>
                <a:path w="0" h="208279">
                  <a:moveTo>
                    <a:pt x="0" y="0"/>
                  </a:moveTo>
                  <a:lnTo>
                    <a:pt x="0" y="207835"/>
                  </a:lnTo>
                </a:path>
              </a:pathLst>
            </a:custGeom>
            <a:ln w="12700">
              <a:solidFill>
                <a:srgbClr val="DC7C2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2415589" y="4464954"/>
              <a:ext cx="65405" cy="89535"/>
            </a:xfrm>
            <a:custGeom>
              <a:avLst/>
              <a:gdLst/>
              <a:ahLst/>
              <a:cxnLst/>
              <a:rect l="l" t="t" r="r" b="b"/>
              <a:pathLst>
                <a:path w="65405" h="89535">
                  <a:moveTo>
                    <a:pt x="64820" y="0"/>
                  </a:moveTo>
                  <a:lnTo>
                    <a:pt x="32410" y="19684"/>
                  </a:lnTo>
                  <a:lnTo>
                    <a:pt x="0" y="0"/>
                  </a:lnTo>
                  <a:lnTo>
                    <a:pt x="32410" y="89052"/>
                  </a:lnTo>
                  <a:lnTo>
                    <a:pt x="64820" y="0"/>
                  </a:lnTo>
                  <a:close/>
                </a:path>
              </a:pathLst>
            </a:custGeom>
            <a:solidFill>
              <a:srgbClr val="DC7C2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8" name="object 28" descr=""/>
          <p:cNvSpPr txBox="1"/>
          <p:nvPr/>
        </p:nvSpPr>
        <p:spPr>
          <a:xfrm>
            <a:off x="3692945" y="3387918"/>
            <a:ext cx="6350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00">
                <a:solidFill>
                  <a:srgbClr val="58595B"/>
                </a:solidFill>
                <a:latin typeface="微軟正黑體"/>
                <a:cs typeface="微軟正黑體"/>
              </a:rPr>
              <a:t>2-</a:t>
            </a:r>
            <a:r>
              <a:rPr dirty="0" sz="900" spc="-50">
                <a:solidFill>
                  <a:srgbClr val="58595B"/>
                </a:solidFill>
                <a:latin typeface="微軟正黑體"/>
                <a:cs typeface="微軟正黑體"/>
              </a:rPr>
              <a:t>3</a:t>
            </a:r>
            <a:r>
              <a:rPr dirty="0" sz="900" spc="-70">
                <a:solidFill>
                  <a:srgbClr val="58595B"/>
                </a:solidFill>
                <a:latin typeface="微軟正黑體"/>
                <a:cs typeface="微軟正黑體"/>
              </a:rPr>
              <a:t>. 後煞車</a:t>
            </a:r>
            <a:r>
              <a:rPr dirty="0" sz="900" spc="-85">
                <a:solidFill>
                  <a:srgbClr val="58595B"/>
                </a:solidFill>
                <a:latin typeface="微軟正黑體"/>
                <a:cs typeface="微軟正黑體"/>
              </a:rPr>
              <a:t>(2)</a:t>
            </a:r>
            <a:endParaRPr sz="900">
              <a:latin typeface="微軟正黑體"/>
              <a:cs typeface="微軟正黑體"/>
            </a:endParaRPr>
          </a:p>
        </p:txBody>
      </p:sp>
      <p:pic>
        <p:nvPicPr>
          <p:cNvPr id="29" name="object 29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699954" y="2196008"/>
            <a:ext cx="1531543" cy="1166317"/>
          </a:xfrm>
          <a:prstGeom prst="rect">
            <a:avLst/>
          </a:prstGeom>
        </p:spPr>
      </p:pic>
      <p:sp>
        <p:nvSpPr>
          <p:cNvPr id="30" name="object 30" descr=""/>
          <p:cNvSpPr txBox="1"/>
          <p:nvPr/>
        </p:nvSpPr>
        <p:spPr>
          <a:xfrm>
            <a:off x="2629735" y="1072714"/>
            <a:ext cx="60007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" b="1">
                <a:solidFill>
                  <a:srgbClr val="FFF200"/>
                </a:solidFill>
                <a:latin typeface="微軟正黑體"/>
                <a:cs typeface="微軟正黑體"/>
              </a:rPr>
              <a:t>空 </a:t>
            </a:r>
            <a:r>
              <a:rPr dirty="0" sz="900" b="1">
                <a:solidFill>
                  <a:srgbClr val="FFF200"/>
                </a:solidFill>
                <a:latin typeface="微軟正黑體"/>
                <a:cs typeface="微軟正黑體"/>
              </a:rPr>
              <a:t>(N</a:t>
            </a:r>
            <a:r>
              <a:rPr dirty="0" sz="900" spc="-20" b="1">
                <a:solidFill>
                  <a:srgbClr val="FFF200"/>
                </a:solidFill>
                <a:latin typeface="微軟正黑體"/>
                <a:cs typeface="微軟正黑體"/>
              </a:rPr>
              <a:t>) 檔燈</a:t>
            </a:r>
            <a:endParaRPr sz="900">
              <a:latin typeface="微軟正黑體"/>
              <a:cs typeface="微軟正黑體"/>
            </a:endParaRPr>
          </a:p>
        </p:txBody>
      </p:sp>
      <p:pic>
        <p:nvPicPr>
          <p:cNvPr id="31" name="object 31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923206" y="932403"/>
            <a:ext cx="154800" cy="154800"/>
          </a:xfrm>
          <a:prstGeom prst="rect">
            <a:avLst/>
          </a:prstGeom>
        </p:spPr>
      </p:pic>
      <p:sp>
        <p:nvSpPr>
          <p:cNvPr id="32" name="object 32" descr=""/>
          <p:cNvSpPr txBox="1"/>
          <p:nvPr/>
        </p:nvSpPr>
        <p:spPr>
          <a:xfrm>
            <a:off x="6019380" y="3809191"/>
            <a:ext cx="117475" cy="1114425"/>
          </a:xfrm>
          <a:prstGeom prst="rect">
            <a:avLst/>
          </a:prstGeom>
        </p:spPr>
        <p:txBody>
          <a:bodyPr wrap="square" lIns="0" tIns="38100" rIns="0" bIns="0" rtlCol="0" vert="horz">
            <a:spAutoFit/>
          </a:bodyPr>
          <a:lstStyle/>
          <a:p>
            <a:pPr marL="24765">
              <a:lnSpc>
                <a:spcPct val="100000"/>
              </a:lnSpc>
              <a:spcBef>
                <a:spcPts val="300"/>
              </a:spcBef>
            </a:pPr>
            <a:r>
              <a:rPr dirty="0" sz="850" spc="10" b="1">
                <a:solidFill>
                  <a:srgbClr val="231F20"/>
                </a:solidFill>
                <a:latin typeface="微軟正黑體"/>
                <a:cs typeface="微軟正黑體"/>
              </a:rPr>
              <a:t>6</a:t>
            </a:r>
            <a:endParaRPr sz="850">
              <a:latin typeface="微軟正黑體"/>
              <a:cs typeface="微軟正黑體"/>
            </a:endParaRPr>
          </a:p>
          <a:p>
            <a:pPr marL="24765">
              <a:lnSpc>
                <a:spcPct val="100000"/>
              </a:lnSpc>
              <a:spcBef>
                <a:spcPts val="204"/>
              </a:spcBef>
            </a:pPr>
            <a:r>
              <a:rPr dirty="0" sz="850" spc="10" b="1">
                <a:solidFill>
                  <a:srgbClr val="231F20"/>
                </a:solidFill>
                <a:latin typeface="微軟正黑體"/>
                <a:cs typeface="微軟正黑體"/>
              </a:rPr>
              <a:t>5</a:t>
            </a:r>
            <a:endParaRPr sz="850">
              <a:latin typeface="微軟正黑體"/>
              <a:cs typeface="微軟正黑體"/>
            </a:endParaRPr>
          </a:p>
          <a:p>
            <a:pPr marL="24765">
              <a:lnSpc>
                <a:spcPct val="100000"/>
              </a:lnSpc>
              <a:spcBef>
                <a:spcPts val="204"/>
              </a:spcBef>
            </a:pPr>
            <a:r>
              <a:rPr dirty="0" sz="850" spc="10" b="1">
                <a:solidFill>
                  <a:srgbClr val="231F20"/>
                </a:solidFill>
                <a:latin typeface="微軟正黑體"/>
                <a:cs typeface="微軟正黑體"/>
              </a:rPr>
              <a:t>4</a:t>
            </a:r>
            <a:endParaRPr sz="850">
              <a:latin typeface="微軟正黑體"/>
              <a:cs typeface="微軟正黑體"/>
            </a:endParaRPr>
          </a:p>
          <a:p>
            <a:pPr marL="24765">
              <a:lnSpc>
                <a:spcPct val="100000"/>
              </a:lnSpc>
              <a:spcBef>
                <a:spcPts val="204"/>
              </a:spcBef>
            </a:pPr>
            <a:r>
              <a:rPr dirty="0" sz="850" spc="10" b="1">
                <a:solidFill>
                  <a:srgbClr val="231F20"/>
                </a:solidFill>
                <a:latin typeface="微軟正黑體"/>
                <a:cs typeface="微軟正黑體"/>
              </a:rPr>
              <a:t>3</a:t>
            </a:r>
            <a:endParaRPr sz="850">
              <a:latin typeface="微軟正黑體"/>
              <a:cs typeface="微軟正黑體"/>
            </a:endParaRPr>
          </a:p>
          <a:p>
            <a:pPr marL="24765">
              <a:lnSpc>
                <a:spcPct val="100000"/>
              </a:lnSpc>
              <a:spcBef>
                <a:spcPts val="204"/>
              </a:spcBef>
            </a:pPr>
            <a:r>
              <a:rPr dirty="0" sz="850" spc="10" b="1">
                <a:solidFill>
                  <a:srgbClr val="231F20"/>
                </a:solidFill>
                <a:latin typeface="微軟正黑體"/>
                <a:cs typeface="微軟正黑體"/>
              </a:rPr>
              <a:t>2</a:t>
            </a:r>
            <a:endParaRPr sz="850">
              <a:latin typeface="微軟正黑體"/>
              <a:cs typeface="微軟正黑體"/>
            </a:endParaRPr>
          </a:p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dirty="0" sz="850" spc="20" b="1">
                <a:solidFill>
                  <a:srgbClr val="00A650"/>
                </a:solidFill>
                <a:latin typeface="微軟正黑體"/>
                <a:cs typeface="微軟正黑體"/>
              </a:rPr>
              <a:t>N</a:t>
            </a:r>
            <a:endParaRPr sz="850">
              <a:latin typeface="微軟正黑體"/>
              <a:cs typeface="微軟正黑體"/>
            </a:endParaRPr>
          </a:p>
          <a:p>
            <a:pPr marL="24765">
              <a:lnSpc>
                <a:spcPct val="100000"/>
              </a:lnSpc>
              <a:spcBef>
                <a:spcPts val="204"/>
              </a:spcBef>
            </a:pPr>
            <a:r>
              <a:rPr dirty="0" sz="850" spc="10" b="1">
                <a:solidFill>
                  <a:srgbClr val="231F20"/>
                </a:solidFill>
                <a:latin typeface="微軟正黑體"/>
                <a:cs typeface="微軟正黑體"/>
              </a:rPr>
              <a:t>1</a:t>
            </a:r>
            <a:endParaRPr sz="850">
              <a:latin typeface="微軟正黑體"/>
              <a:cs typeface="微軟正黑體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5614463" y="3864528"/>
            <a:ext cx="136525" cy="8032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20100"/>
              </a:lnSpc>
              <a:spcBef>
                <a:spcPts val="95"/>
              </a:spcBef>
            </a:pPr>
            <a:r>
              <a:rPr dirty="0" sz="850" spc="-50" b="1">
                <a:solidFill>
                  <a:srgbClr val="231F20"/>
                </a:solidFill>
                <a:latin typeface="微軟正黑體"/>
                <a:cs typeface="微軟正黑體"/>
              </a:rPr>
              <a:t>腳掌向下踩</a:t>
            </a:r>
            <a:endParaRPr sz="850">
              <a:latin typeface="微軟正黑體"/>
              <a:cs typeface="微軟正黑體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6407517" y="3864528"/>
            <a:ext cx="136525" cy="8032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just" marL="12700" marR="5080">
              <a:lnSpc>
                <a:spcPct val="120100"/>
              </a:lnSpc>
              <a:spcBef>
                <a:spcPts val="95"/>
              </a:spcBef>
            </a:pPr>
            <a:r>
              <a:rPr dirty="0" sz="850" spc="-50" b="1">
                <a:solidFill>
                  <a:srgbClr val="231F20"/>
                </a:solidFill>
                <a:latin typeface="微軟正黑體"/>
                <a:cs typeface="微軟正黑體"/>
              </a:rPr>
              <a:t>腳背向上勾</a:t>
            </a:r>
            <a:endParaRPr sz="850">
              <a:latin typeface="微軟正黑體"/>
              <a:cs typeface="微軟正黑體"/>
            </a:endParaRPr>
          </a:p>
        </p:txBody>
      </p:sp>
      <p:grpSp>
        <p:nvGrpSpPr>
          <p:cNvPr id="35" name="object 35" descr=""/>
          <p:cNvGrpSpPr/>
          <p:nvPr/>
        </p:nvGrpSpPr>
        <p:grpSpPr>
          <a:xfrm>
            <a:off x="5809445" y="3893097"/>
            <a:ext cx="129539" cy="1003300"/>
            <a:chOff x="5809445" y="3893097"/>
            <a:chExt cx="129539" cy="1003300"/>
          </a:xfrm>
        </p:grpSpPr>
        <p:sp>
          <p:nvSpPr>
            <p:cNvPr id="36" name="object 36" descr=""/>
            <p:cNvSpPr/>
            <p:nvPr/>
          </p:nvSpPr>
          <p:spPr>
            <a:xfrm>
              <a:off x="5876766" y="3893097"/>
              <a:ext cx="0" cy="952500"/>
            </a:xfrm>
            <a:custGeom>
              <a:avLst/>
              <a:gdLst/>
              <a:ahLst/>
              <a:cxnLst/>
              <a:rect l="l" t="t" r="r" b="b"/>
              <a:pathLst>
                <a:path w="0" h="952500">
                  <a:moveTo>
                    <a:pt x="0" y="0"/>
                  </a:moveTo>
                  <a:lnTo>
                    <a:pt x="0" y="952207"/>
                  </a:lnTo>
                </a:path>
              </a:pathLst>
            </a:custGeom>
            <a:ln w="25400">
              <a:solidFill>
                <a:srgbClr val="DC7C2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7" name="object 37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809445" y="4817026"/>
              <a:ext cx="129413" cy="78981"/>
            </a:xfrm>
            <a:prstGeom prst="rect">
              <a:avLst/>
            </a:prstGeom>
          </p:spPr>
        </p:pic>
      </p:grpSp>
      <p:grpSp>
        <p:nvGrpSpPr>
          <p:cNvPr id="38" name="object 38" descr=""/>
          <p:cNvGrpSpPr/>
          <p:nvPr/>
        </p:nvGrpSpPr>
        <p:grpSpPr>
          <a:xfrm>
            <a:off x="6213916" y="3886517"/>
            <a:ext cx="129539" cy="1003300"/>
            <a:chOff x="6213916" y="3886517"/>
            <a:chExt cx="129539" cy="1003300"/>
          </a:xfrm>
        </p:grpSpPr>
        <p:sp>
          <p:nvSpPr>
            <p:cNvPr id="39" name="object 39" descr=""/>
            <p:cNvSpPr/>
            <p:nvPr/>
          </p:nvSpPr>
          <p:spPr>
            <a:xfrm>
              <a:off x="6276087" y="3937220"/>
              <a:ext cx="0" cy="952500"/>
            </a:xfrm>
            <a:custGeom>
              <a:avLst/>
              <a:gdLst/>
              <a:ahLst/>
              <a:cxnLst/>
              <a:rect l="l" t="t" r="r" b="b"/>
              <a:pathLst>
                <a:path w="0" h="952500">
                  <a:moveTo>
                    <a:pt x="0" y="952207"/>
                  </a:moveTo>
                  <a:lnTo>
                    <a:pt x="0" y="0"/>
                  </a:lnTo>
                </a:path>
              </a:pathLst>
            </a:custGeom>
            <a:ln w="25400">
              <a:solidFill>
                <a:srgbClr val="DC7C2F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0" name="object 40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213916" y="3886517"/>
              <a:ext cx="129413" cy="78981"/>
            </a:xfrm>
            <a:prstGeom prst="rect">
              <a:avLst/>
            </a:prstGeom>
          </p:spPr>
        </p:pic>
      </p:grpSp>
      <p:sp>
        <p:nvSpPr>
          <p:cNvPr id="41" name="object 41" descr=""/>
          <p:cNvSpPr txBox="1"/>
          <p:nvPr/>
        </p:nvSpPr>
        <p:spPr>
          <a:xfrm>
            <a:off x="5801300" y="1994136"/>
            <a:ext cx="520700" cy="18078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300" spc="-20">
                <a:solidFill>
                  <a:srgbClr val="D2232A"/>
                </a:solidFill>
                <a:latin typeface="微軟正黑體"/>
                <a:cs typeface="微軟正黑體"/>
              </a:rPr>
              <a:t>循環檔</a:t>
            </a:r>
            <a:endParaRPr sz="1300">
              <a:latin typeface="微軟正黑體"/>
              <a:cs typeface="微軟正黑體"/>
            </a:endParaRPr>
          </a:p>
          <a:p>
            <a:pPr algn="ctr" marR="26670">
              <a:lnSpc>
                <a:spcPct val="100000"/>
              </a:lnSpc>
              <a:spcBef>
                <a:spcPts val="965"/>
              </a:spcBef>
            </a:pPr>
            <a:r>
              <a:rPr dirty="0" sz="1250" spc="-5" b="1">
                <a:solidFill>
                  <a:srgbClr val="00A650"/>
                </a:solidFill>
                <a:latin typeface="微軟正黑體"/>
                <a:cs typeface="微軟正黑體"/>
              </a:rPr>
              <a:t>N</a:t>
            </a:r>
            <a:endParaRPr sz="1250">
              <a:latin typeface="微軟正黑體"/>
              <a:cs typeface="微軟正黑體"/>
            </a:endParaRPr>
          </a:p>
          <a:p>
            <a:pPr algn="ctr" marR="26670">
              <a:lnSpc>
                <a:spcPct val="100000"/>
              </a:lnSpc>
              <a:spcBef>
                <a:spcPts val="245"/>
              </a:spcBef>
            </a:pPr>
            <a:r>
              <a:rPr dirty="0" sz="1250" spc="-5" b="1">
                <a:solidFill>
                  <a:srgbClr val="231F20"/>
                </a:solidFill>
                <a:latin typeface="微軟正黑體"/>
                <a:cs typeface="微軟正黑體"/>
              </a:rPr>
              <a:t>1</a:t>
            </a:r>
            <a:endParaRPr sz="1250">
              <a:latin typeface="微軟正黑體"/>
              <a:cs typeface="微軟正黑體"/>
            </a:endParaRPr>
          </a:p>
          <a:p>
            <a:pPr algn="ctr" marR="26670">
              <a:lnSpc>
                <a:spcPct val="100000"/>
              </a:lnSpc>
              <a:spcBef>
                <a:spcPts val="244"/>
              </a:spcBef>
            </a:pPr>
            <a:r>
              <a:rPr dirty="0" sz="1250" spc="-5" b="1">
                <a:solidFill>
                  <a:srgbClr val="231F20"/>
                </a:solidFill>
                <a:latin typeface="微軟正黑體"/>
                <a:cs typeface="微軟正黑體"/>
              </a:rPr>
              <a:t>2</a:t>
            </a:r>
            <a:endParaRPr sz="1250">
              <a:latin typeface="微軟正黑體"/>
              <a:cs typeface="微軟正黑體"/>
            </a:endParaRPr>
          </a:p>
          <a:p>
            <a:pPr algn="ctr" marR="26670">
              <a:lnSpc>
                <a:spcPct val="100000"/>
              </a:lnSpc>
              <a:spcBef>
                <a:spcPts val="240"/>
              </a:spcBef>
            </a:pPr>
            <a:r>
              <a:rPr dirty="0" sz="1250" spc="-5" b="1">
                <a:solidFill>
                  <a:srgbClr val="231F20"/>
                </a:solidFill>
                <a:latin typeface="微軟正黑體"/>
                <a:cs typeface="微軟正黑體"/>
              </a:rPr>
              <a:t>3</a:t>
            </a:r>
            <a:endParaRPr sz="1250">
              <a:latin typeface="微軟正黑體"/>
              <a:cs typeface="微軟正黑體"/>
            </a:endParaRPr>
          </a:p>
          <a:p>
            <a:pPr algn="ctr" marR="26670">
              <a:lnSpc>
                <a:spcPct val="100000"/>
              </a:lnSpc>
              <a:spcBef>
                <a:spcPts val="245"/>
              </a:spcBef>
            </a:pPr>
            <a:r>
              <a:rPr dirty="0" sz="1250" spc="-5" b="1">
                <a:solidFill>
                  <a:srgbClr val="231F20"/>
                </a:solidFill>
                <a:latin typeface="微軟正黑體"/>
                <a:cs typeface="微軟正黑體"/>
              </a:rPr>
              <a:t>4</a:t>
            </a:r>
            <a:endParaRPr sz="1250">
              <a:latin typeface="微軟正黑體"/>
              <a:cs typeface="微軟正黑體"/>
            </a:endParaRPr>
          </a:p>
          <a:p>
            <a:pPr>
              <a:lnSpc>
                <a:spcPct val="100000"/>
              </a:lnSpc>
              <a:spcBef>
                <a:spcPts val="90"/>
              </a:spcBef>
            </a:pPr>
            <a:endParaRPr sz="750">
              <a:latin typeface="微軟正黑體"/>
              <a:cs typeface="微軟正黑體"/>
            </a:endParaRPr>
          </a:p>
          <a:p>
            <a:pPr algn="ctr">
              <a:lnSpc>
                <a:spcPct val="100000"/>
              </a:lnSpc>
            </a:pPr>
            <a:r>
              <a:rPr dirty="0" sz="1300" spc="-20">
                <a:solidFill>
                  <a:srgbClr val="D2232A"/>
                </a:solidFill>
                <a:latin typeface="微軟正黑體"/>
                <a:cs typeface="微軟正黑體"/>
              </a:rPr>
              <a:t>國際檔</a:t>
            </a:r>
            <a:endParaRPr sz="1300">
              <a:latin typeface="微軟正黑體"/>
              <a:cs typeface="微軟正黑體"/>
            </a:endParaRPr>
          </a:p>
        </p:txBody>
      </p:sp>
      <p:grpSp>
        <p:nvGrpSpPr>
          <p:cNvPr id="42" name="object 42" descr=""/>
          <p:cNvGrpSpPr/>
          <p:nvPr/>
        </p:nvGrpSpPr>
        <p:grpSpPr>
          <a:xfrm>
            <a:off x="6255045" y="2524367"/>
            <a:ext cx="332740" cy="845819"/>
            <a:chOff x="6255045" y="2524367"/>
            <a:chExt cx="332740" cy="845819"/>
          </a:xfrm>
        </p:grpSpPr>
        <p:sp>
          <p:nvSpPr>
            <p:cNvPr id="43" name="object 43" descr=""/>
            <p:cNvSpPr/>
            <p:nvPr/>
          </p:nvSpPr>
          <p:spPr>
            <a:xfrm>
              <a:off x="6255045" y="2537124"/>
              <a:ext cx="332740" cy="833119"/>
            </a:xfrm>
            <a:custGeom>
              <a:avLst/>
              <a:gdLst/>
              <a:ahLst/>
              <a:cxnLst/>
              <a:rect l="l" t="t" r="r" b="b"/>
              <a:pathLst>
                <a:path w="332740" h="833120">
                  <a:moveTo>
                    <a:pt x="54838" y="0"/>
                  </a:moveTo>
                  <a:lnTo>
                    <a:pt x="49530" y="2933"/>
                  </a:lnTo>
                  <a:lnTo>
                    <a:pt x="46355" y="13779"/>
                  </a:lnTo>
                  <a:lnTo>
                    <a:pt x="49123" y="19634"/>
                  </a:lnTo>
                  <a:lnTo>
                    <a:pt x="54089" y="21437"/>
                  </a:lnTo>
                  <a:lnTo>
                    <a:pt x="96673" y="40093"/>
                  </a:lnTo>
                  <a:lnTo>
                    <a:pt x="136391" y="63878"/>
                  </a:lnTo>
                  <a:lnTo>
                    <a:pt x="172931" y="92400"/>
                  </a:lnTo>
                  <a:lnTo>
                    <a:pt x="205981" y="125266"/>
                  </a:lnTo>
                  <a:lnTo>
                    <a:pt x="235229" y="162082"/>
                  </a:lnTo>
                  <a:lnTo>
                    <a:pt x="260362" y="202454"/>
                  </a:lnTo>
                  <a:lnTo>
                    <a:pt x="281068" y="245991"/>
                  </a:lnTo>
                  <a:lnTo>
                    <a:pt x="297034" y="292298"/>
                  </a:lnTo>
                  <a:lnTo>
                    <a:pt x="307949" y="340982"/>
                  </a:lnTo>
                  <a:lnTo>
                    <a:pt x="313484" y="391932"/>
                  </a:lnTo>
                  <a:lnTo>
                    <a:pt x="313222" y="442050"/>
                  </a:lnTo>
                  <a:lnTo>
                    <a:pt x="307444" y="490893"/>
                  </a:lnTo>
                  <a:lnTo>
                    <a:pt x="296434" y="538014"/>
                  </a:lnTo>
                  <a:lnTo>
                    <a:pt x="280474" y="582972"/>
                  </a:lnTo>
                  <a:lnTo>
                    <a:pt x="259847" y="625321"/>
                  </a:lnTo>
                  <a:lnTo>
                    <a:pt x="234836" y="664617"/>
                  </a:lnTo>
                  <a:lnTo>
                    <a:pt x="205723" y="700417"/>
                  </a:lnTo>
                  <a:lnTo>
                    <a:pt x="172792" y="732275"/>
                  </a:lnTo>
                  <a:lnTo>
                    <a:pt x="136325" y="759748"/>
                  </a:lnTo>
                  <a:lnTo>
                    <a:pt x="96604" y="782392"/>
                  </a:lnTo>
                  <a:lnTo>
                    <a:pt x="53913" y="799763"/>
                  </a:lnTo>
                  <a:lnTo>
                    <a:pt x="8534" y="811415"/>
                  </a:lnTo>
                  <a:lnTo>
                    <a:pt x="3403" y="812368"/>
                  </a:lnTo>
                  <a:lnTo>
                    <a:pt x="0" y="817702"/>
                  </a:lnTo>
                  <a:lnTo>
                    <a:pt x="939" y="823340"/>
                  </a:lnTo>
                  <a:lnTo>
                    <a:pt x="1879" y="828979"/>
                  </a:lnTo>
                  <a:lnTo>
                    <a:pt x="6794" y="832777"/>
                  </a:lnTo>
                  <a:lnTo>
                    <a:pt x="11925" y="831824"/>
                  </a:lnTo>
                  <a:lnTo>
                    <a:pt x="56290" y="820661"/>
                  </a:lnTo>
                  <a:lnTo>
                    <a:pt x="98238" y="804289"/>
                  </a:lnTo>
                  <a:lnTo>
                    <a:pt x="137531" y="783081"/>
                  </a:lnTo>
                  <a:lnTo>
                    <a:pt x="173932" y="757411"/>
                  </a:lnTo>
                  <a:lnTo>
                    <a:pt x="207202" y="727653"/>
                  </a:lnTo>
                  <a:lnTo>
                    <a:pt x="237104" y="694180"/>
                  </a:lnTo>
                  <a:lnTo>
                    <a:pt x="263401" y="657367"/>
                  </a:lnTo>
                  <a:lnTo>
                    <a:pt x="285853" y="617588"/>
                  </a:lnTo>
                  <a:lnTo>
                    <a:pt x="304224" y="575215"/>
                  </a:lnTo>
                  <a:lnTo>
                    <a:pt x="318275" y="530623"/>
                  </a:lnTo>
                  <a:lnTo>
                    <a:pt x="327769" y="484186"/>
                  </a:lnTo>
                  <a:lnTo>
                    <a:pt x="332468" y="436277"/>
                  </a:lnTo>
                  <a:lnTo>
                    <a:pt x="332134" y="387271"/>
                  </a:lnTo>
                  <a:lnTo>
                    <a:pt x="326529" y="337540"/>
                  </a:lnTo>
                  <a:lnTo>
                    <a:pt x="315062" y="286387"/>
                  </a:lnTo>
                  <a:lnTo>
                    <a:pt x="298287" y="237733"/>
                  </a:lnTo>
                  <a:lnTo>
                    <a:pt x="276533" y="191990"/>
                  </a:lnTo>
                  <a:lnTo>
                    <a:pt x="250126" y="149572"/>
                  </a:lnTo>
                  <a:lnTo>
                    <a:pt x="219396" y="110893"/>
                  </a:lnTo>
                  <a:lnTo>
                    <a:pt x="184671" y="76364"/>
                  </a:lnTo>
                  <a:lnTo>
                    <a:pt x="146279" y="46400"/>
                  </a:lnTo>
                  <a:lnTo>
                    <a:pt x="104547" y="21412"/>
                  </a:lnTo>
                  <a:lnTo>
                    <a:pt x="59804" y="1816"/>
                  </a:lnTo>
                  <a:lnTo>
                    <a:pt x="54838" y="0"/>
                  </a:lnTo>
                  <a:close/>
                </a:path>
              </a:pathLst>
            </a:custGeom>
            <a:solidFill>
              <a:srgbClr val="F47D3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4" name="object 44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290724" y="2524367"/>
              <a:ext cx="67699" cy="68530"/>
            </a:xfrm>
            <a:prstGeom prst="rect">
              <a:avLst/>
            </a:prstGeom>
          </p:spPr>
        </p:pic>
      </p:grpSp>
      <p:grpSp>
        <p:nvGrpSpPr>
          <p:cNvPr id="45" name="object 45" descr=""/>
          <p:cNvGrpSpPr/>
          <p:nvPr/>
        </p:nvGrpSpPr>
        <p:grpSpPr>
          <a:xfrm>
            <a:off x="5525699" y="2537476"/>
            <a:ext cx="319405" cy="847725"/>
            <a:chOff x="5525699" y="2537476"/>
            <a:chExt cx="319405" cy="847725"/>
          </a:xfrm>
        </p:grpSpPr>
        <p:sp>
          <p:nvSpPr>
            <p:cNvPr id="46" name="object 46" descr=""/>
            <p:cNvSpPr/>
            <p:nvPr/>
          </p:nvSpPr>
          <p:spPr>
            <a:xfrm>
              <a:off x="5525699" y="2537476"/>
              <a:ext cx="319405" cy="834390"/>
            </a:xfrm>
            <a:custGeom>
              <a:avLst/>
              <a:gdLst/>
              <a:ahLst/>
              <a:cxnLst/>
              <a:rect l="l" t="t" r="r" b="b"/>
              <a:pathLst>
                <a:path w="319404" h="834389">
                  <a:moveTo>
                    <a:pt x="311971" y="0"/>
                  </a:moveTo>
                  <a:lnTo>
                    <a:pt x="262908" y="13798"/>
                  </a:lnTo>
                  <a:lnTo>
                    <a:pt x="221544" y="31591"/>
                  </a:lnTo>
                  <a:lnTo>
                    <a:pt x="182997" y="54126"/>
                  </a:lnTo>
                  <a:lnTo>
                    <a:pt x="147493" y="81021"/>
                  </a:lnTo>
                  <a:lnTo>
                    <a:pt x="115257" y="111895"/>
                  </a:lnTo>
                  <a:lnTo>
                    <a:pt x="86513" y="146367"/>
                  </a:lnTo>
                  <a:lnTo>
                    <a:pt x="61487" y="184054"/>
                  </a:lnTo>
                  <a:lnTo>
                    <a:pt x="40404" y="224576"/>
                  </a:lnTo>
                  <a:lnTo>
                    <a:pt x="23489" y="267550"/>
                  </a:lnTo>
                  <a:lnTo>
                    <a:pt x="10966" y="312595"/>
                  </a:lnTo>
                  <a:lnTo>
                    <a:pt x="3061" y="359330"/>
                  </a:lnTo>
                  <a:lnTo>
                    <a:pt x="0" y="407372"/>
                  </a:lnTo>
                  <a:lnTo>
                    <a:pt x="2005" y="456340"/>
                  </a:lnTo>
                  <a:lnTo>
                    <a:pt x="9304" y="505853"/>
                  </a:lnTo>
                  <a:lnTo>
                    <a:pt x="22506" y="556583"/>
                  </a:lnTo>
                  <a:lnTo>
                    <a:pt x="40927" y="604635"/>
                  </a:lnTo>
                  <a:lnTo>
                    <a:pt x="64225" y="649609"/>
                  </a:lnTo>
                  <a:lnTo>
                    <a:pt x="92059" y="691101"/>
                  </a:lnTo>
                  <a:lnTo>
                    <a:pt x="124087" y="728712"/>
                  </a:lnTo>
                  <a:lnTo>
                    <a:pt x="159967" y="762038"/>
                  </a:lnTo>
                  <a:lnTo>
                    <a:pt x="199356" y="790678"/>
                  </a:lnTo>
                  <a:lnTo>
                    <a:pt x="241912" y="814231"/>
                  </a:lnTo>
                  <a:lnTo>
                    <a:pt x="287295" y="832294"/>
                  </a:lnTo>
                  <a:lnTo>
                    <a:pt x="292324" y="833932"/>
                  </a:lnTo>
                  <a:lnTo>
                    <a:pt x="297531" y="830821"/>
                  </a:lnTo>
                  <a:lnTo>
                    <a:pt x="300338" y="819873"/>
                  </a:lnTo>
                  <a:lnTo>
                    <a:pt x="297378" y="814108"/>
                  </a:lnTo>
                  <a:lnTo>
                    <a:pt x="292349" y="812469"/>
                  </a:lnTo>
                  <a:lnTo>
                    <a:pt x="249156" y="795277"/>
                  </a:lnTo>
                  <a:lnTo>
                    <a:pt x="208651" y="772860"/>
                  </a:lnTo>
                  <a:lnTo>
                    <a:pt x="171159" y="745601"/>
                  </a:lnTo>
                  <a:lnTo>
                    <a:pt x="137008" y="713883"/>
                  </a:lnTo>
                  <a:lnTo>
                    <a:pt x="106522" y="678087"/>
                  </a:lnTo>
                  <a:lnTo>
                    <a:pt x="80029" y="638596"/>
                  </a:lnTo>
                  <a:lnTo>
                    <a:pt x="57853" y="595792"/>
                  </a:lnTo>
                  <a:lnTo>
                    <a:pt x="40320" y="550058"/>
                  </a:lnTo>
                  <a:lnTo>
                    <a:pt x="27757" y="501777"/>
                  </a:lnTo>
                  <a:lnTo>
                    <a:pt x="20489" y="451046"/>
                  </a:lnTo>
                  <a:lnTo>
                    <a:pt x="19042" y="400949"/>
                  </a:lnTo>
                  <a:lnTo>
                    <a:pt x="23152" y="351938"/>
                  </a:lnTo>
                  <a:lnTo>
                    <a:pt x="32549" y="304468"/>
                  </a:lnTo>
                  <a:lnTo>
                    <a:pt x="46967" y="258992"/>
                  </a:lnTo>
                  <a:lnTo>
                    <a:pt x="66138" y="215964"/>
                  </a:lnTo>
                  <a:lnTo>
                    <a:pt x="89795" y="175837"/>
                  </a:lnTo>
                  <a:lnTo>
                    <a:pt x="117670" y="139066"/>
                  </a:lnTo>
                  <a:lnTo>
                    <a:pt x="149497" y="106103"/>
                  </a:lnTo>
                  <a:lnTo>
                    <a:pt x="185007" y="77402"/>
                  </a:lnTo>
                  <a:lnTo>
                    <a:pt x="223934" y="53418"/>
                  </a:lnTo>
                  <a:lnTo>
                    <a:pt x="266010" y="34603"/>
                  </a:lnTo>
                  <a:lnTo>
                    <a:pt x="310967" y="21412"/>
                  </a:lnTo>
                  <a:lnTo>
                    <a:pt x="316060" y="20281"/>
                  </a:lnTo>
                  <a:lnTo>
                    <a:pt x="319273" y="14833"/>
                  </a:lnTo>
                  <a:lnTo>
                    <a:pt x="318143" y="9232"/>
                  </a:lnTo>
                  <a:lnTo>
                    <a:pt x="317013" y="3632"/>
                  </a:lnTo>
                  <a:lnTo>
                    <a:pt x="311971" y="0"/>
                  </a:lnTo>
                  <a:close/>
                </a:path>
              </a:pathLst>
            </a:custGeom>
            <a:solidFill>
              <a:srgbClr val="F47D3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7" name="object 47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769318" y="3316421"/>
              <a:ext cx="67254" cy="6843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68239" y="4925250"/>
            <a:ext cx="1784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45" b="1">
                <a:solidFill>
                  <a:srgbClr val="E8802C"/>
                </a:solidFill>
                <a:latin typeface="Arial"/>
                <a:cs typeface="Arial"/>
              </a:rPr>
              <a:t>11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0" y="0"/>
            <a:ext cx="504190" cy="1368425"/>
          </a:xfrm>
          <a:custGeom>
            <a:avLst/>
            <a:gdLst/>
            <a:ahLst/>
            <a:cxnLst/>
            <a:rect l="l" t="t" r="r" b="b"/>
            <a:pathLst>
              <a:path w="504190" h="1368425">
                <a:moveTo>
                  <a:pt x="0" y="1368006"/>
                </a:moveTo>
                <a:lnTo>
                  <a:pt x="503999" y="1368006"/>
                </a:lnTo>
                <a:lnTo>
                  <a:pt x="503999" y="0"/>
                </a:lnTo>
                <a:lnTo>
                  <a:pt x="0" y="0"/>
                </a:lnTo>
                <a:lnTo>
                  <a:pt x="0" y="1368006"/>
                </a:lnTo>
                <a:close/>
              </a:path>
            </a:pathLst>
          </a:custGeom>
          <a:solidFill>
            <a:srgbClr val="E8802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0" y="1421993"/>
            <a:ext cx="504190" cy="50800"/>
          </a:xfrm>
          <a:custGeom>
            <a:avLst/>
            <a:gdLst/>
            <a:ahLst/>
            <a:cxnLst/>
            <a:rect l="l" t="t" r="r" b="b"/>
            <a:pathLst>
              <a:path w="504190" h="50800">
                <a:moveTo>
                  <a:pt x="503999" y="0"/>
                </a:moveTo>
                <a:lnTo>
                  <a:pt x="0" y="0"/>
                </a:lnTo>
                <a:lnTo>
                  <a:pt x="0" y="50406"/>
                </a:lnTo>
                <a:lnTo>
                  <a:pt x="503999" y="50406"/>
                </a:lnTo>
                <a:lnTo>
                  <a:pt x="503999" y="0"/>
                </a:lnTo>
                <a:close/>
              </a:path>
            </a:pathLst>
          </a:custGeom>
          <a:solidFill>
            <a:srgbClr val="E8802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0" y="1522793"/>
            <a:ext cx="504190" cy="144145"/>
          </a:xfrm>
          <a:custGeom>
            <a:avLst/>
            <a:gdLst/>
            <a:ahLst/>
            <a:cxnLst/>
            <a:rect l="l" t="t" r="r" b="b"/>
            <a:pathLst>
              <a:path w="504190" h="144144">
                <a:moveTo>
                  <a:pt x="503999" y="93611"/>
                </a:moveTo>
                <a:lnTo>
                  <a:pt x="0" y="93611"/>
                </a:lnTo>
                <a:lnTo>
                  <a:pt x="0" y="144018"/>
                </a:lnTo>
                <a:lnTo>
                  <a:pt x="503999" y="144018"/>
                </a:lnTo>
                <a:lnTo>
                  <a:pt x="503999" y="93611"/>
                </a:lnTo>
                <a:close/>
              </a:path>
              <a:path w="504190" h="144144">
                <a:moveTo>
                  <a:pt x="503999" y="0"/>
                </a:moveTo>
                <a:lnTo>
                  <a:pt x="0" y="0"/>
                </a:lnTo>
                <a:lnTo>
                  <a:pt x="0" y="50406"/>
                </a:lnTo>
                <a:lnTo>
                  <a:pt x="503999" y="50406"/>
                </a:lnTo>
                <a:lnTo>
                  <a:pt x="503999" y="0"/>
                </a:lnTo>
                <a:close/>
              </a:path>
            </a:pathLst>
          </a:custGeom>
          <a:solidFill>
            <a:srgbClr val="E8802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03305" y="435771"/>
            <a:ext cx="205104" cy="8788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just" marL="12700" marR="5715" indent="1270">
              <a:lnSpc>
                <a:spcPct val="100000"/>
              </a:lnSpc>
              <a:spcBef>
                <a:spcPts val="100"/>
              </a:spcBef>
            </a:pPr>
            <a:r>
              <a:rPr dirty="0" spc="-50"/>
              <a:t>訓練準備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3263300" y="868417"/>
            <a:ext cx="212090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5">
                <a:solidFill>
                  <a:srgbClr val="58595B"/>
                </a:solidFill>
                <a:latin typeface="微軟正黑體"/>
                <a:cs typeface="微軟正黑體"/>
              </a:rPr>
              <a:t>安全類與定期保養類檢查項目說明</a:t>
            </a:r>
            <a:endParaRPr sz="1100">
              <a:latin typeface="微軟正黑體"/>
              <a:cs typeface="微軟正黑體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779299" y="1556655"/>
            <a:ext cx="1769745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56210" indent="-143510">
              <a:lnSpc>
                <a:spcPct val="100000"/>
              </a:lnSpc>
              <a:spcBef>
                <a:spcPts val="100"/>
              </a:spcBef>
              <a:buClr>
                <a:srgbClr val="E8802C"/>
              </a:buClr>
              <a:buSzPct val="85714"/>
              <a:buFont typeface=""/>
              <a:buChar char="■"/>
              <a:tabLst>
                <a:tab pos="156210" algn="l"/>
              </a:tabLst>
            </a:pP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說明：完整車輛檢查的目的</a:t>
            </a:r>
            <a:endParaRPr sz="1050">
              <a:latin typeface="微軟正黑體 Light"/>
              <a:cs typeface="微軟正黑體 Light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779299" y="1945314"/>
            <a:ext cx="1847214" cy="1397000"/>
          </a:xfrm>
          <a:prstGeom prst="rect">
            <a:avLst/>
          </a:prstGeom>
        </p:spPr>
        <p:txBody>
          <a:bodyPr wrap="square" lIns="0" tIns="81280" rIns="0" bIns="0" rtlCol="0" vert="horz">
            <a:spAutoFit/>
          </a:bodyPr>
          <a:lstStyle/>
          <a:p>
            <a:pPr marL="156210" indent="-143510">
              <a:lnSpc>
                <a:spcPct val="100000"/>
              </a:lnSpc>
              <a:spcBef>
                <a:spcPts val="640"/>
              </a:spcBef>
              <a:buClr>
                <a:srgbClr val="E8802C"/>
              </a:buClr>
              <a:buSzPct val="85714"/>
              <a:buFont typeface=""/>
              <a:buChar char="■"/>
              <a:tabLst>
                <a:tab pos="156210" algn="l"/>
              </a:tabLst>
            </a:pPr>
            <a:r>
              <a:rPr dirty="0" sz="1050" spc="-20" b="0">
                <a:solidFill>
                  <a:srgbClr val="414042"/>
                </a:solidFill>
                <a:latin typeface="微軟正黑體 Light"/>
                <a:cs typeface="微軟正黑體 Light"/>
              </a:rPr>
              <a:t>訓練：</a:t>
            </a:r>
            <a:endParaRPr sz="1050">
              <a:latin typeface="微軟正黑體 Light"/>
              <a:cs typeface="微軟正黑體 Light"/>
            </a:endParaRPr>
          </a:p>
          <a:p>
            <a:pPr lvl="1" marL="344170" indent="-134620">
              <a:lnSpc>
                <a:spcPct val="100000"/>
              </a:lnSpc>
              <a:spcBef>
                <a:spcPts val="540"/>
              </a:spcBef>
              <a:buAutoNum type="arabicPeriod"/>
              <a:tabLst>
                <a:tab pos="344170" algn="l"/>
              </a:tabLst>
            </a:pPr>
            <a:r>
              <a:rPr dirty="0" sz="1050" spc="-10" b="0">
                <a:solidFill>
                  <a:srgbClr val="414042"/>
                </a:solidFill>
                <a:latin typeface="微軟正黑體 Light"/>
                <a:cs typeface="微軟正黑體 Light"/>
              </a:rPr>
              <a:t>檢查地點環境確認</a:t>
            </a:r>
            <a:endParaRPr sz="1050">
              <a:latin typeface="微軟正黑體 Light"/>
              <a:cs typeface="微軟正黑體 Light"/>
            </a:endParaRPr>
          </a:p>
          <a:p>
            <a:pPr lvl="1" marL="349250" marR="5080" indent="-142875">
              <a:lnSpc>
                <a:spcPct val="142800"/>
              </a:lnSpc>
              <a:buAutoNum type="arabicPeriod"/>
              <a:tabLst>
                <a:tab pos="355600" algn="l"/>
              </a:tabLst>
            </a:pPr>
            <a:r>
              <a:rPr dirty="0" sz="1050" spc="110" b="0">
                <a:solidFill>
                  <a:srgbClr val="414042"/>
                </a:solidFill>
                <a:latin typeface="微軟正黑體 Light"/>
                <a:cs typeface="微軟正黑體 Light"/>
              </a:rPr>
              <a:t>實車搭配教具說明檢查</a:t>
            </a:r>
            <a:r>
              <a:rPr dirty="0" sz="1050" spc="110" b="0">
                <a:solidFill>
                  <a:srgbClr val="414042"/>
                </a:solidFill>
                <a:latin typeface="微軟正黑體 Light"/>
                <a:cs typeface="微軟正黑體 Light"/>
              </a:rPr>
              <a:t>	</a:t>
            </a:r>
            <a:r>
              <a:rPr dirty="0" sz="1050" spc="-25" b="0">
                <a:solidFill>
                  <a:srgbClr val="414042"/>
                </a:solidFill>
                <a:latin typeface="微軟正黑體 Light"/>
                <a:cs typeface="微軟正黑體 Light"/>
              </a:rPr>
              <a:t>項目</a:t>
            </a:r>
            <a:endParaRPr sz="1050">
              <a:latin typeface="微軟正黑體 Light"/>
              <a:cs typeface="微軟正黑體 Light"/>
            </a:endParaRPr>
          </a:p>
          <a:p>
            <a:pPr lvl="1" marL="350520" marR="17780" indent="-139065">
              <a:lnSpc>
                <a:spcPct val="142800"/>
              </a:lnSpc>
              <a:buAutoNum type="arabicPeriod"/>
              <a:tabLst>
                <a:tab pos="353695" algn="l"/>
              </a:tabLst>
            </a:pPr>
            <a:r>
              <a:rPr dirty="0" sz="1050" spc="-25" b="0">
                <a:solidFill>
                  <a:srgbClr val="414042"/>
                </a:solidFill>
                <a:latin typeface="微軟正黑體 Light"/>
                <a:cs typeface="微軟正黑體 Light"/>
              </a:rPr>
              <a:t>學員 </a:t>
            </a:r>
            <a:r>
              <a:rPr dirty="0" sz="1050" b="0">
                <a:solidFill>
                  <a:srgbClr val="414042"/>
                </a:solidFill>
                <a:latin typeface="微軟正黑體 Light"/>
                <a:cs typeface="微軟正黑體 Light"/>
              </a:rPr>
              <a:t>2</a:t>
            </a:r>
            <a:r>
              <a:rPr dirty="0" sz="1050" spc="-45" b="0">
                <a:solidFill>
                  <a:srgbClr val="414042"/>
                </a:solidFill>
                <a:latin typeface="微軟正黑體 Light"/>
                <a:cs typeface="微軟正黑體 Light"/>
              </a:rPr>
              <a:t> 人 </a:t>
            </a:r>
            <a:r>
              <a:rPr dirty="0" sz="1050" b="0">
                <a:solidFill>
                  <a:srgbClr val="414042"/>
                </a:solidFill>
                <a:latin typeface="微軟正黑體 Light"/>
                <a:cs typeface="微軟正黑體 Light"/>
              </a:rPr>
              <a:t>1</a:t>
            </a:r>
            <a:r>
              <a:rPr dirty="0" sz="1050" spc="-25" b="0">
                <a:solidFill>
                  <a:srgbClr val="414042"/>
                </a:solidFill>
                <a:latin typeface="微軟正黑體 Light"/>
                <a:cs typeface="微軟正黑體 Light"/>
              </a:rPr>
              <a:t> 組車輛檢查實</a:t>
            </a:r>
            <a:r>
              <a:rPr dirty="0" sz="1050" spc="-25" b="0">
                <a:solidFill>
                  <a:srgbClr val="414042"/>
                </a:solidFill>
                <a:latin typeface="微軟正黑體 Light"/>
                <a:cs typeface="微軟正黑體 Light"/>
              </a:rPr>
              <a:t>	</a:t>
            </a:r>
            <a:r>
              <a:rPr dirty="0" sz="1050" spc="-20" b="0">
                <a:solidFill>
                  <a:srgbClr val="414042"/>
                </a:solidFill>
                <a:latin typeface="微軟正黑體 Light"/>
                <a:cs typeface="微軟正黑體 Light"/>
              </a:rPr>
              <a:t>作確認</a:t>
            </a:r>
            <a:endParaRPr sz="1050">
              <a:latin typeface="微軟正黑體 Light"/>
              <a:cs typeface="微軟正黑體 Light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2748300" y="1488113"/>
            <a:ext cx="4423410" cy="3225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92405" marR="33655" indent="-154940">
              <a:lnSpc>
                <a:spcPct val="142800"/>
              </a:lnSpc>
              <a:spcBef>
                <a:spcPts val="100"/>
              </a:spcBef>
              <a:buClr>
                <a:srgbClr val="E8802C"/>
              </a:buClr>
              <a:buSzPct val="85714"/>
              <a:buFont typeface=""/>
              <a:buChar char="■"/>
              <a:tabLst>
                <a:tab pos="195580" algn="l"/>
              </a:tabLst>
            </a:pP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介紹學員日常檢查的項目，以維持車輛正常運作，並提醒故障可能帶來</a:t>
            </a: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	</a:t>
            </a:r>
            <a:r>
              <a:rPr dirty="0" sz="1050" spc="-15" b="0">
                <a:solidFill>
                  <a:srgbClr val="414042"/>
                </a:solidFill>
                <a:latin typeface="微軟正黑體 Light"/>
                <a:cs typeface="微軟正黑體 Light"/>
              </a:rPr>
              <a:t>的危險。</a:t>
            </a:r>
            <a:endParaRPr sz="1050">
              <a:latin typeface="微軟正黑體 Light"/>
              <a:cs typeface="微軟正黑體 Light"/>
            </a:endParaRPr>
          </a:p>
          <a:p>
            <a:pPr marL="181610" indent="-143510">
              <a:lnSpc>
                <a:spcPct val="100000"/>
              </a:lnSpc>
              <a:spcBef>
                <a:spcPts val="540"/>
              </a:spcBef>
              <a:buClr>
                <a:srgbClr val="E8802C"/>
              </a:buClr>
              <a:buSzPct val="85714"/>
              <a:buFont typeface=""/>
              <a:buChar char="■"/>
              <a:tabLst>
                <a:tab pos="181610" algn="l"/>
              </a:tabLst>
            </a:pPr>
            <a:r>
              <a:rPr dirty="0" sz="1050" spc="-10" b="0">
                <a:solidFill>
                  <a:srgbClr val="414042"/>
                </a:solidFill>
                <a:latin typeface="微軟正黑體 Light"/>
                <a:cs typeface="微軟正黑體 Light"/>
              </a:rPr>
              <a:t>車輛檢查說明：</a:t>
            </a:r>
            <a:endParaRPr sz="1050">
              <a:latin typeface="微軟正黑體 Light"/>
              <a:cs typeface="微軟正黑體 Light"/>
            </a:endParaRPr>
          </a:p>
          <a:p>
            <a:pPr lvl="1" marL="332105" marR="33020" indent="-116205">
              <a:lnSpc>
                <a:spcPct val="142800"/>
              </a:lnSpc>
              <a:buAutoNum type="arabicPeriod"/>
              <a:tabLst>
                <a:tab pos="332105" algn="l"/>
              </a:tabLst>
            </a:pP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光線良好且地面平坦的位置，如有主腳架則架立主腳架，於冷車未發</a:t>
            </a:r>
            <a:r>
              <a:rPr dirty="0" sz="1050" spc="-15" b="0">
                <a:solidFill>
                  <a:srgbClr val="414042"/>
                </a:solidFill>
                <a:latin typeface="微軟正黑體 Light"/>
                <a:cs typeface="微軟正黑體 Light"/>
              </a:rPr>
              <a:t>動狀態檢查。</a:t>
            </a:r>
            <a:endParaRPr sz="1050">
              <a:latin typeface="微軟正黑體 Light"/>
              <a:cs typeface="微軟正黑體 Light"/>
            </a:endParaRPr>
          </a:p>
          <a:p>
            <a:pPr lvl="1" marL="339090" indent="-118745">
              <a:lnSpc>
                <a:spcPct val="100000"/>
              </a:lnSpc>
              <a:spcBef>
                <a:spcPts val="540"/>
              </a:spcBef>
              <a:buAutoNum type="arabicPeriod"/>
              <a:tabLst>
                <a:tab pos="339090" algn="l"/>
              </a:tabLst>
            </a:pPr>
            <a:r>
              <a:rPr dirty="0" sz="1050" spc="-10" b="0">
                <a:solidFill>
                  <a:srgbClr val="414042"/>
                </a:solidFill>
                <a:latin typeface="微軟正黑體 Light"/>
                <a:cs typeface="微軟正黑體 Light"/>
              </a:rPr>
              <a:t>檢查項目分為 </a:t>
            </a:r>
            <a:r>
              <a:rPr dirty="0" sz="1050" b="0">
                <a:solidFill>
                  <a:srgbClr val="414042"/>
                </a:solidFill>
                <a:latin typeface="微軟正黑體 Light"/>
                <a:cs typeface="微軟正黑體 Light"/>
              </a:rPr>
              <a:t>2</a:t>
            </a:r>
            <a:r>
              <a:rPr dirty="0" sz="1050" spc="-20" b="0">
                <a:solidFill>
                  <a:srgbClr val="414042"/>
                </a:solidFill>
                <a:latin typeface="微軟正黑體 Light"/>
                <a:cs typeface="微軟正黑體 Light"/>
              </a:rPr>
              <a:t> 大類：安全類、定期保養類。</a:t>
            </a:r>
            <a:endParaRPr sz="1050">
              <a:latin typeface="微軟正黑體 Light"/>
              <a:cs typeface="微軟正黑體 Light"/>
            </a:endParaRPr>
          </a:p>
          <a:p>
            <a:pPr marL="353695">
              <a:lnSpc>
                <a:spcPct val="100000"/>
              </a:lnSpc>
              <a:spcBef>
                <a:spcPts val="540"/>
              </a:spcBef>
            </a:pPr>
            <a:r>
              <a:rPr dirty="0" sz="1050" b="0">
                <a:solidFill>
                  <a:srgbClr val="414042"/>
                </a:solidFill>
                <a:latin typeface="微軟正黑體 Light"/>
                <a:cs typeface="微軟正黑體 Light"/>
              </a:rPr>
              <a:t>(1)</a:t>
            </a:r>
            <a:r>
              <a:rPr dirty="0" sz="1050" spc="-25" b="0">
                <a:solidFill>
                  <a:srgbClr val="414042"/>
                </a:solidFill>
                <a:latin typeface="微軟正黑體 Light"/>
                <a:cs typeface="微軟正黑體 Light"/>
              </a:rPr>
              <a:t> 安全類：</a:t>
            </a:r>
            <a:endParaRPr sz="1050">
              <a:latin typeface="微軟正黑體 Light"/>
              <a:cs typeface="微軟正黑體 Light"/>
            </a:endParaRPr>
          </a:p>
          <a:p>
            <a:pPr marL="511175">
              <a:lnSpc>
                <a:spcPct val="100000"/>
              </a:lnSpc>
              <a:spcBef>
                <a:spcPts val="540"/>
              </a:spcBef>
            </a:pPr>
            <a:r>
              <a:rPr dirty="0" sz="1050" spc="-30" b="0">
                <a:solidFill>
                  <a:srgbClr val="414042"/>
                </a:solidFill>
                <a:latin typeface="微軟正黑體 Light"/>
                <a:cs typeface="微軟正黑體 Light"/>
              </a:rPr>
              <a:t>煞車：拉桿 ( 踏板 ) 間隙約 </a:t>
            </a:r>
            <a:r>
              <a:rPr dirty="0" sz="1050" b="0">
                <a:solidFill>
                  <a:srgbClr val="414042"/>
                </a:solidFill>
                <a:latin typeface="微軟正黑體 Light"/>
                <a:cs typeface="微軟正黑體 Light"/>
              </a:rPr>
              <a:t>1~2</a:t>
            </a:r>
            <a:r>
              <a:rPr dirty="0" sz="1050" spc="-20" b="0">
                <a:solidFill>
                  <a:srgbClr val="414042"/>
                </a:solidFill>
                <a:latin typeface="微軟正黑體 Light"/>
                <a:cs typeface="微軟正黑體 Light"/>
              </a:rPr>
              <a:t> 公分，作動與回彈正常。</a:t>
            </a:r>
            <a:endParaRPr sz="1050">
              <a:latin typeface="微軟正黑體 Light"/>
              <a:cs typeface="微軟正黑體 Light"/>
            </a:endParaRPr>
          </a:p>
          <a:p>
            <a:pPr marL="906144" marR="35560" indent="5715">
              <a:lnSpc>
                <a:spcPct val="142800"/>
              </a:lnSpc>
            </a:pP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碟煞煞車油液面高於下限且壓力正常，鼓煞鋼索無斷裂且潤</a:t>
            </a:r>
            <a:r>
              <a:rPr dirty="0" sz="1050" spc="-15" b="0">
                <a:solidFill>
                  <a:srgbClr val="414042"/>
                </a:solidFill>
                <a:latin typeface="微軟正黑體 Light"/>
                <a:cs typeface="微軟正黑體 Light"/>
              </a:rPr>
              <a:t>滑正常。</a:t>
            </a:r>
            <a:endParaRPr sz="1050">
              <a:latin typeface="微軟正黑體 Light"/>
              <a:cs typeface="微軟正黑體 Light"/>
            </a:endParaRPr>
          </a:p>
          <a:p>
            <a:pPr marL="906144" marR="31115" indent="-391795">
              <a:lnSpc>
                <a:spcPct val="142800"/>
              </a:lnSpc>
            </a:pPr>
            <a:r>
              <a:rPr dirty="0" sz="1050" spc="-20" b="0">
                <a:solidFill>
                  <a:srgbClr val="414042"/>
                </a:solidFill>
                <a:latin typeface="微軟正黑體 Light"/>
                <a:cs typeface="微軟正黑體 Light"/>
              </a:rPr>
              <a:t>輪胎：胎面無異物，胎紋深度足夠 ( 高於磨耗指示點 )，胎壓依照</a:t>
            </a: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原廠建議值確認正常。</a:t>
            </a:r>
            <a:endParaRPr sz="1050">
              <a:latin typeface="微軟正黑體 Light"/>
              <a:cs typeface="微軟正黑體 Light"/>
            </a:endParaRPr>
          </a:p>
          <a:p>
            <a:pPr marL="906144" marR="30480" indent="-389890">
              <a:lnSpc>
                <a:spcPct val="142800"/>
              </a:lnSpc>
            </a:pPr>
            <a:r>
              <a:rPr dirty="0" sz="1050" spc="-30" b="0">
                <a:solidFill>
                  <a:srgbClr val="414042"/>
                </a:solidFill>
                <a:latin typeface="微軟正黑體 Light"/>
                <a:cs typeface="微軟正黑體 Light"/>
              </a:rPr>
              <a:t>燈光：大燈 ( 遠光燈 / 近光燈 )、方向燈、煞車燈作動正常，儀錶</a:t>
            </a:r>
            <a:r>
              <a:rPr dirty="0" sz="1050" spc="-10" b="0">
                <a:solidFill>
                  <a:srgbClr val="414042"/>
                </a:solidFill>
                <a:latin typeface="微軟正黑體 Light"/>
                <a:cs typeface="微軟正黑體 Light"/>
              </a:rPr>
              <a:t>板無異常燈號亮起。</a:t>
            </a:r>
            <a:endParaRPr sz="1050">
              <a:latin typeface="微軟正黑體 Light"/>
              <a:cs typeface="微軟正黑體 Light"/>
            </a:endParaRPr>
          </a:p>
        </p:txBody>
      </p:sp>
      <p:sp>
        <p:nvSpPr>
          <p:cNvPr id="11" name="object 11" descr=""/>
          <p:cNvSpPr/>
          <p:nvPr/>
        </p:nvSpPr>
        <p:spPr>
          <a:xfrm>
            <a:off x="682373" y="360002"/>
            <a:ext cx="338455" cy="338455"/>
          </a:xfrm>
          <a:custGeom>
            <a:avLst/>
            <a:gdLst/>
            <a:ahLst/>
            <a:cxnLst/>
            <a:rect l="l" t="t" r="r" b="b"/>
            <a:pathLst>
              <a:path w="338455" h="338455">
                <a:moveTo>
                  <a:pt x="169202" y="0"/>
                </a:moveTo>
                <a:lnTo>
                  <a:pt x="124221" y="6044"/>
                </a:lnTo>
                <a:lnTo>
                  <a:pt x="83803" y="23101"/>
                </a:lnTo>
                <a:lnTo>
                  <a:pt x="49558" y="49558"/>
                </a:lnTo>
                <a:lnTo>
                  <a:pt x="23101" y="83803"/>
                </a:lnTo>
                <a:lnTo>
                  <a:pt x="6044" y="124221"/>
                </a:lnTo>
                <a:lnTo>
                  <a:pt x="0" y="169202"/>
                </a:lnTo>
                <a:lnTo>
                  <a:pt x="6044" y="214182"/>
                </a:lnTo>
                <a:lnTo>
                  <a:pt x="23101" y="254601"/>
                </a:lnTo>
                <a:lnTo>
                  <a:pt x="49558" y="288845"/>
                </a:lnTo>
                <a:lnTo>
                  <a:pt x="83803" y="315302"/>
                </a:lnTo>
                <a:lnTo>
                  <a:pt x="124221" y="332360"/>
                </a:lnTo>
                <a:lnTo>
                  <a:pt x="169202" y="338404"/>
                </a:lnTo>
                <a:lnTo>
                  <a:pt x="214182" y="332360"/>
                </a:lnTo>
                <a:lnTo>
                  <a:pt x="254601" y="315302"/>
                </a:lnTo>
                <a:lnTo>
                  <a:pt x="288845" y="288845"/>
                </a:lnTo>
                <a:lnTo>
                  <a:pt x="315302" y="254601"/>
                </a:lnTo>
                <a:lnTo>
                  <a:pt x="332360" y="214182"/>
                </a:lnTo>
                <a:lnTo>
                  <a:pt x="338404" y="169202"/>
                </a:lnTo>
                <a:lnTo>
                  <a:pt x="332360" y="124221"/>
                </a:lnTo>
                <a:lnTo>
                  <a:pt x="315302" y="83803"/>
                </a:lnTo>
                <a:lnTo>
                  <a:pt x="288845" y="49558"/>
                </a:lnTo>
                <a:lnTo>
                  <a:pt x="254601" y="23101"/>
                </a:lnTo>
                <a:lnTo>
                  <a:pt x="214182" y="6044"/>
                </a:lnTo>
                <a:lnTo>
                  <a:pt x="169202" y="0"/>
                </a:lnTo>
                <a:close/>
              </a:path>
            </a:pathLst>
          </a:custGeom>
          <a:solidFill>
            <a:srgbClr val="E8802C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2" name="object 1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43376" y="432009"/>
            <a:ext cx="430531" cy="226796"/>
          </a:xfrm>
          <a:prstGeom prst="rect">
            <a:avLst/>
          </a:prstGeom>
        </p:spPr>
      </p:pic>
      <p:sp>
        <p:nvSpPr>
          <p:cNvPr id="13" name="object 13" descr=""/>
          <p:cNvSpPr txBox="1"/>
          <p:nvPr/>
        </p:nvSpPr>
        <p:spPr>
          <a:xfrm>
            <a:off x="2776741" y="435862"/>
            <a:ext cx="434594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99109" algn="l"/>
              </a:tabLst>
            </a:pPr>
            <a:r>
              <a:rPr dirty="0" sz="1200" b="1">
                <a:solidFill>
                  <a:srgbClr val="FFFFFF"/>
                </a:solidFill>
                <a:latin typeface="微軟正黑體"/>
                <a:cs typeface="微軟正黑體"/>
              </a:rPr>
              <a:t>目</a:t>
            </a:r>
            <a:r>
              <a:rPr dirty="0" sz="1200" spc="45" b="1">
                <a:solidFill>
                  <a:srgbClr val="FFFFFF"/>
                </a:solidFill>
                <a:latin typeface="微軟正黑體"/>
                <a:cs typeface="微軟正黑體"/>
              </a:rPr>
              <a:t> </a:t>
            </a:r>
            <a:r>
              <a:rPr dirty="0" sz="1200" spc="-50" b="1">
                <a:solidFill>
                  <a:srgbClr val="FFFFFF"/>
                </a:solidFill>
                <a:latin typeface="微軟正黑體"/>
                <a:cs typeface="微軟正黑體"/>
              </a:rPr>
              <a:t>的</a:t>
            </a:r>
            <a:r>
              <a:rPr dirty="0" sz="1200" b="1">
                <a:solidFill>
                  <a:srgbClr val="FFFFFF"/>
                </a:solidFill>
                <a:latin typeface="微軟正黑體"/>
                <a:cs typeface="微軟正黑體"/>
              </a:rPr>
              <a:t>	</a:t>
            </a:r>
            <a:r>
              <a:rPr dirty="0" baseline="2525" sz="1650" spc="-37">
                <a:solidFill>
                  <a:srgbClr val="58595B"/>
                </a:solidFill>
                <a:latin typeface="微軟正黑體"/>
                <a:cs typeface="微軟正黑體"/>
              </a:rPr>
              <a:t>認識車輛檢查的項目並養成檢查的習慣，也是安全駕駛的一部</a:t>
            </a:r>
            <a:r>
              <a:rPr dirty="0" baseline="2525" sz="1650" spc="-75">
                <a:solidFill>
                  <a:srgbClr val="58595B"/>
                </a:solidFill>
                <a:latin typeface="微軟正黑體"/>
                <a:cs typeface="微軟正黑體"/>
              </a:rPr>
              <a:t>分</a:t>
            </a:r>
            <a:endParaRPr baseline="2525" sz="1650">
              <a:latin typeface="微軟正黑體"/>
              <a:cs typeface="微軟正黑體"/>
            </a:endParaRPr>
          </a:p>
        </p:txBody>
      </p:sp>
      <p:pic>
        <p:nvPicPr>
          <p:cNvPr id="14" name="object 1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43376" y="855008"/>
            <a:ext cx="430531" cy="226796"/>
          </a:xfrm>
          <a:prstGeom prst="rect">
            <a:avLst/>
          </a:prstGeom>
        </p:spPr>
      </p:pic>
      <p:sp>
        <p:nvSpPr>
          <p:cNvPr id="15" name="object 15" descr=""/>
          <p:cNvSpPr txBox="1"/>
          <p:nvPr/>
        </p:nvSpPr>
        <p:spPr>
          <a:xfrm>
            <a:off x="2776741" y="858863"/>
            <a:ext cx="37465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solidFill>
                  <a:srgbClr val="FFFFFF"/>
                </a:solidFill>
                <a:latin typeface="微軟正黑體"/>
                <a:cs typeface="微軟正黑體"/>
              </a:rPr>
              <a:t>方 法</a:t>
            </a:r>
            <a:endParaRPr sz="1200">
              <a:latin typeface="微軟正黑體"/>
              <a:cs typeface="微軟正黑體"/>
            </a:endParaRPr>
          </a:p>
        </p:txBody>
      </p:sp>
      <p:sp>
        <p:nvSpPr>
          <p:cNvPr id="16" name="object 16" descr=""/>
          <p:cNvSpPr/>
          <p:nvPr/>
        </p:nvSpPr>
        <p:spPr>
          <a:xfrm>
            <a:off x="682370" y="1189202"/>
            <a:ext cx="6877684" cy="260985"/>
          </a:xfrm>
          <a:custGeom>
            <a:avLst/>
            <a:gdLst/>
            <a:ahLst/>
            <a:cxnLst/>
            <a:rect l="l" t="t" r="r" b="b"/>
            <a:pathLst>
              <a:path w="6877684" h="260984">
                <a:moveTo>
                  <a:pt x="6877621" y="0"/>
                </a:moveTo>
                <a:lnTo>
                  <a:pt x="0" y="0"/>
                </a:lnTo>
                <a:lnTo>
                  <a:pt x="0" y="260400"/>
                </a:lnTo>
                <a:lnTo>
                  <a:pt x="6877621" y="260400"/>
                </a:lnTo>
                <a:lnTo>
                  <a:pt x="6877621" y="0"/>
                </a:lnTo>
                <a:close/>
              </a:path>
            </a:pathLst>
          </a:custGeom>
          <a:solidFill>
            <a:srgbClr val="E8802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 descr=""/>
          <p:cNvSpPr txBox="1"/>
          <p:nvPr/>
        </p:nvSpPr>
        <p:spPr>
          <a:xfrm>
            <a:off x="1338474" y="1206017"/>
            <a:ext cx="685800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15" b="1">
                <a:solidFill>
                  <a:srgbClr val="FFFFFF"/>
                </a:solidFill>
                <a:latin typeface="微軟正黑體"/>
                <a:cs typeface="微軟正黑體"/>
              </a:rPr>
              <a:t>指導要領</a:t>
            </a:r>
            <a:endParaRPr sz="1300">
              <a:latin typeface="微軟正黑體"/>
              <a:cs typeface="微軟正黑體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4573113" y="1206017"/>
            <a:ext cx="685800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15" b="1">
                <a:solidFill>
                  <a:srgbClr val="FFFFFF"/>
                </a:solidFill>
                <a:latin typeface="微軟正黑體"/>
                <a:cs typeface="微軟正黑體"/>
              </a:rPr>
              <a:t>指導內容</a:t>
            </a:r>
            <a:endParaRPr sz="1300">
              <a:latin typeface="微軟正黑體"/>
              <a:cs typeface="微軟正黑體"/>
            </a:endParaRPr>
          </a:p>
        </p:txBody>
      </p:sp>
      <p:grpSp>
        <p:nvGrpSpPr>
          <p:cNvPr id="19" name="object 19" descr=""/>
          <p:cNvGrpSpPr/>
          <p:nvPr/>
        </p:nvGrpSpPr>
        <p:grpSpPr>
          <a:xfrm>
            <a:off x="2663750" y="1179005"/>
            <a:ext cx="19050" cy="4149090"/>
            <a:chOff x="2663750" y="1179005"/>
            <a:chExt cx="19050" cy="4149090"/>
          </a:xfrm>
        </p:grpSpPr>
        <p:sp>
          <p:nvSpPr>
            <p:cNvPr id="20" name="object 20" descr=""/>
            <p:cNvSpPr/>
            <p:nvPr/>
          </p:nvSpPr>
          <p:spPr>
            <a:xfrm>
              <a:off x="2663750" y="1401007"/>
              <a:ext cx="19050" cy="3927475"/>
            </a:xfrm>
            <a:custGeom>
              <a:avLst/>
              <a:gdLst/>
              <a:ahLst/>
              <a:cxnLst/>
              <a:rect l="l" t="t" r="r" b="b"/>
              <a:pathLst>
                <a:path w="19050" h="3927475">
                  <a:moveTo>
                    <a:pt x="19050" y="0"/>
                  </a:moveTo>
                  <a:lnTo>
                    <a:pt x="0" y="0"/>
                  </a:lnTo>
                  <a:lnTo>
                    <a:pt x="0" y="3926998"/>
                  </a:lnTo>
                  <a:lnTo>
                    <a:pt x="19050" y="3926998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DC7C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2673275" y="1179005"/>
              <a:ext cx="0" cy="272415"/>
            </a:xfrm>
            <a:custGeom>
              <a:avLst/>
              <a:gdLst/>
              <a:ahLst/>
              <a:cxnLst/>
              <a:rect l="l" t="t" r="r" b="b"/>
              <a:pathLst>
                <a:path w="0" h="272415">
                  <a:moveTo>
                    <a:pt x="0" y="0"/>
                  </a:moveTo>
                  <a:lnTo>
                    <a:pt x="0" y="272402"/>
                  </a:lnTo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" name="object 22" descr=""/>
          <p:cNvSpPr txBox="1"/>
          <p:nvPr/>
        </p:nvSpPr>
        <p:spPr>
          <a:xfrm>
            <a:off x="631503" y="497400"/>
            <a:ext cx="1526540" cy="6883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40123" sz="2700" spc="-15" b="1" i="1">
                <a:solidFill>
                  <a:srgbClr val="FFFFFF"/>
                </a:solidFill>
                <a:latin typeface="Arial"/>
                <a:cs typeface="Arial"/>
              </a:rPr>
              <a:t>3-</a:t>
            </a:r>
            <a:r>
              <a:rPr dirty="0" baseline="40123" sz="2700" b="1" i="1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dirty="0" baseline="40123" sz="2700" spc="487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5" b="1">
                <a:solidFill>
                  <a:srgbClr val="E8802C"/>
                </a:solidFill>
                <a:latin typeface="微軟正黑體"/>
                <a:cs typeface="微軟正黑體"/>
              </a:rPr>
              <a:t>車輛檢查</a:t>
            </a:r>
            <a:endParaRPr sz="2000">
              <a:latin typeface="微軟正黑體"/>
              <a:cs typeface="微軟正黑體"/>
            </a:endParaRPr>
          </a:p>
          <a:p>
            <a:pPr marL="52069">
              <a:lnSpc>
                <a:spcPct val="100000"/>
              </a:lnSpc>
              <a:spcBef>
                <a:spcPts val="1735"/>
              </a:spcBef>
            </a:pPr>
            <a:r>
              <a:rPr dirty="0" sz="900" b="1">
                <a:solidFill>
                  <a:srgbClr val="58595B"/>
                </a:solidFill>
                <a:latin typeface="微軟正黑體"/>
                <a:cs typeface="微軟正黑體"/>
              </a:rPr>
              <a:t>【建議時數 0.5</a:t>
            </a:r>
            <a:r>
              <a:rPr dirty="0" sz="900" spc="-15" b="1">
                <a:solidFill>
                  <a:srgbClr val="58595B"/>
                </a:solidFill>
                <a:latin typeface="微軟正黑體"/>
                <a:cs typeface="微軟正黑體"/>
              </a:rPr>
              <a:t> 小時】</a:t>
            </a:r>
            <a:endParaRPr sz="900">
              <a:latin typeface="微軟正黑體"/>
              <a:cs typeface="微軟正黑體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7056005" y="0"/>
            <a:ext cx="504190" cy="1368425"/>
          </a:xfrm>
          <a:custGeom>
            <a:avLst/>
            <a:gdLst/>
            <a:ahLst/>
            <a:cxnLst/>
            <a:rect l="l" t="t" r="r" b="b"/>
            <a:pathLst>
              <a:path w="504190" h="1368425">
                <a:moveTo>
                  <a:pt x="0" y="1368006"/>
                </a:moveTo>
                <a:lnTo>
                  <a:pt x="503999" y="1368006"/>
                </a:lnTo>
                <a:lnTo>
                  <a:pt x="503999" y="0"/>
                </a:lnTo>
                <a:lnTo>
                  <a:pt x="0" y="0"/>
                </a:lnTo>
                <a:lnTo>
                  <a:pt x="0" y="1368006"/>
                </a:lnTo>
                <a:close/>
              </a:path>
            </a:pathLst>
          </a:custGeom>
          <a:solidFill>
            <a:srgbClr val="E8802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7056005" y="1421993"/>
            <a:ext cx="504190" cy="50800"/>
          </a:xfrm>
          <a:custGeom>
            <a:avLst/>
            <a:gdLst/>
            <a:ahLst/>
            <a:cxnLst/>
            <a:rect l="l" t="t" r="r" b="b"/>
            <a:pathLst>
              <a:path w="504190" h="50800">
                <a:moveTo>
                  <a:pt x="0" y="50406"/>
                </a:moveTo>
                <a:lnTo>
                  <a:pt x="503999" y="50406"/>
                </a:lnTo>
                <a:lnTo>
                  <a:pt x="503999" y="0"/>
                </a:lnTo>
                <a:lnTo>
                  <a:pt x="0" y="0"/>
                </a:lnTo>
                <a:lnTo>
                  <a:pt x="0" y="50406"/>
                </a:lnTo>
                <a:close/>
              </a:path>
            </a:pathLst>
          </a:custGeom>
          <a:solidFill>
            <a:srgbClr val="E8802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7056005" y="1522793"/>
            <a:ext cx="504190" cy="144145"/>
          </a:xfrm>
          <a:custGeom>
            <a:avLst/>
            <a:gdLst/>
            <a:ahLst/>
            <a:cxnLst/>
            <a:rect l="l" t="t" r="r" b="b"/>
            <a:pathLst>
              <a:path w="504190" h="144144">
                <a:moveTo>
                  <a:pt x="503999" y="93611"/>
                </a:moveTo>
                <a:lnTo>
                  <a:pt x="0" y="93611"/>
                </a:lnTo>
                <a:lnTo>
                  <a:pt x="0" y="144018"/>
                </a:lnTo>
                <a:lnTo>
                  <a:pt x="503999" y="144018"/>
                </a:lnTo>
                <a:lnTo>
                  <a:pt x="503999" y="93611"/>
                </a:lnTo>
                <a:close/>
              </a:path>
              <a:path w="504190" h="144144">
                <a:moveTo>
                  <a:pt x="503999" y="0"/>
                </a:moveTo>
                <a:lnTo>
                  <a:pt x="0" y="0"/>
                </a:lnTo>
                <a:lnTo>
                  <a:pt x="0" y="50406"/>
                </a:lnTo>
                <a:lnTo>
                  <a:pt x="503999" y="50406"/>
                </a:lnTo>
                <a:lnTo>
                  <a:pt x="503999" y="0"/>
                </a:lnTo>
                <a:close/>
              </a:path>
            </a:pathLst>
          </a:custGeom>
          <a:solidFill>
            <a:srgbClr val="E8802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7001051" y="4925250"/>
            <a:ext cx="1949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E8802C"/>
                </a:solidFill>
                <a:latin typeface="Arial"/>
                <a:cs typeface="Arial"/>
              </a:rPr>
              <a:t>12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7150293" y="435771"/>
            <a:ext cx="205104" cy="8788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 indent="1270">
              <a:lnSpc>
                <a:spcPct val="100000"/>
              </a:lnSpc>
              <a:spcBef>
                <a:spcPts val="100"/>
              </a:spcBef>
            </a:pPr>
            <a:r>
              <a:rPr dirty="0" sz="1400" spc="-50" b="1">
                <a:solidFill>
                  <a:srgbClr val="FFFFFF"/>
                </a:solidFill>
                <a:latin typeface="微軟正黑體"/>
                <a:cs typeface="微軟正黑體"/>
              </a:rPr>
              <a:t>訓練準備</a:t>
            </a:r>
            <a:endParaRPr sz="1400">
              <a:latin typeface="微軟正黑體"/>
              <a:cs typeface="微軟正黑體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491299" y="3338999"/>
            <a:ext cx="120205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5">
                <a:solidFill>
                  <a:srgbClr val="58595B"/>
                </a:solidFill>
                <a:latin typeface="微軟正黑體"/>
                <a:cs typeface="微軟正黑體"/>
              </a:rPr>
              <a:t>2-</a:t>
            </a:r>
            <a:r>
              <a:rPr dirty="0" sz="900" spc="-35">
                <a:solidFill>
                  <a:srgbClr val="58595B"/>
                </a:solidFill>
                <a:latin typeface="微軟正黑體"/>
                <a:cs typeface="微軟正黑體"/>
              </a:rPr>
              <a:t>1</a:t>
            </a:r>
            <a:r>
              <a:rPr dirty="0" sz="900" spc="-55">
                <a:solidFill>
                  <a:srgbClr val="58595B"/>
                </a:solidFill>
                <a:latin typeface="微軟正黑體"/>
                <a:cs typeface="微軟正黑體"/>
              </a:rPr>
              <a:t>. 輪胎胎面正常無異物</a:t>
            </a:r>
            <a:endParaRPr sz="900">
              <a:latin typeface="微軟正黑體"/>
              <a:cs typeface="微軟正黑體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04012" y="2188807"/>
            <a:ext cx="1191844" cy="1111021"/>
          </a:xfrm>
          <a:prstGeom prst="rect">
            <a:avLst/>
          </a:prstGeom>
        </p:spPr>
      </p:pic>
      <p:sp>
        <p:nvSpPr>
          <p:cNvPr id="9" name="object 9" descr=""/>
          <p:cNvSpPr txBox="1"/>
          <p:nvPr/>
        </p:nvSpPr>
        <p:spPr>
          <a:xfrm>
            <a:off x="491299" y="4720414"/>
            <a:ext cx="71945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0">
                <a:solidFill>
                  <a:srgbClr val="58595B"/>
                </a:solidFill>
                <a:latin typeface="微軟正黑體"/>
                <a:cs typeface="微軟正黑體"/>
              </a:rPr>
              <a:t>3-</a:t>
            </a:r>
            <a:r>
              <a:rPr dirty="0" sz="900">
                <a:solidFill>
                  <a:srgbClr val="58595B"/>
                </a:solidFill>
                <a:latin typeface="微軟正黑體"/>
                <a:cs typeface="微軟正黑體"/>
              </a:rPr>
              <a:t>1</a:t>
            </a:r>
            <a:r>
              <a:rPr dirty="0" sz="900" spc="-10">
                <a:solidFill>
                  <a:srgbClr val="58595B"/>
                </a:solidFill>
                <a:latin typeface="微軟正黑體"/>
                <a:cs typeface="微軟正黑體"/>
              </a:rPr>
              <a:t>. 大燈檢查</a:t>
            </a:r>
            <a:endParaRPr sz="900">
              <a:latin typeface="微軟正黑體"/>
              <a:cs typeface="微軟正黑體"/>
            </a:endParaRPr>
          </a:p>
        </p:txBody>
      </p:sp>
      <p:pic>
        <p:nvPicPr>
          <p:cNvPr id="10" name="object 10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04012" y="3576142"/>
            <a:ext cx="1191844" cy="1111034"/>
          </a:xfrm>
          <a:prstGeom prst="rect">
            <a:avLst/>
          </a:prstGeom>
        </p:spPr>
      </p:pic>
      <p:sp>
        <p:nvSpPr>
          <p:cNvPr id="11" name="object 11" descr=""/>
          <p:cNvSpPr txBox="1"/>
          <p:nvPr/>
        </p:nvSpPr>
        <p:spPr>
          <a:xfrm>
            <a:off x="491299" y="1936276"/>
            <a:ext cx="119507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35">
                <a:solidFill>
                  <a:srgbClr val="58595B"/>
                </a:solidFill>
                <a:latin typeface="微軟正黑體"/>
                <a:cs typeface="微軟正黑體"/>
              </a:rPr>
              <a:t>1-</a:t>
            </a:r>
            <a:r>
              <a:rPr dirty="0" sz="900" spc="-75">
                <a:solidFill>
                  <a:srgbClr val="58595B"/>
                </a:solidFill>
                <a:latin typeface="微軟正黑體"/>
                <a:cs typeface="微軟正黑體"/>
              </a:rPr>
              <a:t>1</a:t>
            </a:r>
            <a:r>
              <a:rPr dirty="0" sz="900" spc="-70">
                <a:solidFill>
                  <a:srgbClr val="58595B"/>
                </a:solidFill>
                <a:latin typeface="微軟正黑體"/>
                <a:cs typeface="微軟正黑體"/>
              </a:rPr>
              <a:t>. 煞車拉桿間隙</a:t>
            </a:r>
            <a:r>
              <a:rPr dirty="0" sz="900" spc="-40">
                <a:solidFill>
                  <a:srgbClr val="58595B"/>
                </a:solidFill>
                <a:latin typeface="微軟正黑體"/>
                <a:cs typeface="微軟正黑體"/>
              </a:rPr>
              <a:t>1~2cm</a:t>
            </a:r>
            <a:endParaRPr sz="900">
              <a:latin typeface="微軟正黑體"/>
              <a:cs typeface="微軟正黑體"/>
            </a:endParaRPr>
          </a:p>
        </p:txBody>
      </p:sp>
      <p:grpSp>
        <p:nvGrpSpPr>
          <p:cNvPr id="12" name="object 12" descr=""/>
          <p:cNvGrpSpPr/>
          <p:nvPr/>
        </p:nvGrpSpPr>
        <p:grpSpPr>
          <a:xfrm>
            <a:off x="504012" y="792010"/>
            <a:ext cx="1191895" cy="1111250"/>
            <a:chOff x="504012" y="792010"/>
            <a:chExt cx="1191895" cy="1111250"/>
          </a:xfrm>
        </p:grpSpPr>
        <p:pic>
          <p:nvPicPr>
            <p:cNvPr id="13" name="object 13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04012" y="792010"/>
              <a:ext cx="1191844" cy="1111021"/>
            </a:xfrm>
            <a:prstGeom prst="rect">
              <a:avLst/>
            </a:prstGeom>
          </p:spPr>
        </p:pic>
        <p:sp>
          <p:nvSpPr>
            <p:cNvPr id="14" name="object 14" descr=""/>
            <p:cNvSpPr/>
            <p:nvPr/>
          </p:nvSpPr>
          <p:spPr>
            <a:xfrm>
              <a:off x="1208125" y="1466747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 h="0">
                  <a:moveTo>
                    <a:pt x="0" y="0"/>
                  </a:moveTo>
                  <a:lnTo>
                    <a:pt x="190144" y="0"/>
                  </a:lnTo>
                </a:path>
              </a:pathLst>
            </a:custGeom>
            <a:ln w="12700">
              <a:solidFill>
                <a:srgbClr val="DC7C2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1208126" y="1419460"/>
              <a:ext cx="51435" cy="94615"/>
            </a:xfrm>
            <a:custGeom>
              <a:avLst/>
              <a:gdLst/>
              <a:ahLst/>
              <a:cxnLst/>
              <a:rect l="l" t="t" r="r" b="b"/>
              <a:pathLst>
                <a:path w="51434" h="94615">
                  <a:moveTo>
                    <a:pt x="50863" y="94576"/>
                  </a:moveTo>
                  <a:lnTo>
                    <a:pt x="0" y="47282"/>
                  </a:lnTo>
                  <a:lnTo>
                    <a:pt x="50863" y="0"/>
                  </a:lnTo>
                </a:path>
              </a:pathLst>
            </a:custGeom>
            <a:ln w="12700">
              <a:solidFill>
                <a:srgbClr val="DC7C2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1347410" y="1419456"/>
              <a:ext cx="51435" cy="94615"/>
            </a:xfrm>
            <a:custGeom>
              <a:avLst/>
              <a:gdLst/>
              <a:ahLst/>
              <a:cxnLst/>
              <a:rect l="l" t="t" r="r" b="b"/>
              <a:pathLst>
                <a:path w="51434" h="94615">
                  <a:moveTo>
                    <a:pt x="0" y="0"/>
                  </a:moveTo>
                  <a:lnTo>
                    <a:pt x="50863" y="47294"/>
                  </a:lnTo>
                  <a:lnTo>
                    <a:pt x="0" y="94576"/>
                  </a:lnTo>
                </a:path>
              </a:pathLst>
            </a:custGeom>
            <a:ln w="12700">
              <a:solidFill>
                <a:srgbClr val="DC7C2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7" name="object 17" descr=""/>
          <p:cNvSpPr txBox="1"/>
          <p:nvPr/>
        </p:nvSpPr>
        <p:spPr>
          <a:xfrm>
            <a:off x="1786338" y="3338999"/>
            <a:ext cx="120205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5">
                <a:solidFill>
                  <a:srgbClr val="58595B"/>
                </a:solidFill>
                <a:latin typeface="微軟正黑體"/>
                <a:cs typeface="微軟正黑體"/>
              </a:rPr>
              <a:t>2-</a:t>
            </a:r>
            <a:r>
              <a:rPr dirty="0" sz="900" spc="-35">
                <a:solidFill>
                  <a:srgbClr val="58595B"/>
                </a:solidFill>
                <a:latin typeface="微軟正黑體"/>
                <a:cs typeface="微軟正黑體"/>
              </a:rPr>
              <a:t>2</a:t>
            </a:r>
            <a:r>
              <a:rPr dirty="0" sz="900" spc="-55">
                <a:solidFill>
                  <a:srgbClr val="58595B"/>
                </a:solidFill>
                <a:latin typeface="微軟正黑體"/>
                <a:cs typeface="微軟正黑體"/>
              </a:rPr>
              <a:t>. 輪胎磨耗指示點標記</a:t>
            </a:r>
            <a:endParaRPr sz="900">
              <a:latin typeface="微軟正黑體"/>
              <a:cs typeface="微軟正黑體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3097702" y="3338999"/>
            <a:ext cx="98679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5">
                <a:solidFill>
                  <a:srgbClr val="58595B"/>
                </a:solidFill>
                <a:latin typeface="微軟正黑體"/>
                <a:cs typeface="微軟正黑體"/>
              </a:rPr>
              <a:t>2-</a:t>
            </a:r>
            <a:r>
              <a:rPr dirty="0" sz="900" spc="-35">
                <a:solidFill>
                  <a:srgbClr val="58595B"/>
                </a:solidFill>
                <a:latin typeface="微軟正黑體"/>
                <a:cs typeface="微軟正黑體"/>
              </a:rPr>
              <a:t>3</a:t>
            </a:r>
            <a:r>
              <a:rPr dirty="0" sz="900" spc="-55">
                <a:solidFill>
                  <a:srgbClr val="58595B"/>
                </a:solidFill>
                <a:latin typeface="微軟正黑體"/>
                <a:cs typeface="微軟正黑體"/>
              </a:rPr>
              <a:t>. 輪胎磨耗指示點</a:t>
            </a:r>
            <a:endParaRPr sz="900">
              <a:latin typeface="微軟正黑體"/>
              <a:cs typeface="微軟正黑體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4386549" y="3338999"/>
            <a:ext cx="106235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0">
                <a:solidFill>
                  <a:srgbClr val="58595B"/>
                </a:solidFill>
                <a:latin typeface="微軟正黑體"/>
                <a:cs typeface="微軟正黑體"/>
              </a:rPr>
              <a:t>2-</a:t>
            </a:r>
            <a:r>
              <a:rPr dirty="0" sz="900">
                <a:solidFill>
                  <a:srgbClr val="58595B"/>
                </a:solidFill>
                <a:latin typeface="微軟正黑體"/>
                <a:cs typeface="微軟正黑體"/>
              </a:rPr>
              <a:t>4</a:t>
            </a:r>
            <a:r>
              <a:rPr dirty="0" sz="900" spc="-10">
                <a:solidFill>
                  <a:srgbClr val="58595B"/>
                </a:solidFill>
                <a:latin typeface="微軟正黑體"/>
                <a:cs typeface="微軟正黑體"/>
              </a:rPr>
              <a:t>. 輪胎建議胎壓值</a:t>
            </a:r>
            <a:endParaRPr sz="900">
              <a:latin typeface="微軟正黑體"/>
              <a:cs typeface="微軟正黑體"/>
            </a:endParaRPr>
          </a:p>
        </p:txBody>
      </p:sp>
      <p:grpSp>
        <p:nvGrpSpPr>
          <p:cNvPr id="20" name="object 20" descr=""/>
          <p:cNvGrpSpPr/>
          <p:nvPr/>
        </p:nvGrpSpPr>
        <p:grpSpPr>
          <a:xfrm>
            <a:off x="1799031" y="2188807"/>
            <a:ext cx="1191895" cy="1111250"/>
            <a:chOff x="1799031" y="2188807"/>
            <a:chExt cx="1191895" cy="1111250"/>
          </a:xfrm>
        </p:grpSpPr>
        <p:pic>
          <p:nvPicPr>
            <p:cNvPr id="21" name="object 21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99031" y="2188807"/>
              <a:ext cx="1191856" cy="1111021"/>
            </a:xfrm>
            <a:prstGeom prst="rect">
              <a:avLst/>
            </a:prstGeom>
          </p:spPr>
        </p:pic>
        <p:sp>
          <p:nvSpPr>
            <p:cNvPr id="22" name="object 22" descr=""/>
            <p:cNvSpPr/>
            <p:nvPr/>
          </p:nvSpPr>
          <p:spPr>
            <a:xfrm>
              <a:off x="2367950" y="2688357"/>
              <a:ext cx="336550" cy="336550"/>
            </a:xfrm>
            <a:custGeom>
              <a:avLst/>
              <a:gdLst/>
              <a:ahLst/>
              <a:cxnLst/>
              <a:rect l="l" t="t" r="r" b="b"/>
              <a:pathLst>
                <a:path w="336550" h="336550">
                  <a:moveTo>
                    <a:pt x="168249" y="336499"/>
                  </a:moveTo>
                  <a:lnTo>
                    <a:pt x="212978" y="330489"/>
                  </a:lnTo>
                  <a:lnTo>
                    <a:pt x="253170" y="313529"/>
                  </a:lnTo>
                  <a:lnTo>
                    <a:pt x="287221" y="287221"/>
                  </a:lnTo>
                  <a:lnTo>
                    <a:pt x="313529" y="253170"/>
                  </a:lnTo>
                  <a:lnTo>
                    <a:pt x="330489" y="212978"/>
                  </a:lnTo>
                  <a:lnTo>
                    <a:pt x="336499" y="168249"/>
                  </a:lnTo>
                  <a:lnTo>
                    <a:pt x="330489" y="123520"/>
                  </a:lnTo>
                  <a:lnTo>
                    <a:pt x="313529" y="83328"/>
                  </a:lnTo>
                  <a:lnTo>
                    <a:pt x="287221" y="49277"/>
                  </a:lnTo>
                  <a:lnTo>
                    <a:pt x="253170" y="22970"/>
                  </a:lnTo>
                  <a:lnTo>
                    <a:pt x="212978" y="6009"/>
                  </a:lnTo>
                  <a:lnTo>
                    <a:pt x="168249" y="0"/>
                  </a:lnTo>
                  <a:lnTo>
                    <a:pt x="123520" y="6009"/>
                  </a:lnTo>
                  <a:lnTo>
                    <a:pt x="83328" y="22970"/>
                  </a:lnTo>
                  <a:lnTo>
                    <a:pt x="49277" y="49277"/>
                  </a:lnTo>
                  <a:lnTo>
                    <a:pt x="22970" y="83328"/>
                  </a:lnTo>
                  <a:lnTo>
                    <a:pt x="6009" y="123520"/>
                  </a:lnTo>
                  <a:lnTo>
                    <a:pt x="0" y="168249"/>
                  </a:lnTo>
                  <a:lnTo>
                    <a:pt x="6009" y="212978"/>
                  </a:lnTo>
                  <a:lnTo>
                    <a:pt x="22970" y="253170"/>
                  </a:lnTo>
                  <a:lnTo>
                    <a:pt x="49277" y="287221"/>
                  </a:lnTo>
                  <a:lnTo>
                    <a:pt x="83328" y="313529"/>
                  </a:lnTo>
                  <a:lnTo>
                    <a:pt x="123520" y="330489"/>
                  </a:lnTo>
                  <a:lnTo>
                    <a:pt x="168249" y="336499"/>
                  </a:lnTo>
                  <a:close/>
                </a:path>
              </a:pathLst>
            </a:custGeom>
            <a:ln w="12700">
              <a:solidFill>
                <a:srgbClr val="D2232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3" name="object 23" descr=""/>
          <p:cNvGrpSpPr/>
          <p:nvPr/>
        </p:nvGrpSpPr>
        <p:grpSpPr>
          <a:xfrm>
            <a:off x="3110395" y="2188807"/>
            <a:ext cx="1191895" cy="1111250"/>
            <a:chOff x="3110395" y="2188807"/>
            <a:chExt cx="1191895" cy="1111250"/>
          </a:xfrm>
        </p:grpSpPr>
        <p:pic>
          <p:nvPicPr>
            <p:cNvPr id="24" name="object 24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10395" y="2188807"/>
              <a:ext cx="1191844" cy="1111021"/>
            </a:xfrm>
            <a:prstGeom prst="rect">
              <a:avLst/>
            </a:prstGeom>
          </p:spPr>
        </p:pic>
        <p:sp>
          <p:nvSpPr>
            <p:cNvPr id="25" name="object 25" descr=""/>
            <p:cNvSpPr/>
            <p:nvPr/>
          </p:nvSpPr>
          <p:spPr>
            <a:xfrm>
              <a:off x="3318349" y="2256358"/>
              <a:ext cx="390525" cy="390525"/>
            </a:xfrm>
            <a:custGeom>
              <a:avLst/>
              <a:gdLst/>
              <a:ahLst/>
              <a:cxnLst/>
              <a:rect l="l" t="t" r="r" b="b"/>
              <a:pathLst>
                <a:path w="390525" h="390525">
                  <a:moveTo>
                    <a:pt x="195249" y="390499"/>
                  </a:moveTo>
                  <a:lnTo>
                    <a:pt x="240019" y="385343"/>
                  </a:lnTo>
                  <a:lnTo>
                    <a:pt x="281116" y="370654"/>
                  </a:lnTo>
                  <a:lnTo>
                    <a:pt x="317369" y="347606"/>
                  </a:lnTo>
                  <a:lnTo>
                    <a:pt x="347606" y="317369"/>
                  </a:lnTo>
                  <a:lnTo>
                    <a:pt x="370654" y="281116"/>
                  </a:lnTo>
                  <a:lnTo>
                    <a:pt x="385343" y="240019"/>
                  </a:lnTo>
                  <a:lnTo>
                    <a:pt x="390499" y="195249"/>
                  </a:lnTo>
                  <a:lnTo>
                    <a:pt x="385343" y="150480"/>
                  </a:lnTo>
                  <a:lnTo>
                    <a:pt x="370654" y="109382"/>
                  </a:lnTo>
                  <a:lnTo>
                    <a:pt x="347606" y="73130"/>
                  </a:lnTo>
                  <a:lnTo>
                    <a:pt x="317369" y="42893"/>
                  </a:lnTo>
                  <a:lnTo>
                    <a:pt x="281116" y="19845"/>
                  </a:lnTo>
                  <a:lnTo>
                    <a:pt x="240019" y="5156"/>
                  </a:lnTo>
                  <a:lnTo>
                    <a:pt x="195249" y="0"/>
                  </a:lnTo>
                  <a:lnTo>
                    <a:pt x="150480" y="5156"/>
                  </a:lnTo>
                  <a:lnTo>
                    <a:pt x="109382" y="19845"/>
                  </a:lnTo>
                  <a:lnTo>
                    <a:pt x="73130" y="42893"/>
                  </a:lnTo>
                  <a:lnTo>
                    <a:pt x="42893" y="73130"/>
                  </a:lnTo>
                  <a:lnTo>
                    <a:pt x="19845" y="109382"/>
                  </a:lnTo>
                  <a:lnTo>
                    <a:pt x="5156" y="150480"/>
                  </a:lnTo>
                  <a:lnTo>
                    <a:pt x="0" y="195249"/>
                  </a:lnTo>
                  <a:lnTo>
                    <a:pt x="5156" y="240019"/>
                  </a:lnTo>
                  <a:lnTo>
                    <a:pt x="19845" y="281116"/>
                  </a:lnTo>
                  <a:lnTo>
                    <a:pt x="42893" y="317369"/>
                  </a:lnTo>
                  <a:lnTo>
                    <a:pt x="73130" y="347606"/>
                  </a:lnTo>
                  <a:lnTo>
                    <a:pt x="109382" y="370654"/>
                  </a:lnTo>
                  <a:lnTo>
                    <a:pt x="150480" y="385343"/>
                  </a:lnTo>
                  <a:lnTo>
                    <a:pt x="195249" y="390499"/>
                  </a:lnTo>
                  <a:close/>
                </a:path>
              </a:pathLst>
            </a:custGeom>
            <a:ln w="12700">
              <a:solidFill>
                <a:srgbClr val="D2232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26" name="object 26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399203" y="2188807"/>
            <a:ext cx="1191844" cy="1111021"/>
          </a:xfrm>
          <a:prstGeom prst="rect">
            <a:avLst/>
          </a:prstGeom>
        </p:spPr>
      </p:pic>
      <p:sp>
        <p:nvSpPr>
          <p:cNvPr id="27" name="object 27" descr=""/>
          <p:cNvSpPr txBox="1"/>
          <p:nvPr/>
        </p:nvSpPr>
        <p:spPr>
          <a:xfrm>
            <a:off x="1786338" y="4720414"/>
            <a:ext cx="8077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58595B"/>
                </a:solidFill>
                <a:latin typeface="微軟正黑體"/>
                <a:cs typeface="微軟正黑體"/>
              </a:rPr>
              <a:t>3-2</a:t>
            </a:r>
            <a:r>
              <a:rPr dirty="0" sz="900" spc="-15">
                <a:solidFill>
                  <a:srgbClr val="58595B"/>
                </a:solidFill>
                <a:latin typeface="微軟正黑體"/>
                <a:cs typeface="微軟正黑體"/>
              </a:rPr>
              <a:t> 方向燈檢查</a:t>
            </a:r>
            <a:endParaRPr sz="900">
              <a:latin typeface="微軟正黑體"/>
              <a:cs typeface="微軟正黑體"/>
            </a:endParaRPr>
          </a:p>
        </p:txBody>
      </p:sp>
      <p:pic>
        <p:nvPicPr>
          <p:cNvPr id="28" name="object 28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799031" y="3576142"/>
            <a:ext cx="1191856" cy="1111034"/>
          </a:xfrm>
          <a:prstGeom prst="rect">
            <a:avLst/>
          </a:prstGeom>
        </p:spPr>
      </p:pic>
      <p:sp>
        <p:nvSpPr>
          <p:cNvPr id="29" name="object 29" descr=""/>
          <p:cNvSpPr txBox="1"/>
          <p:nvPr/>
        </p:nvSpPr>
        <p:spPr>
          <a:xfrm>
            <a:off x="1786338" y="1936276"/>
            <a:ext cx="108077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65">
                <a:solidFill>
                  <a:srgbClr val="58595B"/>
                </a:solidFill>
                <a:latin typeface="微軟正黑體"/>
                <a:cs typeface="微軟正黑體"/>
              </a:rPr>
              <a:t>1-</a:t>
            </a:r>
            <a:r>
              <a:rPr dirty="0" sz="900" spc="-40">
                <a:solidFill>
                  <a:srgbClr val="58595B"/>
                </a:solidFill>
                <a:latin typeface="微軟正黑體"/>
                <a:cs typeface="微軟正黑體"/>
              </a:rPr>
              <a:t>2</a:t>
            </a:r>
            <a:r>
              <a:rPr dirty="0" sz="900" spc="-65">
                <a:solidFill>
                  <a:srgbClr val="58595B"/>
                </a:solidFill>
                <a:latin typeface="微軟正黑體"/>
                <a:cs typeface="微軟正黑體"/>
              </a:rPr>
              <a:t>. 煞車拉桿間隙檢查</a:t>
            </a:r>
            <a:endParaRPr sz="900">
              <a:latin typeface="微軟正黑體"/>
              <a:cs typeface="微軟正黑體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4376376" y="1936276"/>
            <a:ext cx="122364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58595B"/>
                </a:solidFill>
                <a:latin typeface="微軟正黑體"/>
                <a:cs typeface="微軟正黑體"/>
              </a:rPr>
              <a:t>1-4</a:t>
            </a:r>
            <a:r>
              <a:rPr dirty="0" sz="900" spc="-65">
                <a:solidFill>
                  <a:srgbClr val="58595B"/>
                </a:solidFill>
                <a:latin typeface="微軟正黑體"/>
                <a:cs typeface="微軟正黑體"/>
              </a:rPr>
              <a:t>. 煞車油液面高於下限</a:t>
            </a:r>
            <a:endParaRPr sz="900">
              <a:latin typeface="微軟正黑體"/>
              <a:cs typeface="微軟正黑體"/>
            </a:endParaRPr>
          </a:p>
        </p:txBody>
      </p:sp>
      <p:grpSp>
        <p:nvGrpSpPr>
          <p:cNvPr id="31" name="object 31" descr=""/>
          <p:cNvGrpSpPr/>
          <p:nvPr/>
        </p:nvGrpSpPr>
        <p:grpSpPr>
          <a:xfrm>
            <a:off x="1799031" y="792010"/>
            <a:ext cx="1191895" cy="1111250"/>
            <a:chOff x="1799031" y="792010"/>
            <a:chExt cx="1191895" cy="1111250"/>
          </a:xfrm>
        </p:grpSpPr>
        <p:pic>
          <p:nvPicPr>
            <p:cNvPr id="32" name="object 32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99031" y="792010"/>
              <a:ext cx="1191856" cy="1111021"/>
            </a:xfrm>
            <a:prstGeom prst="rect">
              <a:avLst/>
            </a:prstGeom>
          </p:spPr>
        </p:pic>
        <p:sp>
          <p:nvSpPr>
            <p:cNvPr id="33" name="object 33" descr=""/>
            <p:cNvSpPr/>
            <p:nvPr/>
          </p:nvSpPr>
          <p:spPr>
            <a:xfrm>
              <a:off x="2583326" y="1496066"/>
              <a:ext cx="190500" cy="0"/>
            </a:xfrm>
            <a:custGeom>
              <a:avLst/>
              <a:gdLst/>
              <a:ahLst/>
              <a:cxnLst/>
              <a:rect l="l" t="t" r="r" b="b"/>
              <a:pathLst>
                <a:path w="190500" h="0">
                  <a:moveTo>
                    <a:pt x="0" y="0"/>
                  </a:moveTo>
                  <a:lnTo>
                    <a:pt x="190144" y="0"/>
                  </a:lnTo>
                </a:path>
              </a:pathLst>
            </a:custGeom>
            <a:ln w="12700">
              <a:solidFill>
                <a:srgbClr val="DC7C2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2583326" y="1448779"/>
              <a:ext cx="51435" cy="94615"/>
            </a:xfrm>
            <a:custGeom>
              <a:avLst/>
              <a:gdLst/>
              <a:ahLst/>
              <a:cxnLst/>
              <a:rect l="l" t="t" r="r" b="b"/>
              <a:pathLst>
                <a:path w="51435" h="94615">
                  <a:moveTo>
                    <a:pt x="50863" y="94576"/>
                  </a:moveTo>
                  <a:lnTo>
                    <a:pt x="0" y="47282"/>
                  </a:lnTo>
                  <a:lnTo>
                    <a:pt x="50863" y="0"/>
                  </a:lnTo>
                </a:path>
              </a:pathLst>
            </a:custGeom>
            <a:ln w="12700">
              <a:solidFill>
                <a:srgbClr val="DC7C2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2722609" y="1448775"/>
              <a:ext cx="51435" cy="94615"/>
            </a:xfrm>
            <a:custGeom>
              <a:avLst/>
              <a:gdLst/>
              <a:ahLst/>
              <a:cxnLst/>
              <a:rect l="l" t="t" r="r" b="b"/>
              <a:pathLst>
                <a:path w="51435" h="94615">
                  <a:moveTo>
                    <a:pt x="0" y="0"/>
                  </a:moveTo>
                  <a:lnTo>
                    <a:pt x="50863" y="47294"/>
                  </a:lnTo>
                  <a:lnTo>
                    <a:pt x="0" y="94576"/>
                  </a:lnTo>
                </a:path>
              </a:pathLst>
            </a:custGeom>
            <a:ln w="12700">
              <a:solidFill>
                <a:srgbClr val="DC7C2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36" name="object 36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389120" y="792010"/>
            <a:ext cx="1191844" cy="1111021"/>
          </a:xfrm>
          <a:prstGeom prst="rect">
            <a:avLst/>
          </a:prstGeom>
        </p:spPr>
      </p:pic>
      <p:sp>
        <p:nvSpPr>
          <p:cNvPr id="37" name="object 37" descr=""/>
          <p:cNvSpPr txBox="1"/>
          <p:nvPr/>
        </p:nvSpPr>
        <p:spPr>
          <a:xfrm>
            <a:off x="3081378" y="4720414"/>
            <a:ext cx="8077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58595B"/>
                </a:solidFill>
                <a:latin typeface="微軟正黑體"/>
                <a:cs typeface="微軟正黑體"/>
              </a:rPr>
              <a:t>3-3</a:t>
            </a:r>
            <a:r>
              <a:rPr dirty="0" sz="900" spc="-15">
                <a:solidFill>
                  <a:srgbClr val="58595B"/>
                </a:solidFill>
                <a:latin typeface="微軟正黑體"/>
                <a:cs typeface="微軟正黑體"/>
              </a:rPr>
              <a:t> 煞車燈檢查</a:t>
            </a:r>
            <a:endParaRPr sz="900">
              <a:latin typeface="微軟正黑體"/>
              <a:cs typeface="微軟正黑體"/>
            </a:endParaRPr>
          </a:p>
        </p:txBody>
      </p:sp>
      <p:pic>
        <p:nvPicPr>
          <p:cNvPr id="38" name="object 38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094075" y="3576142"/>
            <a:ext cx="1191844" cy="1111034"/>
          </a:xfrm>
          <a:prstGeom prst="rect">
            <a:avLst/>
          </a:prstGeom>
        </p:spPr>
      </p:pic>
      <p:sp>
        <p:nvSpPr>
          <p:cNvPr id="39" name="object 39" descr=""/>
          <p:cNvSpPr txBox="1"/>
          <p:nvPr/>
        </p:nvSpPr>
        <p:spPr>
          <a:xfrm>
            <a:off x="3081378" y="1936276"/>
            <a:ext cx="12141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85">
                <a:solidFill>
                  <a:srgbClr val="58595B"/>
                </a:solidFill>
                <a:latin typeface="微軟正黑體"/>
                <a:cs typeface="微軟正黑體"/>
              </a:rPr>
              <a:t>1-</a:t>
            </a:r>
            <a:r>
              <a:rPr dirty="0" sz="900" spc="-50">
                <a:solidFill>
                  <a:srgbClr val="58595B"/>
                </a:solidFill>
                <a:latin typeface="微軟正黑體"/>
                <a:cs typeface="微軟正黑體"/>
              </a:rPr>
              <a:t>3</a:t>
            </a:r>
            <a:r>
              <a:rPr dirty="0" sz="900" spc="-65">
                <a:solidFill>
                  <a:srgbClr val="58595B"/>
                </a:solidFill>
                <a:latin typeface="微軟正黑體"/>
                <a:cs typeface="微軟正黑體"/>
              </a:rPr>
              <a:t>. 煞車踏板間隙</a:t>
            </a:r>
            <a:r>
              <a:rPr dirty="0" sz="900" spc="-40">
                <a:solidFill>
                  <a:srgbClr val="58595B"/>
                </a:solidFill>
                <a:latin typeface="微軟正黑體"/>
                <a:cs typeface="微軟正黑體"/>
              </a:rPr>
              <a:t>1~2cm</a:t>
            </a:r>
            <a:endParaRPr sz="900">
              <a:latin typeface="微軟正黑體"/>
              <a:cs typeface="微軟正黑體"/>
            </a:endParaRPr>
          </a:p>
        </p:txBody>
      </p:sp>
      <p:sp>
        <p:nvSpPr>
          <p:cNvPr id="40" name="object 40" descr=""/>
          <p:cNvSpPr txBox="1"/>
          <p:nvPr/>
        </p:nvSpPr>
        <p:spPr>
          <a:xfrm>
            <a:off x="5671416" y="1936276"/>
            <a:ext cx="106235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0">
                <a:solidFill>
                  <a:srgbClr val="58595B"/>
                </a:solidFill>
                <a:latin typeface="微軟正黑體"/>
                <a:cs typeface="微軟正黑體"/>
              </a:rPr>
              <a:t>1-</a:t>
            </a:r>
            <a:r>
              <a:rPr dirty="0" sz="900">
                <a:solidFill>
                  <a:srgbClr val="58595B"/>
                </a:solidFill>
                <a:latin typeface="微軟正黑體"/>
                <a:cs typeface="微軟正黑體"/>
              </a:rPr>
              <a:t>5</a:t>
            </a:r>
            <a:r>
              <a:rPr dirty="0" sz="900" spc="-10">
                <a:solidFill>
                  <a:srgbClr val="58595B"/>
                </a:solidFill>
                <a:latin typeface="微軟正黑體"/>
                <a:cs typeface="微軟正黑體"/>
              </a:rPr>
              <a:t>. 煞車鋼索無斷裂</a:t>
            </a:r>
            <a:endParaRPr sz="900">
              <a:latin typeface="微軟正黑體"/>
              <a:cs typeface="微軟正黑體"/>
            </a:endParaRPr>
          </a:p>
        </p:txBody>
      </p:sp>
      <p:grpSp>
        <p:nvGrpSpPr>
          <p:cNvPr id="41" name="object 41" descr=""/>
          <p:cNvGrpSpPr/>
          <p:nvPr/>
        </p:nvGrpSpPr>
        <p:grpSpPr>
          <a:xfrm>
            <a:off x="3094075" y="792010"/>
            <a:ext cx="1191895" cy="1111250"/>
            <a:chOff x="3094075" y="792010"/>
            <a:chExt cx="1191895" cy="1111250"/>
          </a:xfrm>
        </p:grpSpPr>
        <p:pic>
          <p:nvPicPr>
            <p:cNvPr id="42" name="object 42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094075" y="792010"/>
              <a:ext cx="1191844" cy="1111021"/>
            </a:xfrm>
            <a:prstGeom prst="rect">
              <a:avLst/>
            </a:prstGeom>
          </p:spPr>
        </p:pic>
        <p:sp>
          <p:nvSpPr>
            <p:cNvPr id="43" name="object 43" descr=""/>
            <p:cNvSpPr/>
            <p:nvPr/>
          </p:nvSpPr>
          <p:spPr>
            <a:xfrm>
              <a:off x="4079689" y="1539331"/>
              <a:ext cx="0" cy="208279"/>
            </a:xfrm>
            <a:custGeom>
              <a:avLst/>
              <a:gdLst/>
              <a:ahLst/>
              <a:cxnLst/>
              <a:rect l="l" t="t" r="r" b="b"/>
              <a:pathLst>
                <a:path w="0" h="208280">
                  <a:moveTo>
                    <a:pt x="0" y="0"/>
                  </a:moveTo>
                  <a:lnTo>
                    <a:pt x="0" y="208153"/>
                  </a:lnTo>
                </a:path>
              </a:pathLst>
            </a:custGeom>
            <a:ln w="12700">
              <a:solidFill>
                <a:srgbClr val="DC7C2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 descr=""/>
            <p:cNvSpPr/>
            <p:nvPr/>
          </p:nvSpPr>
          <p:spPr>
            <a:xfrm>
              <a:off x="4032398" y="1539332"/>
              <a:ext cx="94615" cy="51435"/>
            </a:xfrm>
            <a:custGeom>
              <a:avLst/>
              <a:gdLst/>
              <a:ahLst/>
              <a:cxnLst/>
              <a:rect l="l" t="t" r="r" b="b"/>
              <a:pathLst>
                <a:path w="94614" h="51434">
                  <a:moveTo>
                    <a:pt x="0" y="50863"/>
                  </a:moveTo>
                  <a:lnTo>
                    <a:pt x="47294" y="0"/>
                  </a:lnTo>
                  <a:lnTo>
                    <a:pt x="94576" y="50863"/>
                  </a:lnTo>
                </a:path>
              </a:pathLst>
            </a:custGeom>
            <a:ln w="12700">
              <a:solidFill>
                <a:srgbClr val="DC7C2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 descr=""/>
            <p:cNvSpPr/>
            <p:nvPr/>
          </p:nvSpPr>
          <p:spPr>
            <a:xfrm>
              <a:off x="4032402" y="1696616"/>
              <a:ext cx="94615" cy="51435"/>
            </a:xfrm>
            <a:custGeom>
              <a:avLst/>
              <a:gdLst/>
              <a:ahLst/>
              <a:cxnLst/>
              <a:rect l="l" t="t" r="r" b="b"/>
              <a:pathLst>
                <a:path w="94614" h="51435">
                  <a:moveTo>
                    <a:pt x="94576" y="0"/>
                  </a:moveTo>
                  <a:lnTo>
                    <a:pt x="47282" y="50863"/>
                  </a:lnTo>
                  <a:lnTo>
                    <a:pt x="0" y="0"/>
                  </a:lnTo>
                </a:path>
              </a:pathLst>
            </a:custGeom>
            <a:ln w="12700">
              <a:solidFill>
                <a:srgbClr val="DC7C2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46" name="object 46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684151" y="792010"/>
            <a:ext cx="1191856" cy="1111021"/>
          </a:xfrm>
          <a:prstGeom prst="rect">
            <a:avLst/>
          </a:prstGeom>
        </p:spPr>
      </p:pic>
      <p:sp>
        <p:nvSpPr>
          <p:cNvPr id="47" name="object 47"/>
          <p:cNvSpPr txBox="1">
            <a:spLocks noGrp="1"/>
          </p:cNvSpPr>
          <p:nvPr>
            <p:ph type="title"/>
          </p:nvPr>
        </p:nvSpPr>
        <p:spPr>
          <a:xfrm>
            <a:off x="503999" y="360007"/>
            <a:ext cx="4646930" cy="260985"/>
          </a:xfrm>
          <a:prstGeom prst="rect"/>
          <a:solidFill>
            <a:srgbClr val="E8802C"/>
          </a:solidFill>
        </p:spPr>
        <p:txBody>
          <a:bodyPr wrap="square" lIns="0" tIns="29209" rIns="0" bIns="0" rtlCol="0" vert="horz">
            <a:spAutoFit/>
          </a:bodyPr>
          <a:lstStyle/>
          <a:p>
            <a:pPr marL="179705">
              <a:lnSpc>
                <a:spcPct val="100000"/>
              </a:lnSpc>
              <a:spcBef>
                <a:spcPts val="229"/>
              </a:spcBef>
            </a:pPr>
            <a:r>
              <a:rPr dirty="0" sz="1300" spc="-5" b="0">
                <a:latin typeface="微軟正黑體"/>
                <a:cs typeface="微軟正黑體"/>
              </a:rPr>
              <a:t>圖片示範：車輛檢查【安全類】</a:t>
            </a:r>
            <a:endParaRPr sz="1300">
              <a:latin typeface="微軟正黑體"/>
              <a:cs typeface="微軟正黑體"/>
            </a:endParaRPr>
          </a:p>
        </p:txBody>
      </p:sp>
      <p:sp>
        <p:nvSpPr>
          <p:cNvPr id="48" name="object 48" descr=""/>
          <p:cNvSpPr txBox="1"/>
          <p:nvPr/>
        </p:nvSpPr>
        <p:spPr>
          <a:xfrm>
            <a:off x="4444099" y="986348"/>
            <a:ext cx="82550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0" b="1">
                <a:solidFill>
                  <a:srgbClr val="FFF200"/>
                </a:solidFill>
                <a:latin typeface="微軟正黑體"/>
                <a:cs typeface="微軟正黑體"/>
              </a:rPr>
              <a:t>煞車油液面檢查</a:t>
            </a:r>
            <a:endParaRPr sz="900">
              <a:latin typeface="微軟正黑體"/>
              <a:cs typeface="微軟正黑體"/>
            </a:endParaRPr>
          </a:p>
        </p:txBody>
      </p:sp>
      <p:sp>
        <p:nvSpPr>
          <p:cNvPr id="49" name="object 49" descr=""/>
          <p:cNvSpPr txBox="1"/>
          <p:nvPr/>
        </p:nvSpPr>
        <p:spPr>
          <a:xfrm>
            <a:off x="5106468" y="1306731"/>
            <a:ext cx="1437640" cy="490220"/>
          </a:xfrm>
          <a:prstGeom prst="rect">
            <a:avLst/>
          </a:prstGeom>
        </p:spPr>
        <p:txBody>
          <a:bodyPr wrap="square" lIns="0" tIns="25400" rIns="0" bIns="0" rtlCol="0" vert="horz">
            <a:spAutoFit/>
          </a:bodyPr>
          <a:lstStyle/>
          <a:p>
            <a:pPr marL="12700" marR="959485">
              <a:lnSpc>
                <a:spcPts val="1000"/>
              </a:lnSpc>
              <a:spcBef>
                <a:spcPts val="200"/>
              </a:spcBef>
            </a:pPr>
            <a:r>
              <a:rPr dirty="0" sz="900" spc="-15" b="1">
                <a:solidFill>
                  <a:srgbClr val="FFF200"/>
                </a:solidFill>
                <a:latin typeface="微軟正黑體"/>
                <a:cs typeface="微軟正黑體"/>
              </a:rPr>
              <a:t>煞車油液</a:t>
            </a:r>
            <a:r>
              <a:rPr dirty="0" sz="900" spc="-20" b="1">
                <a:solidFill>
                  <a:srgbClr val="FFF200"/>
                </a:solidFill>
                <a:latin typeface="微軟正黑體"/>
                <a:cs typeface="微軟正黑體"/>
              </a:rPr>
              <a:t>面下限</a:t>
            </a:r>
            <a:endParaRPr sz="900">
              <a:latin typeface="微軟正黑體"/>
              <a:cs typeface="微軟正黑體"/>
            </a:endParaRPr>
          </a:p>
          <a:p>
            <a:pPr marL="967105">
              <a:lnSpc>
                <a:spcPct val="100000"/>
              </a:lnSpc>
              <a:spcBef>
                <a:spcPts val="480"/>
              </a:spcBef>
            </a:pPr>
            <a:r>
              <a:rPr dirty="0" sz="900" spc="-15" b="1">
                <a:solidFill>
                  <a:srgbClr val="FFF200"/>
                </a:solidFill>
                <a:latin typeface="微軟正黑體"/>
                <a:cs typeface="微軟正黑體"/>
              </a:rPr>
              <a:t>煞車鋼索</a:t>
            </a:r>
            <a:endParaRPr sz="900">
              <a:latin typeface="微軟正黑體"/>
              <a:cs typeface="微軟正黑體"/>
            </a:endParaRPr>
          </a:p>
        </p:txBody>
      </p:sp>
      <p:sp>
        <p:nvSpPr>
          <p:cNvPr id="50" name="object 50" descr=""/>
          <p:cNvSpPr/>
          <p:nvPr/>
        </p:nvSpPr>
        <p:spPr>
          <a:xfrm>
            <a:off x="5827555" y="1313148"/>
            <a:ext cx="318770" cy="318770"/>
          </a:xfrm>
          <a:custGeom>
            <a:avLst/>
            <a:gdLst/>
            <a:ahLst/>
            <a:cxnLst/>
            <a:rect l="l" t="t" r="r" b="b"/>
            <a:pathLst>
              <a:path w="318770" h="318769">
                <a:moveTo>
                  <a:pt x="159245" y="318503"/>
                </a:moveTo>
                <a:lnTo>
                  <a:pt x="209578" y="310384"/>
                </a:lnTo>
                <a:lnTo>
                  <a:pt x="253292" y="287777"/>
                </a:lnTo>
                <a:lnTo>
                  <a:pt x="287765" y="253305"/>
                </a:lnTo>
                <a:lnTo>
                  <a:pt x="310372" y="209591"/>
                </a:lnTo>
                <a:lnTo>
                  <a:pt x="318490" y="159258"/>
                </a:lnTo>
                <a:lnTo>
                  <a:pt x="310372" y="108918"/>
                </a:lnTo>
                <a:lnTo>
                  <a:pt x="287765" y="65200"/>
                </a:lnTo>
                <a:lnTo>
                  <a:pt x="253292" y="30726"/>
                </a:lnTo>
                <a:lnTo>
                  <a:pt x="209578" y="8118"/>
                </a:lnTo>
                <a:lnTo>
                  <a:pt x="159245" y="0"/>
                </a:lnTo>
                <a:lnTo>
                  <a:pt x="108911" y="8118"/>
                </a:lnTo>
                <a:lnTo>
                  <a:pt x="65197" y="30726"/>
                </a:lnTo>
                <a:lnTo>
                  <a:pt x="30725" y="65200"/>
                </a:lnTo>
                <a:lnTo>
                  <a:pt x="8118" y="108918"/>
                </a:lnTo>
                <a:lnTo>
                  <a:pt x="0" y="159258"/>
                </a:lnTo>
                <a:lnTo>
                  <a:pt x="8118" y="209591"/>
                </a:lnTo>
                <a:lnTo>
                  <a:pt x="30725" y="253305"/>
                </a:lnTo>
                <a:lnTo>
                  <a:pt x="65197" y="287777"/>
                </a:lnTo>
                <a:lnTo>
                  <a:pt x="108911" y="310384"/>
                </a:lnTo>
                <a:lnTo>
                  <a:pt x="159245" y="318503"/>
                </a:lnTo>
                <a:close/>
              </a:path>
            </a:pathLst>
          </a:custGeom>
          <a:ln w="12700">
            <a:solidFill>
              <a:srgbClr val="D2232A"/>
            </a:solidFill>
          </a:ln>
        </p:spPr>
        <p:txBody>
          <a:bodyPr wrap="square" lIns="0" tIns="0" rIns="0" bIns="0" rtlCol="0"/>
          <a:lstStyle/>
          <a:p/>
        </p:txBody>
      </p:sp>
      <p:grpSp>
        <p:nvGrpSpPr>
          <p:cNvPr id="51" name="object 51" descr=""/>
          <p:cNvGrpSpPr/>
          <p:nvPr/>
        </p:nvGrpSpPr>
        <p:grpSpPr>
          <a:xfrm>
            <a:off x="4814994" y="1164604"/>
            <a:ext cx="522605" cy="302895"/>
            <a:chOff x="4814994" y="1164604"/>
            <a:chExt cx="522605" cy="302895"/>
          </a:xfrm>
        </p:grpSpPr>
        <p:sp>
          <p:nvSpPr>
            <p:cNvPr id="52" name="object 52" descr=""/>
            <p:cNvSpPr/>
            <p:nvPr/>
          </p:nvSpPr>
          <p:spPr>
            <a:xfrm>
              <a:off x="4821344" y="1170954"/>
              <a:ext cx="290195" cy="290195"/>
            </a:xfrm>
            <a:custGeom>
              <a:avLst/>
              <a:gdLst/>
              <a:ahLst/>
              <a:cxnLst/>
              <a:rect l="l" t="t" r="r" b="b"/>
              <a:pathLst>
                <a:path w="290195" h="290194">
                  <a:moveTo>
                    <a:pt x="144856" y="289699"/>
                  </a:moveTo>
                  <a:lnTo>
                    <a:pt x="190640" y="282315"/>
                  </a:lnTo>
                  <a:lnTo>
                    <a:pt x="230404" y="261753"/>
                  </a:lnTo>
                  <a:lnTo>
                    <a:pt x="261762" y="230397"/>
                  </a:lnTo>
                  <a:lnTo>
                    <a:pt x="282327" y="190632"/>
                  </a:lnTo>
                  <a:lnTo>
                    <a:pt x="289712" y="144843"/>
                  </a:lnTo>
                  <a:lnTo>
                    <a:pt x="282327" y="99060"/>
                  </a:lnTo>
                  <a:lnTo>
                    <a:pt x="261762" y="59299"/>
                  </a:lnTo>
                  <a:lnTo>
                    <a:pt x="230404" y="27945"/>
                  </a:lnTo>
                  <a:lnTo>
                    <a:pt x="190640" y="7383"/>
                  </a:lnTo>
                  <a:lnTo>
                    <a:pt x="144856" y="0"/>
                  </a:lnTo>
                  <a:lnTo>
                    <a:pt x="99072" y="7383"/>
                  </a:lnTo>
                  <a:lnTo>
                    <a:pt x="59307" y="27945"/>
                  </a:lnTo>
                  <a:lnTo>
                    <a:pt x="27950" y="59299"/>
                  </a:lnTo>
                  <a:lnTo>
                    <a:pt x="7385" y="99060"/>
                  </a:lnTo>
                  <a:lnTo>
                    <a:pt x="0" y="144843"/>
                  </a:lnTo>
                  <a:lnTo>
                    <a:pt x="7385" y="190632"/>
                  </a:lnTo>
                  <a:lnTo>
                    <a:pt x="27950" y="230397"/>
                  </a:lnTo>
                  <a:lnTo>
                    <a:pt x="59307" y="261753"/>
                  </a:lnTo>
                  <a:lnTo>
                    <a:pt x="99072" y="282315"/>
                  </a:lnTo>
                  <a:lnTo>
                    <a:pt x="144856" y="289699"/>
                  </a:lnTo>
                  <a:close/>
                </a:path>
              </a:pathLst>
            </a:custGeom>
            <a:ln w="12699">
              <a:solidFill>
                <a:srgbClr val="D2232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 descr=""/>
            <p:cNvSpPr/>
            <p:nvPr/>
          </p:nvSpPr>
          <p:spPr>
            <a:xfrm>
              <a:off x="5117400" y="1298756"/>
              <a:ext cx="219710" cy="0"/>
            </a:xfrm>
            <a:custGeom>
              <a:avLst/>
              <a:gdLst/>
              <a:ahLst/>
              <a:cxnLst/>
              <a:rect l="l" t="t" r="r" b="b"/>
              <a:pathLst>
                <a:path w="219710" h="0">
                  <a:moveTo>
                    <a:pt x="0" y="0"/>
                  </a:moveTo>
                  <a:lnTo>
                    <a:pt x="219595" y="0"/>
                  </a:lnTo>
                </a:path>
              </a:pathLst>
            </a:custGeom>
            <a:ln w="12700">
              <a:solidFill>
                <a:srgbClr val="FFF2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64034" y="4925250"/>
            <a:ext cx="1949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E8802C"/>
                </a:solidFill>
                <a:latin typeface="Arial"/>
                <a:cs typeface="Arial"/>
              </a:rPr>
              <a:t>13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0" y="0"/>
            <a:ext cx="504190" cy="1368425"/>
          </a:xfrm>
          <a:custGeom>
            <a:avLst/>
            <a:gdLst/>
            <a:ahLst/>
            <a:cxnLst/>
            <a:rect l="l" t="t" r="r" b="b"/>
            <a:pathLst>
              <a:path w="504190" h="1368425">
                <a:moveTo>
                  <a:pt x="0" y="1368006"/>
                </a:moveTo>
                <a:lnTo>
                  <a:pt x="503999" y="1368006"/>
                </a:lnTo>
                <a:lnTo>
                  <a:pt x="503999" y="0"/>
                </a:lnTo>
                <a:lnTo>
                  <a:pt x="0" y="0"/>
                </a:lnTo>
                <a:lnTo>
                  <a:pt x="0" y="1368006"/>
                </a:lnTo>
                <a:close/>
              </a:path>
            </a:pathLst>
          </a:custGeom>
          <a:solidFill>
            <a:srgbClr val="E8802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0" y="1421993"/>
            <a:ext cx="504190" cy="50800"/>
          </a:xfrm>
          <a:custGeom>
            <a:avLst/>
            <a:gdLst/>
            <a:ahLst/>
            <a:cxnLst/>
            <a:rect l="l" t="t" r="r" b="b"/>
            <a:pathLst>
              <a:path w="504190" h="50800">
                <a:moveTo>
                  <a:pt x="503999" y="0"/>
                </a:moveTo>
                <a:lnTo>
                  <a:pt x="0" y="0"/>
                </a:lnTo>
                <a:lnTo>
                  <a:pt x="0" y="50406"/>
                </a:lnTo>
                <a:lnTo>
                  <a:pt x="503999" y="50406"/>
                </a:lnTo>
                <a:lnTo>
                  <a:pt x="503999" y="0"/>
                </a:lnTo>
                <a:close/>
              </a:path>
            </a:pathLst>
          </a:custGeom>
          <a:solidFill>
            <a:srgbClr val="E8802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0" y="1522793"/>
            <a:ext cx="504190" cy="144145"/>
          </a:xfrm>
          <a:custGeom>
            <a:avLst/>
            <a:gdLst/>
            <a:ahLst/>
            <a:cxnLst/>
            <a:rect l="l" t="t" r="r" b="b"/>
            <a:pathLst>
              <a:path w="504190" h="144144">
                <a:moveTo>
                  <a:pt x="503999" y="93611"/>
                </a:moveTo>
                <a:lnTo>
                  <a:pt x="0" y="93611"/>
                </a:lnTo>
                <a:lnTo>
                  <a:pt x="0" y="144018"/>
                </a:lnTo>
                <a:lnTo>
                  <a:pt x="503999" y="144018"/>
                </a:lnTo>
                <a:lnTo>
                  <a:pt x="503999" y="93611"/>
                </a:lnTo>
                <a:close/>
              </a:path>
              <a:path w="504190" h="144144">
                <a:moveTo>
                  <a:pt x="503999" y="0"/>
                </a:moveTo>
                <a:lnTo>
                  <a:pt x="0" y="0"/>
                </a:lnTo>
                <a:lnTo>
                  <a:pt x="0" y="50406"/>
                </a:lnTo>
                <a:lnTo>
                  <a:pt x="503999" y="50406"/>
                </a:lnTo>
                <a:lnTo>
                  <a:pt x="503999" y="0"/>
                </a:lnTo>
                <a:close/>
              </a:path>
            </a:pathLst>
          </a:custGeom>
          <a:solidFill>
            <a:srgbClr val="E8802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 txBox="1"/>
          <p:nvPr/>
        </p:nvSpPr>
        <p:spPr>
          <a:xfrm>
            <a:off x="203305" y="435771"/>
            <a:ext cx="205104" cy="8788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715" indent="1270">
              <a:lnSpc>
                <a:spcPct val="100000"/>
              </a:lnSpc>
              <a:spcBef>
                <a:spcPts val="100"/>
              </a:spcBef>
            </a:pPr>
            <a:r>
              <a:rPr dirty="0" sz="1400" spc="-50" b="1">
                <a:solidFill>
                  <a:srgbClr val="FFFFFF"/>
                </a:solidFill>
                <a:latin typeface="微軟正黑體"/>
                <a:cs typeface="微軟正黑體"/>
              </a:rPr>
              <a:t>訓練準備</a:t>
            </a:r>
            <a:endParaRPr sz="1400">
              <a:latin typeface="微軟正黑體"/>
              <a:cs typeface="微軟正黑體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779299" y="633113"/>
            <a:ext cx="1840230" cy="1397000"/>
          </a:xfrm>
          <a:prstGeom prst="rect">
            <a:avLst/>
          </a:prstGeom>
        </p:spPr>
        <p:txBody>
          <a:bodyPr wrap="square" lIns="0" tIns="81280" rIns="0" bIns="0" rtlCol="0" vert="horz">
            <a:spAutoFit/>
          </a:bodyPr>
          <a:lstStyle/>
          <a:p>
            <a:pPr marL="156210" indent="-143510">
              <a:lnSpc>
                <a:spcPct val="100000"/>
              </a:lnSpc>
              <a:spcBef>
                <a:spcPts val="640"/>
              </a:spcBef>
              <a:buClr>
                <a:srgbClr val="E8802C"/>
              </a:buClr>
              <a:buSzPct val="85714"/>
              <a:buFont typeface=""/>
              <a:buChar char="■"/>
              <a:tabLst>
                <a:tab pos="156210" algn="l"/>
              </a:tabLst>
            </a:pPr>
            <a:r>
              <a:rPr dirty="0" sz="1050" spc="-20" b="0">
                <a:solidFill>
                  <a:srgbClr val="414042"/>
                </a:solidFill>
                <a:latin typeface="微軟正黑體 Light"/>
                <a:cs typeface="微軟正黑體 Light"/>
              </a:rPr>
              <a:t>訓練：</a:t>
            </a:r>
            <a:endParaRPr sz="1050">
              <a:latin typeface="微軟正黑體 Light"/>
              <a:cs typeface="微軟正黑體 Light"/>
            </a:endParaRPr>
          </a:p>
          <a:p>
            <a:pPr lvl="1" marL="394335" indent="-115570">
              <a:lnSpc>
                <a:spcPct val="100000"/>
              </a:lnSpc>
              <a:spcBef>
                <a:spcPts val="540"/>
              </a:spcBef>
              <a:buAutoNum type="arabicPeriod"/>
              <a:tabLst>
                <a:tab pos="394335" algn="l"/>
              </a:tabLst>
            </a:pPr>
            <a:r>
              <a:rPr dirty="0" sz="1050" spc="-10" b="0">
                <a:solidFill>
                  <a:srgbClr val="414042"/>
                </a:solidFill>
                <a:latin typeface="微軟正黑體 Light"/>
                <a:cs typeface="微軟正黑體 Light"/>
              </a:rPr>
              <a:t>檢查地點環境確認</a:t>
            </a:r>
            <a:endParaRPr sz="1050">
              <a:latin typeface="微軟正黑體 Light"/>
              <a:cs typeface="微軟正黑體 Light"/>
            </a:endParaRPr>
          </a:p>
          <a:p>
            <a:pPr lvl="1" marL="407034" marR="5080" indent="-128270">
              <a:lnSpc>
                <a:spcPct val="142800"/>
              </a:lnSpc>
              <a:buFont typeface=""/>
              <a:buAutoNum type="arabicPeriod"/>
              <a:tabLst>
                <a:tab pos="407034" algn="l"/>
                <a:tab pos="419734" algn="l"/>
              </a:tabLst>
            </a:pPr>
            <a:r>
              <a:rPr dirty="0" sz="1050" b="0">
                <a:solidFill>
                  <a:srgbClr val="414042"/>
                </a:solidFill>
                <a:latin typeface="Times New Roman"/>
                <a:cs typeface="Times New Roman"/>
              </a:rPr>
              <a:t>	</a:t>
            </a:r>
            <a:r>
              <a:rPr dirty="0" sz="1050" spc="45" b="0">
                <a:solidFill>
                  <a:srgbClr val="414042"/>
                </a:solidFill>
                <a:latin typeface="微軟正黑體 Light"/>
                <a:cs typeface="微軟正黑體 Light"/>
              </a:rPr>
              <a:t>實車搭配教具說明檢查</a:t>
            </a:r>
            <a:r>
              <a:rPr dirty="0" sz="1050" spc="-25" b="0">
                <a:solidFill>
                  <a:srgbClr val="414042"/>
                </a:solidFill>
                <a:latin typeface="微軟正黑體 Light"/>
                <a:cs typeface="微軟正黑體 Light"/>
              </a:rPr>
              <a:t>項目</a:t>
            </a:r>
            <a:endParaRPr sz="1050">
              <a:latin typeface="微軟正黑體 Light"/>
              <a:cs typeface="微軟正黑體 Light"/>
            </a:endParaRPr>
          </a:p>
          <a:p>
            <a:pPr lvl="1" marL="407034" marR="5080" indent="-128270">
              <a:lnSpc>
                <a:spcPct val="142800"/>
              </a:lnSpc>
              <a:buAutoNum type="arabicPeriod"/>
              <a:tabLst>
                <a:tab pos="407034" algn="l"/>
              </a:tabLst>
            </a:pPr>
            <a:r>
              <a:rPr dirty="0" sz="1050" spc="90" b="0">
                <a:solidFill>
                  <a:srgbClr val="414042"/>
                </a:solidFill>
                <a:latin typeface="微軟正黑體 Light"/>
                <a:cs typeface="微軟正黑體 Light"/>
              </a:rPr>
              <a:t>學員</a:t>
            </a:r>
            <a:r>
              <a:rPr dirty="0" sz="1050" b="0">
                <a:solidFill>
                  <a:srgbClr val="414042"/>
                </a:solidFill>
                <a:latin typeface="微軟正黑體 Light"/>
                <a:cs typeface="微軟正黑體 Light"/>
              </a:rPr>
              <a:t>2</a:t>
            </a:r>
            <a:r>
              <a:rPr dirty="0" sz="1050" spc="25" b="0">
                <a:solidFill>
                  <a:srgbClr val="414042"/>
                </a:solidFill>
                <a:latin typeface="微軟正黑體 Light"/>
                <a:cs typeface="微軟正黑體 Light"/>
              </a:rPr>
              <a:t> 人</a:t>
            </a:r>
            <a:r>
              <a:rPr dirty="0" sz="1050" b="0">
                <a:solidFill>
                  <a:srgbClr val="414042"/>
                </a:solidFill>
                <a:latin typeface="微軟正黑體 Light"/>
                <a:cs typeface="微軟正黑體 Light"/>
              </a:rPr>
              <a:t>1</a:t>
            </a:r>
            <a:r>
              <a:rPr dirty="0" sz="1050" spc="-30" b="0">
                <a:solidFill>
                  <a:srgbClr val="414042"/>
                </a:solidFill>
                <a:latin typeface="微軟正黑體 Light"/>
                <a:cs typeface="微軟正黑體 Light"/>
              </a:rPr>
              <a:t> 組車輛檢查實</a:t>
            </a:r>
            <a:r>
              <a:rPr dirty="0" sz="1050" spc="-20" b="0">
                <a:solidFill>
                  <a:srgbClr val="414042"/>
                </a:solidFill>
                <a:latin typeface="微軟正黑體 Light"/>
                <a:cs typeface="微軟正黑體 Light"/>
              </a:rPr>
              <a:t>作確認</a:t>
            </a:r>
            <a:endParaRPr sz="1050">
              <a:latin typeface="微軟正黑體 Light"/>
              <a:cs typeface="微軟正黑體 Light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779299" y="3216256"/>
            <a:ext cx="1636395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56210" indent="-143510">
              <a:lnSpc>
                <a:spcPct val="100000"/>
              </a:lnSpc>
              <a:spcBef>
                <a:spcPts val="100"/>
              </a:spcBef>
              <a:buClr>
                <a:srgbClr val="E8802C"/>
              </a:buClr>
              <a:buSzPct val="85714"/>
              <a:buFont typeface=""/>
              <a:buChar char="■"/>
              <a:tabLst>
                <a:tab pos="156210" algn="l"/>
              </a:tabLst>
            </a:pP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注意事項：車輛檢查頻率</a:t>
            </a:r>
            <a:endParaRPr sz="1050">
              <a:latin typeface="微軟正黑體 Light"/>
              <a:cs typeface="微軟正黑體 Light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2748300" y="633132"/>
            <a:ext cx="4448810" cy="3225800"/>
          </a:xfrm>
          <a:prstGeom prst="rect">
            <a:avLst/>
          </a:prstGeom>
        </p:spPr>
        <p:txBody>
          <a:bodyPr wrap="square" lIns="0" tIns="81280" rIns="0" bIns="0" rtlCol="0" vert="horz">
            <a:spAutoFit/>
          </a:bodyPr>
          <a:lstStyle/>
          <a:p>
            <a:pPr marL="353695">
              <a:lnSpc>
                <a:spcPct val="100000"/>
              </a:lnSpc>
              <a:spcBef>
                <a:spcPts val="640"/>
              </a:spcBef>
            </a:pPr>
            <a:r>
              <a:rPr dirty="0" sz="1050" b="0">
                <a:solidFill>
                  <a:srgbClr val="414042"/>
                </a:solidFill>
                <a:latin typeface="微軟正黑體 Light"/>
                <a:cs typeface="微軟正黑體 Light"/>
              </a:rPr>
              <a:t>(2)</a:t>
            </a:r>
            <a:r>
              <a:rPr dirty="0" sz="1050" spc="-20" b="0">
                <a:solidFill>
                  <a:srgbClr val="414042"/>
                </a:solidFill>
                <a:latin typeface="微軟正黑體 Light"/>
                <a:cs typeface="微軟正黑體 Light"/>
              </a:rPr>
              <a:t> 定期保養類：</a:t>
            </a:r>
            <a:endParaRPr sz="1050">
              <a:latin typeface="微軟正黑體 Light"/>
              <a:cs typeface="微軟正黑體 Light"/>
            </a:endParaRPr>
          </a:p>
          <a:p>
            <a:pPr marL="945515" marR="60960" indent="-407670">
              <a:lnSpc>
                <a:spcPct val="142800"/>
              </a:lnSpc>
            </a:pPr>
            <a:r>
              <a:rPr dirty="0" sz="1050" spc="-15" b="0">
                <a:solidFill>
                  <a:srgbClr val="414042"/>
                </a:solidFill>
                <a:latin typeface="微軟正黑體 Light"/>
                <a:cs typeface="微軟正黑體 Light"/>
              </a:rPr>
              <a:t>汽油：油表確認，以足夠騎乘行程使用為標準 ( 可於每日出發前檢</a:t>
            </a:r>
            <a:r>
              <a:rPr dirty="0" sz="1050" spc="-25" b="0">
                <a:solidFill>
                  <a:srgbClr val="414042"/>
                </a:solidFill>
                <a:latin typeface="微軟正黑體 Light"/>
                <a:cs typeface="微軟正黑體 Light"/>
              </a:rPr>
              <a:t>查 )。</a:t>
            </a:r>
            <a:endParaRPr sz="1050">
              <a:latin typeface="微軟正黑體 Light"/>
              <a:cs typeface="微軟正黑體 Light"/>
            </a:endParaRPr>
          </a:p>
          <a:p>
            <a:pPr marL="1460500" marR="60960" indent="-949325">
              <a:lnSpc>
                <a:spcPct val="142800"/>
              </a:lnSpc>
            </a:pPr>
            <a:r>
              <a:rPr dirty="0" sz="1050" spc="-15" b="0">
                <a:solidFill>
                  <a:srgbClr val="414042"/>
                </a:solidFill>
                <a:latin typeface="微軟正黑體 Light"/>
                <a:cs typeface="微軟正黑體 Light"/>
              </a:rPr>
              <a:t>離合器( 檔車)：調整拉桿間隙，換檔正常無異音，鋼索無斷裂且潤滑正常。</a:t>
            </a:r>
            <a:endParaRPr sz="1050">
              <a:latin typeface="微軟正黑體 Light"/>
              <a:cs typeface="微軟正黑體 Light"/>
            </a:endParaRPr>
          </a:p>
          <a:p>
            <a:pPr marL="906144" marR="60960" indent="-394335">
              <a:lnSpc>
                <a:spcPct val="142800"/>
              </a:lnSpc>
            </a:pP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機油：機油量介於油尺或視窗上下限間，確認顏色與髒污程度，定</a:t>
            </a:r>
            <a:r>
              <a:rPr dirty="0" sz="1050" spc="-10" b="0">
                <a:solidFill>
                  <a:srgbClr val="414042"/>
                </a:solidFill>
                <a:latin typeface="微軟正黑體 Light"/>
                <a:cs typeface="微軟正黑體 Light"/>
              </a:rPr>
              <a:t>期更換與補充。</a:t>
            </a:r>
            <a:endParaRPr sz="1050">
              <a:latin typeface="微軟正黑體 Light"/>
              <a:cs typeface="微軟正黑體 Light"/>
            </a:endParaRPr>
          </a:p>
          <a:p>
            <a:pPr marL="1046480" marR="61594" indent="-535305">
              <a:lnSpc>
                <a:spcPct val="142800"/>
              </a:lnSpc>
            </a:pP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水箱水：水量介於副水箱上下限間，確認顏色與髒污程度，定期更</a:t>
            </a:r>
            <a:r>
              <a:rPr dirty="0" sz="1050" spc="-10" b="0">
                <a:solidFill>
                  <a:srgbClr val="414042"/>
                </a:solidFill>
                <a:latin typeface="微軟正黑體 Light"/>
                <a:cs typeface="微軟正黑體 Light"/>
              </a:rPr>
              <a:t>換與補充。</a:t>
            </a:r>
            <a:endParaRPr sz="1050">
              <a:latin typeface="微軟正黑體 Light"/>
              <a:cs typeface="微軟正黑體 Light"/>
            </a:endParaRPr>
          </a:p>
          <a:p>
            <a:pPr marL="511175" marR="30480">
              <a:lnSpc>
                <a:spcPct val="142800"/>
              </a:lnSpc>
            </a:pPr>
            <a:r>
              <a:rPr dirty="0" sz="1050" spc="-45" b="0">
                <a:solidFill>
                  <a:srgbClr val="414042"/>
                </a:solidFill>
                <a:latin typeface="微軟正黑體 Light"/>
                <a:cs typeface="微軟正黑體 Light"/>
              </a:rPr>
              <a:t>鍊條( 外皮帶)：調整鍊條 ( 外皮帶 ) 至適當緊度，適時保養與清潔。</a:t>
            </a: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電瓶：檢查電樁頭有無腐蝕、損壞、鬆動等情形。</a:t>
            </a:r>
            <a:endParaRPr sz="1050">
              <a:latin typeface="微軟正黑體 Light"/>
              <a:cs typeface="微軟正黑體 Light"/>
            </a:endParaRPr>
          </a:p>
          <a:p>
            <a:pPr marL="511175">
              <a:lnSpc>
                <a:spcPct val="100000"/>
              </a:lnSpc>
              <a:spcBef>
                <a:spcPts val="540"/>
              </a:spcBef>
            </a:pP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保安螺絲：檢查方向把手、避震器、煞車、車輪等螺絲是否鬆動。</a:t>
            </a:r>
            <a:endParaRPr sz="1050">
              <a:latin typeface="微軟正黑體 Light"/>
              <a:cs typeface="微軟正黑體 Light"/>
            </a:endParaRPr>
          </a:p>
          <a:p>
            <a:pPr marL="192405" marR="59055" indent="-154940">
              <a:lnSpc>
                <a:spcPct val="142800"/>
              </a:lnSpc>
              <a:spcBef>
                <a:spcPts val="5"/>
              </a:spcBef>
              <a:buClr>
                <a:srgbClr val="E8802C"/>
              </a:buClr>
              <a:buSzPct val="85714"/>
              <a:buFont typeface=""/>
              <a:buChar char="■"/>
              <a:tabLst>
                <a:tab pos="195580" algn="l"/>
              </a:tabLst>
            </a:pP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安全類每次使用車輛前須檢查，定期保養類依照車主手冊定期檢查、調</a:t>
            </a: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	</a:t>
            </a:r>
            <a:r>
              <a:rPr dirty="0" sz="1050" spc="-10" b="0">
                <a:solidFill>
                  <a:srgbClr val="414042"/>
                </a:solidFill>
                <a:latin typeface="微軟正黑體 Light"/>
                <a:cs typeface="微軟正黑體 Light"/>
              </a:rPr>
              <a:t>整、更換、補充。</a:t>
            </a:r>
            <a:endParaRPr sz="1050">
              <a:latin typeface="微軟正黑體 Light"/>
              <a:cs typeface="微軟正黑體 Light"/>
            </a:endParaRPr>
          </a:p>
        </p:txBody>
      </p:sp>
      <p:sp>
        <p:nvSpPr>
          <p:cNvPr id="10" name="object 10" descr=""/>
          <p:cNvSpPr/>
          <p:nvPr/>
        </p:nvSpPr>
        <p:spPr>
          <a:xfrm>
            <a:off x="682370" y="370205"/>
            <a:ext cx="6877684" cy="260985"/>
          </a:xfrm>
          <a:custGeom>
            <a:avLst/>
            <a:gdLst/>
            <a:ahLst/>
            <a:cxnLst/>
            <a:rect l="l" t="t" r="r" b="b"/>
            <a:pathLst>
              <a:path w="6877684" h="260984">
                <a:moveTo>
                  <a:pt x="6877621" y="0"/>
                </a:moveTo>
                <a:lnTo>
                  <a:pt x="0" y="0"/>
                </a:lnTo>
                <a:lnTo>
                  <a:pt x="0" y="260400"/>
                </a:lnTo>
                <a:lnTo>
                  <a:pt x="6877621" y="260400"/>
                </a:lnTo>
                <a:lnTo>
                  <a:pt x="6877621" y="0"/>
                </a:lnTo>
                <a:close/>
              </a:path>
            </a:pathLst>
          </a:custGeom>
          <a:solidFill>
            <a:srgbClr val="E8802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1" name="object 11" descr=""/>
          <p:cNvSpPr txBox="1"/>
          <p:nvPr/>
        </p:nvSpPr>
        <p:spPr>
          <a:xfrm>
            <a:off x="1338474" y="387017"/>
            <a:ext cx="685800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15" b="1">
                <a:solidFill>
                  <a:srgbClr val="FFFFFF"/>
                </a:solidFill>
                <a:latin typeface="微軟正黑體"/>
                <a:cs typeface="微軟正黑體"/>
              </a:rPr>
              <a:t>指導要領</a:t>
            </a:r>
            <a:endParaRPr sz="1300">
              <a:latin typeface="微軟正黑體"/>
              <a:cs typeface="微軟正黑體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4573113" y="387017"/>
            <a:ext cx="685800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15" b="1">
                <a:solidFill>
                  <a:srgbClr val="FFFFFF"/>
                </a:solidFill>
                <a:latin typeface="微軟正黑體"/>
                <a:cs typeface="微軟正黑體"/>
              </a:rPr>
              <a:t>指導內容</a:t>
            </a:r>
            <a:endParaRPr sz="1300">
              <a:latin typeface="微軟正黑體"/>
              <a:cs typeface="微軟正黑體"/>
            </a:endParaRPr>
          </a:p>
        </p:txBody>
      </p:sp>
      <p:grpSp>
        <p:nvGrpSpPr>
          <p:cNvPr id="13" name="object 13" descr=""/>
          <p:cNvGrpSpPr/>
          <p:nvPr/>
        </p:nvGrpSpPr>
        <p:grpSpPr>
          <a:xfrm>
            <a:off x="2658475" y="360004"/>
            <a:ext cx="19050" cy="4968240"/>
            <a:chOff x="2658475" y="360004"/>
            <a:chExt cx="19050" cy="4968240"/>
          </a:xfrm>
        </p:grpSpPr>
        <p:sp>
          <p:nvSpPr>
            <p:cNvPr id="14" name="object 14" descr=""/>
            <p:cNvSpPr/>
            <p:nvPr/>
          </p:nvSpPr>
          <p:spPr>
            <a:xfrm>
              <a:off x="2658475" y="579412"/>
              <a:ext cx="19050" cy="4749165"/>
            </a:xfrm>
            <a:custGeom>
              <a:avLst/>
              <a:gdLst/>
              <a:ahLst/>
              <a:cxnLst/>
              <a:rect l="l" t="t" r="r" b="b"/>
              <a:pathLst>
                <a:path w="19050" h="4749165">
                  <a:moveTo>
                    <a:pt x="19050" y="0"/>
                  </a:moveTo>
                  <a:lnTo>
                    <a:pt x="0" y="0"/>
                  </a:lnTo>
                  <a:lnTo>
                    <a:pt x="0" y="4748593"/>
                  </a:lnTo>
                  <a:lnTo>
                    <a:pt x="19050" y="4748593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DC7C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2668000" y="360004"/>
              <a:ext cx="0" cy="255904"/>
            </a:xfrm>
            <a:custGeom>
              <a:avLst/>
              <a:gdLst/>
              <a:ahLst/>
              <a:cxnLst/>
              <a:rect l="l" t="t" r="r" b="b"/>
              <a:pathLst>
                <a:path w="0" h="255904">
                  <a:moveTo>
                    <a:pt x="0" y="0"/>
                  </a:moveTo>
                  <a:lnTo>
                    <a:pt x="0" y="255600"/>
                  </a:lnTo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7056005" y="0"/>
            <a:ext cx="504190" cy="1368425"/>
          </a:xfrm>
          <a:custGeom>
            <a:avLst/>
            <a:gdLst/>
            <a:ahLst/>
            <a:cxnLst/>
            <a:rect l="l" t="t" r="r" b="b"/>
            <a:pathLst>
              <a:path w="504190" h="1368425">
                <a:moveTo>
                  <a:pt x="0" y="1368006"/>
                </a:moveTo>
                <a:lnTo>
                  <a:pt x="503999" y="1368006"/>
                </a:lnTo>
                <a:lnTo>
                  <a:pt x="503999" y="0"/>
                </a:lnTo>
                <a:lnTo>
                  <a:pt x="0" y="0"/>
                </a:lnTo>
                <a:lnTo>
                  <a:pt x="0" y="1368006"/>
                </a:lnTo>
                <a:close/>
              </a:path>
            </a:pathLst>
          </a:custGeom>
          <a:solidFill>
            <a:srgbClr val="E8802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7056005" y="1421993"/>
            <a:ext cx="504190" cy="50800"/>
          </a:xfrm>
          <a:custGeom>
            <a:avLst/>
            <a:gdLst/>
            <a:ahLst/>
            <a:cxnLst/>
            <a:rect l="l" t="t" r="r" b="b"/>
            <a:pathLst>
              <a:path w="504190" h="50800">
                <a:moveTo>
                  <a:pt x="0" y="50406"/>
                </a:moveTo>
                <a:lnTo>
                  <a:pt x="503999" y="50406"/>
                </a:lnTo>
                <a:lnTo>
                  <a:pt x="503999" y="0"/>
                </a:lnTo>
                <a:lnTo>
                  <a:pt x="0" y="0"/>
                </a:lnTo>
                <a:lnTo>
                  <a:pt x="0" y="50406"/>
                </a:lnTo>
                <a:close/>
              </a:path>
            </a:pathLst>
          </a:custGeom>
          <a:solidFill>
            <a:srgbClr val="E8802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7056005" y="1522793"/>
            <a:ext cx="504190" cy="144145"/>
          </a:xfrm>
          <a:custGeom>
            <a:avLst/>
            <a:gdLst/>
            <a:ahLst/>
            <a:cxnLst/>
            <a:rect l="l" t="t" r="r" b="b"/>
            <a:pathLst>
              <a:path w="504190" h="144144">
                <a:moveTo>
                  <a:pt x="503999" y="93611"/>
                </a:moveTo>
                <a:lnTo>
                  <a:pt x="0" y="93611"/>
                </a:lnTo>
                <a:lnTo>
                  <a:pt x="0" y="144018"/>
                </a:lnTo>
                <a:lnTo>
                  <a:pt x="503999" y="144018"/>
                </a:lnTo>
                <a:lnTo>
                  <a:pt x="503999" y="93611"/>
                </a:lnTo>
                <a:close/>
              </a:path>
              <a:path w="504190" h="144144">
                <a:moveTo>
                  <a:pt x="503999" y="0"/>
                </a:moveTo>
                <a:lnTo>
                  <a:pt x="0" y="0"/>
                </a:lnTo>
                <a:lnTo>
                  <a:pt x="0" y="50406"/>
                </a:lnTo>
                <a:lnTo>
                  <a:pt x="503999" y="50406"/>
                </a:lnTo>
                <a:lnTo>
                  <a:pt x="503999" y="0"/>
                </a:lnTo>
                <a:close/>
              </a:path>
            </a:pathLst>
          </a:custGeom>
          <a:solidFill>
            <a:srgbClr val="E8802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7001051" y="4925250"/>
            <a:ext cx="1949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E8802C"/>
                </a:solidFill>
                <a:latin typeface="Arial"/>
                <a:cs typeface="Arial"/>
              </a:rPr>
              <a:t>14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 indent="1270">
              <a:lnSpc>
                <a:spcPct val="100000"/>
              </a:lnSpc>
              <a:spcBef>
                <a:spcPts val="100"/>
              </a:spcBef>
            </a:pPr>
            <a:r>
              <a:rPr dirty="0" spc="-50"/>
              <a:t>訓練準備</a:t>
            </a:r>
          </a:p>
        </p:txBody>
      </p:sp>
      <p:pic>
        <p:nvPicPr>
          <p:cNvPr id="7" name="object 7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48382" y="2228177"/>
            <a:ext cx="1438846" cy="1199032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148382" y="792010"/>
            <a:ext cx="1438846" cy="1199032"/>
          </a:xfrm>
          <a:prstGeom prst="rect">
            <a:avLst/>
          </a:prstGeom>
        </p:spPr>
      </p:pic>
      <p:grpSp>
        <p:nvGrpSpPr>
          <p:cNvPr id="9" name="object 9" descr=""/>
          <p:cNvGrpSpPr/>
          <p:nvPr/>
        </p:nvGrpSpPr>
        <p:grpSpPr>
          <a:xfrm>
            <a:off x="2148382" y="3661194"/>
            <a:ext cx="1438910" cy="1199515"/>
            <a:chOff x="2148382" y="3661194"/>
            <a:chExt cx="1438910" cy="1199515"/>
          </a:xfrm>
        </p:grpSpPr>
        <p:pic>
          <p:nvPicPr>
            <p:cNvPr id="10" name="object 10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148382" y="3661194"/>
              <a:ext cx="1438846" cy="1199045"/>
            </a:xfrm>
            <a:prstGeom prst="rect">
              <a:avLst/>
            </a:prstGeom>
          </p:spPr>
        </p:pic>
        <p:sp>
          <p:nvSpPr>
            <p:cNvPr id="11" name="object 11" descr=""/>
            <p:cNvSpPr/>
            <p:nvPr/>
          </p:nvSpPr>
          <p:spPr>
            <a:xfrm>
              <a:off x="2718950" y="4088757"/>
              <a:ext cx="285750" cy="285750"/>
            </a:xfrm>
            <a:custGeom>
              <a:avLst/>
              <a:gdLst/>
              <a:ahLst/>
              <a:cxnLst/>
              <a:rect l="l" t="t" r="r" b="b"/>
              <a:pathLst>
                <a:path w="285750" h="285750">
                  <a:moveTo>
                    <a:pt x="142671" y="285343"/>
                  </a:moveTo>
                  <a:lnTo>
                    <a:pt x="187765" y="278069"/>
                  </a:lnTo>
                  <a:lnTo>
                    <a:pt x="226929" y="257814"/>
                  </a:lnTo>
                  <a:lnTo>
                    <a:pt x="257814" y="226929"/>
                  </a:lnTo>
                  <a:lnTo>
                    <a:pt x="278069" y="187765"/>
                  </a:lnTo>
                  <a:lnTo>
                    <a:pt x="285343" y="142671"/>
                  </a:lnTo>
                  <a:lnTo>
                    <a:pt x="278069" y="97578"/>
                  </a:lnTo>
                  <a:lnTo>
                    <a:pt x="257814" y="58413"/>
                  </a:lnTo>
                  <a:lnTo>
                    <a:pt x="226929" y="27528"/>
                  </a:lnTo>
                  <a:lnTo>
                    <a:pt x="187765" y="7273"/>
                  </a:lnTo>
                  <a:lnTo>
                    <a:pt x="142671" y="0"/>
                  </a:lnTo>
                  <a:lnTo>
                    <a:pt x="97578" y="7273"/>
                  </a:lnTo>
                  <a:lnTo>
                    <a:pt x="58413" y="27528"/>
                  </a:lnTo>
                  <a:lnTo>
                    <a:pt x="27528" y="58413"/>
                  </a:lnTo>
                  <a:lnTo>
                    <a:pt x="7273" y="97578"/>
                  </a:lnTo>
                  <a:lnTo>
                    <a:pt x="0" y="142671"/>
                  </a:lnTo>
                  <a:lnTo>
                    <a:pt x="7273" y="187765"/>
                  </a:lnTo>
                  <a:lnTo>
                    <a:pt x="27528" y="226929"/>
                  </a:lnTo>
                  <a:lnTo>
                    <a:pt x="58413" y="257814"/>
                  </a:lnTo>
                  <a:lnTo>
                    <a:pt x="97578" y="278069"/>
                  </a:lnTo>
                  <a:lnTo>
                    <a:pt x="142671" y="285343"/>
                  </a:lnTo>
                  <a:close/>
                </a:path>
              </a:pathLst>
            </a:custGeom>
            <a:ln w="12700">
              <a:solidFill>
                <a:srgbClr val="D2232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 descr=""/>
          <p:cNvSpPr txBox="1"/>
          <p:nvPr/>
        </p:nvSpPr>
        <p:spPr>
          <a:xfrm>
            <a:off x="2135686" y="4870748"/>
            <a:ext cx="116776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58595B"/>
                </a:solidFill>
                <a:latin typeface="微軟正黑體"/>
                <a:cs typeface="微軟正黑體"/>
              </a:rPr>
              <a:t>7</a:t>
            </a:r>
            <a:r>
              <a:rPr dirty="0" sz="900" spc="-10">
                <a:solidFill>
                  <a:srgbClr val="58595B"/>
                </a:solidFill>
                <a:latin typeface="微軟正黑體"/>
                <a:cs typeface="微軟正黑體"/>
              </a:rPr>
              <a:t>. 保安螺絲 - 點漆記號</a:t>
            </a:r>
            <a:endParaRPr sz="900">
              <a:latin typeface="微軟正黑體"/>
              <a:cs typeface="微軟正黑體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2135686" y="3448742"/>
            <a:ext cx="105346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58595B"/>
                </a:solidFill>
                <a:latin typeface="微軟正黑體"/>
                <a:cs typeface="微軟正黑體"/>
              </a:rPr>
              <a:t>5</a:t>
            </a:r>
            <a:r>
              <a:rPr dirty="0" sz="900" spc="-10">
                <a:solidFill>
                  <a:srgbClr val="58595B"/>
                </a:solidFill>
                <a:latin typeface="微軟正黑體"/>
                <a:cs typeface="微軟正黑體"/>
              </a:rPr>
              <a:t>. 鍊條 - 依規範調整</a:t>
            </a:r>
            <a:endParaRPr sz="900">
              <a:latin typeface="微軟正黑體"/>
              <a:cs typeface="微軟正黑體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2135686" y="2015991"/>
            <a:ext cx="94297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58595B"/>
                </a:solidFill>
                <a:latin typeface="微軟正黑體"/>
                <a:cs typeface="微軟正黑體"/>
              </a:rPr>
              <a:t>2</a:t>
            </a:r>
            <a:r>
              <a:rPr dirty="0" sz="900" spc="-20">
                <a:solidFill>
                  <a:srgbClr val="58595B"/>
                </a:solidFill>
                <a:latin typeface="微軟正黑體"/>
                <a:cs typeface="微軟正黑體"/>
              </a:rPr>
              <a:t>. 離合器間隙調整</a:t>
            </a:r>
            <a:endParaRPr sz="900">
              <a:latin typeface="微軟正黑體"/>
              <a:cs typeface="微軟正黑體"/>
            </a:endParaRPr>
          </a:p>
        </p:txBody>
      </p:sp>
      <p:pic>
        <p:nvPicPr>
          <p:cNvPr id="15" name="object 15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792766" y="792010"/>
            <a:ext cx="1438846" cy="1199032"/>
          </a:xfrm>
          <a:prstGeom prst="rect">
            <a:avLst/>
          </a:prstGeom>
        </p:spPr>
      </p:pic>
      <p:sp>
        <p:nvSpPr>
          <p:cNvPr id="16" name="object 16" descr=""/>
          <p:cNvSpPr txBox="1"/>
          <p:nvPr/>
        </p:nvSpPr>
        <p:spPr>
          <a:xfrm>
            <a:off x="3780073" y="2015948"/>
            <a:ext cx="71945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0">
                <a:solidFill>
                  <a:srgbClr val="58595B"/>
                </a:solidFill>
                <a:latin typeface="微軟正黑體"/>
                <a:cs typeface="微軟正黑體"/>
              </a:rPr>
              <a:t>3-</a:t>
            </a:r>
            <a:r>
              <a:rPr dirty="0" sz="900">
                <a:solidFill>
                  <a:srgbClr val="58595B"/>
                </a:solidFill>
                <a:latin typeface="微軟正黑體"/>
                <a:cs typeface="微軟正黑體"/>
              </a:rPr>
              <a:t>1</a:t>
            </a:r>
            <a:r>
              <a:rPr dirty="0" sz="900" spc="-10">
                <a:solidFill>
                  <a:srgbClr val="58595B"/>
                </a:solidFill>
                <a:latin typeface="微軟正黑體"/>
                <a:cs typeface="微軟正黑體"/>
              </a:rPr>
              <a:t>. 機油視窗</a:t>
            </a:r>
            <a:endParaRPr sz="900">
              <a:latin typeface="微軟正黑體"/>
              <a:cs typeface="微軟正黑體"/>
            </a:endParaRPr>
          </a:p>
        </p:txBody>
      </p:sp>
      <p:grpSp>
        <p:nvGrpSpPr>
          <p:cNvPr id="17" name="object 17" descr=""/>
          <p:cNvGrpSpPr/>
          <p:nvPr/>
        </p:nvGrpSpPr>
        <p:grpSpPr>
          <a:xfrm>
            <a:off x="5437161" y="792010"/>
            <a:ext cx="1438910" cy="1199515"/>
            <a:chOff x="5437161" y="792010"/>
            <a:chExt cx="1438910" cy="1199515"/>
          </a:xfrm>
        </p:grpSpPr>
        <p:pic>
          <p:nvPicPr>
            <p:cNvPr id="18" name="object 1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437161" y="792010"/>
              <a:ext cx="1438846" cy="1199032"/>
            </a:xfrm>
            <a:prstGeom prst="rect">
              <a:avLst/>
            </a:prstGeom>
          </p:spPr>
        </p:pic>
        <p:sp>
          <p:nvSpPr>
            <p:cNvPr id="19" name="object 19" descr=""/>
            <p:cNvSpPr/>
            <p:nvPr/>
          </p:nvSpPr>
          <p:spPr>
            <a:xfrm>
              <a:off x="5895955" y="1395956"/>
              <a:ext cx="556260" cy="556260"/>
            </a:xfrm>
            <a:custGeom>
              <a:avLst/>
              <a:gdLst/>
              <a:ahLst/>
              <a:cxnLst/>
              <a:rect l="l" t="t" r="r" b="b"/>
              <a:pathLst>
                <a:path w="556260" h="556260">
                  <a:moveTo>
                    <a:pt x="278104" y="556221"/>
                  </a:moveTo>
                  <a:lnTo>
                    <a:pt x="323214" y="552582"/>
                  </a:lnTo>
                  <a:lnTo>
                    <a:pt x="366007" y="542044"/>
                  </a:lnTo>
                  <a:lnTo>
                    <a:pt x="405910" y="525180"/>
                  </a:lnTo>
                  <a:lnTo>
                    <a:pt x="442349" y="502564"/>
                  </a:lnTo>
                  <a:lnTo>
                    <a:pt x="474754" y="474767"/>
                  </a:lnTo>
                  <a:lnTo>
                    <a:pt x="502551" y="442362"/>
                  </a:lnTo>
                  <a:lnTo>
                    <a:pt x="525167" y="405922"/>
                  </a:lnTo>
                  <a:lnTo>
                    <a:pt x="542031" y="366020"/>
                  </a:lnTo>
                  <a:lnTo>
                    <a:pt x="552569" y="323227"/>
                  </a:lnTo>
                  <a:lnTo>
                    <a:pt x="556209" y="278117"/>
                  </a:lnTo>
                  <a:lnTo>
                    <a:pt x="552569" y="233003"/>
                  </a:lnTo>
                  <a:lnTo>
                    <a:pt x="542031" y="190208"/>
                  </a:lnTo>
                  <a:lnTo>
                    <a:pt x="525167" y="150303"/>
                  </a:lnTo>
                  <a:lnTo>
                    <a:pt x="502551" y="113862"/>
                  </a:lnTo>
                  <a:lnTo>
                    <a:pt x="474754" y="81456"/>
                  </a:lnTo>
                  <a:lnTo>
                    <a:pt x="442349" y="53658"/>
                  </a:lnTo>
                  <a:lnTo>
                    <a:pt x="405910" y="31041"/>
                  </a:lnTo>
                  <a:lnTo>
                    <a:pt x="366007" y="14177"/>
                  </a:lnTo>
                  <a:lnTo>
                    <a:pt x="323214" y="3639"/>
                  </a:lnTo>
                  <a:lnTo>
                    <a:pt x="278104" y="0"/>
                  </a:lnTo>
                  <a:lnTo>
                    <a:pt x="232994" y="3639"/>
                  </a:lnTo>
                  <a:lnTo>
                    <a:pt x="190201" y="14177"/>
                  </a:lnTo>
                  <a:lnTo>
                    <a:pt x="150299" y="31041"/>
                  </a:lnTo>
                  <a:lnTo>
                    <a:pt x="113859" y="53658"/>
                  </a:lnTo>
                  <a:lnTo>
                    <a:pt x="81454" y="81456"/>
                  </a:lnTo>
                  <a:lnTo>
                    <a:pt x="53657" y="113862"/>
                  </a:lnTo>
                  <a:lnTo>
                    <a:pt x="31041" y="150303"/>
                  </a:lnTo>
                  <a:lnTo>
                    <a:pt x="14177" y="190208"/>
                  </a:lnTo>
                  <a:lnTo>
                    <a:pt x="3639" y="233003"/>
                  </a:lnTo>
                  <a:lnTo>
                    <a:pt x="0" y="278117"/>
                  </a:lnTo>
                  <a:lnTo>
                    <a:pt x="3639" y="323227"/>
                  </a:lnTo>
                  <a:lnTo>
                    <a:pt x="14177" y="366020"/>
                  </a:lnTo>
                  <a:lnTo>
                    <a:pt x="31041" y="405922"/>
                  </a:lnTo>
                  <a:lnTo>
                    <a:pt x="53657" y="442362"/>
                  </a:lnTo>
                  <a:lnTo>
                    <a:pt x="81454" y="474767"/>
                  </a:lnTo>
                  <a:lnTo>
                    <a:pt x="113859" y="502564"/>
                  </a:lnTo>
                  <a:lnTo>
                    <a:pt x="150299" y="525180"/>
                  </a:lnTo>
                  <a:lnTo>
                    <a:pt x="190201" y="542044"/>
                  </a:lnTo>
                  <a:lnTo>
                    <a:pt x="232994" y="552582"/>
                  </a:lnTo>
                  <a:lnTo>
                    <a:pt x="278104" y="556221"/>
                  </a:lnTo>
                  <a:close/>
                </a:path>
              </a:pathLst>
            </a:custGeom>
            <a:ln w="12700">
              <a:solidFill>
                <a:srgbClr val="D2232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 descr=""/>
          <p:cNvSpPr txBox="1"/>
          <p:nvPr/>
        </p:nvSpPr>
        <p:spPr>
          <a:xfrm>
            <a:off x="5424460" y="2015948"/>
            <a:ext cx="60515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0">
                <a:solidFill>
                  <a:srgbClr val="58595B"/>
                </a:solidFill>
                <a:latin typeface="微軟正黑體"/>
                <a:cs typeface="微軟正黑體"/>
              </a:rPr>
              <a:t>3-</a:t>
            </a:r>
            <a:r>
              <a:rPr dirty="0" sz="900">
                <a:solidFill>
                  <a:srgbClr val="58595B"/>
                </a:solidFill>
                <a:latin typeface="微軟正黑體"/>
                <a:cs typeface="微軟正黑體"/>
              </a:rPr>
              <a:t>2</a:t>
            </a:r>
            <a:r>
              <a:rPr dirty="0" sz="900" spc="-10">
                <a:solidFill>
                  <a:srgbClr val="58595B"/>
                </a:solidFill>
                <a:latin typeface="微軟正黑體"/>
                <a:cs typeface="微軟正黑體"/>
              </a:rPr>
              <a:t>. 機油尺</a:t>
            </a:r>
            <a:endParaRPr sz="900">
              <a:latin typeface="微軟正黑體"/>
              <a:cs typeface="微軟正黑體"/>
            </a:endParaRPr>
          </a:p>
        </p:txBody>
      </p:sp>
      <p:grpSp>
        <p:nvGrpSpPr>
          <p:cNvPr id="21" name="object 21" descr=""/>
          <p:cNvGrpSpPr/>
          <p:nvPr/>
        </p:nvGrpSpPr>
        <p:grpSpPr>
          <a:xfrm>
            <a:off x="503999" y="2228177"/>
            <a:ext cx="1438910" cy="1199515"/>
            <a:chOff x="503999" y="2228177"/>
            <a:chExt cx="1438910" cy="1199515"/>
          </a:xfrm>
        </p:grpSpPr>
        <p:pic>
          <p:nvPicPr>
            <p:cNvPr id="22" name="object 22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03999" y="2228177"/>
              <a:ext cx="1438846" cy="1199032"/>
            </a:xfrm>
            <a:prstGeom prst="rect">
              <a:avLst/>
            </a:prstGeom>
          </p:spPr>
        </p:pic>
        <p:sp>
          <p:nvSpPr>
            <p:cNvPr id="23" name="object 23" descr=""/>
            <p:cNvSpPr/>
            <p:nvPr/>
          </p:nvSpPr>
          <p:spPr>
            <a:xfrm>
              <a:off x="1053953" y="2799964"/>
              <a:ext cx="389890" cy="389890"/>
            </a:xfrm>
            <a:custGeom>
              <a:avLst/>
              <a:gdLst/>
              <a:ahLst/>
              <a:cxnLst/>
              <a:rect l="l" t="t" r="r" b="b"/>
              <a:pathLst>
                <a:path w="389890" h="389889">
                  <a:moveTo>
                    <a:pt x="194868" y="389737"/>
                  </a:moveTo>
                  <a:lnTo>
                    <a:pt x="239549" y="384590"/>
                  </a:lnTo>
                  <a:lnTo>
                    <a:pt x="280565" y="369930"/>
                  </a:lnTo>
                  <a:lnTo>
                    <a:pt x="316747" y="346926"/>
                  </a:lnTo>
                  <a:lnTo>
                    <a:pt x="346926" y="316747"/>
                  </a:lnTo>
                  <a:lnTo>
                    <a:pt x="369930" y="280565"/>
                  </a:lnTo>
                  <a:lnTo>
                    <a:pt x="384590" y="239549"/>
                  </a:lnTo>
                  <a:lnTo>
                    <a:pt x="389737" y="194868"/>
                  </a:lnTo>
                  <a:lnTo>
                    <a:pt x="384590" y="150184"/>
                  </a:lnTo>
                  <a:lnTo>
                    <a:pt x="369930" y="109166"/>
                  </a:lnTo>
                  <a:lnTo>
                    <a:pt x="346926" y="72984"/>
                  </a:lnTo>
                  <a:lnTo>
                    <a:pt x="316747" y="42807"/>
                  </a:lnTo>
                  <a:lnTo>
                    <a:pt x="280565" y="19805"/>
                  </a:lnTo>
                  <a:lnTo>
                    <a:pt x="239549" y="5146"/>
                  </a:lnTo>
                  <a:lnTo>
                    <a:pt x="194868" y="0"/>
                  </a:lnTo>
                  <a:lnTo>
                    <a:pt x="150188" y="5146"/>
                  </a:lnTo>
                  <a:lnTo>
                    <a:pt x="109171" y="19805"/>
                  </a:lnTo>
                  <a:lnTo>
                    <a:pt x="72989" y="42807"/>
                  </a:lnTo>
                  <a:lnTo>
                    <a:pt x="42811" y="72984"/>
                  </a:lnTo>
                  <a:lnTo>
                    <a:pt x="19807" y="109166"/>
                  </a:lnTo>
                  <a:lnTo>
                    <a:pt x="5146" y="150184"/>
                  </a:lnTo>
                  <a:lnTo>
                    <a:pt x="0" y="194868"/>
                  </a:lnTo>
                  <a:lnTo>
                    <a:pt x="5146" y="239549"/>
                  </a:lnTo>
                  <a:lnTo>
                    <a:pt x="19807" y="280565"/>
                  </a:lnTo>
                  <a:lnTo>
                    <a:pt x="42811" y="316747"/>
                  </a:lnTo>
                  <a:lnTo>
                    <a:pt x="72989" y="346926"/>
                  </a:lnTo>
                  <a:lnTo>
                    <a:pt x="109171" y="369930"/>
                  </a:lnTo>
                  <a:lnTo>
                    <a:pt x="150188" y="384590"/>
                  </a:lnTo>
                  <a:lnTo>
                    <a:pt x="194868" y="389737"/>
                  </a:lnTo>
                  <a:close/>
                </a:path>
              </a:pathLst>
            </a:custGeom>
            <a:ln w="12700">
              <a:solidFill>
                <a:srgbClr val="D2232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4" name="object 24" descr=""/>
          <p:cNvGrpSpPr/>
          <p:nvPr/>
        </p:nvGrpSpPr>
        <p:grpSpPr>
          <a:xfrm>
            <a:off x="503999" y="3661194"/>
            <a:ext cx="1438910" cy="1199515"/>
            <a:chOff x="503999" y="3661194"/>
            <a:chExt cx="1438910" cy="1199515"/>
          </a:xfrm>
        </p:grpSpPr>
        <p:pic>
          <p:nvPicPr>
            <p:cNvPr id="25" name="object 25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03999" y="3661194"/>
              <a:ext cx="1438846" cy="1199045"/>
            </a:xfrm>
            <a:prstGeom prst="rect">
              <a:avLst/>
            </a:prstGeom>
          </p:spPr>
        </p:pic>
        <p:sp>
          <p:nvSpPr>
            <p:cNvPr id="26" name="object 26" descr=""/>
            <p:cNvSpPr/>
            <p:nvPr/>
          </p:nvSpPr>
          <p:spPr>
            <a:xfrm>
              <a:off x="589556" y="3771954"/>
              <a:ext cx="344170" cy="344170"/>
            </a:xfrm>
            <a:custGeom>
              <a:avLst/>
              <a:gdLst/>
              <a:ahLst/>
              <a:cxnLst/>
              <a:rect l="l" t="t" r="r" b="b"/>
              <a:pathLst>
                <a:path w="344169" h="344170">
                  <a:moveTo>
                    <a:pt x="171843" y="343700"/>
                  </a:moveTo>
                  <a:lnTo>
                    <a:pt x="217526" y="337561"/>
                  </a:lnTo>
                  <a:lnTo>
                    <a:pt x="258576" y="320238"/>
                  </a:lnTo>
                  <a:lnTo>
                    <a:pt x="293355" y="293368"/>
                  </a:lnTo>
                  <a:lnTo>
                    <a:pt x="320225" y="258589"/>
                  </a:lnTo>
                  <a:lnTo>
                    <a:pt x="337549" y="217539"/>
                  </a:lnTo>
                  <a:lnTo>
                    <a:pt x="343687" y="171856"/>
                  </a:lnTo>
                  <a:lnTo>
                    <a:pt x="337549" y="126168"/>
                  </a:lnTo>
                  <a:lnTo>
                    <a:pt x="320225" y="85114"/>
                  </a:lnTo>
                  <a:lnTo>
                    <a:pt x="293355" y="50333"/>
                  </a:lnTo>
                  <a:lnTo>
                    <a:pt x="258576" y="23462"/>
                  </a:lnTo>
                  <a:lnTo>
                    <a:pt x="217526" y="6138"/>
                  </a:lnTo>
                  <a:lnTo>
                    <a:pt x="171843" y="0"/>
                  </a:lnTo>
                  <a:lnTo>
                    <a:pt x="126160" y="6138"/>
                  </a:lnTo>
                  <a:lnTo>
                    <a:pt x="85110" y="23462"/>
                  </a:lnTo>
                  <a:lnTo>
                    <a:pt x="50331" y="50333"/>
                  </a:lnTo>
                  <a:lnTo>
                    <a:pt x="23461" y="85114"/>
                  </a:lnTo>
                  <a:lnTo>
                    <a:pt x="6138" y="126168"/>
                  </a:lnTo>
                  <a:lnTo>
                    <a:pt x="0" y="171856"/>
                  </a:lnTo>
                  <a:lnTo>
                    <a:pt x="6138" y="217539"/>
                  </a:lnTo>
                  <a:lnTo>
                    <a:pt x="23461" y="258589"/>
                  </a:lnTo>
                  <a:lnTo>
                    <a:pt x="50331" y="293368"/>
                  </a:lnTo>
                  <a:lnTo>
                    <a:pt x="85110" y="320238"/>
                  </a:lnTo>
                  <a:lnTo>
                    <a:pt x="126160" y="337561"/>
                  </a:lnTo>
                  <a:lnTo>
                    <a:pt x="171843" y="343700"/>
                  </a:lnTo>
                  <a:close/>
                </a:path>
              </a:pathLst>
            </a:custGeom>
            <a:ln w="12700">
              <a:solidFill>
                <a:srgbClr val="D2232A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1489556" y="3771954"/>
              <a:ext cx="344170" cy="344170"/>
            </a:xfrm>
            <a:custGeom>
              <a:avLst/>
              <a:gdLst/>
              <a:ahLst/>
              <a:cxnLst/>
              <a:rect l="l" t="t" r="r" b="b"/>
              <a:pathLst>
                <a:path w="344169" h="344170">
                  <a:moveTo>
                    <a:pt x="171843" y="343700"/>
                  </a:moveTo>
                  <a:lnTo>
                    <a:pt x="217526" y="337561"/>
                  </a:lnTo>
                  <a:lnTo>
                    <a:pt x="258576" y="320238"/>
                  </a:lnTo>
                  <a:lnTo>
                    <a:pt x="293355" y="293368"/>
                  </a:lnTo>
                  <a:lnTo>
                    <a:pt x="320225" y="258589"/>
                  </a:lnTo>
                  <a:lnTo>
                    <a:pt x="337549" y="217539"/>
                  </a:lnTo>
                  <a:lnTo>
                    <a:pt x="343687" y="171856"/>
                  </a:lnTo>
                  <a:lnTo>
                    <a:pt x="337549" y="126168"/>
                  </a:lnTo>
                  <a:lnTo>
                    <a:pt x="320225" y="85114"/>
                  </a:lnTo>
                  <a:lnTo>
                    <a:pt x="293355" y="50333"/>
                  </a:lnTo>
                  <a:lnTo>
                    <a:pt x="258576" y="23462"/>
                  </a:lnTo>
                  <a:lnTo>
                    <a:pt x="217526" y="6138"/>
                  </a:lnTo>
                  <a:lnTo>
                    <a:pt x="171843" y="0"/>
                  </a:lnTo>
                  <a:lnTo>
                    <a:pt x="126160" y="6138"/>
                  </a:lnTo>
                  <a:lnTo>
                    <a:pt x="85110" y="23462"/>
                  </a:lnTo>
                  <a:lnTo>
                    <a:pt x="50331" y="50333"/>
                  </a:lnTo>
                  <a:lnTo>
                    <a:pt x="23461" y="85114"/>
                  </a:lnTo>
                  <a:lnTo>
                    <a:pt x="6138" y="126168"/>
                  </a:lnTo>
                  <a:lnTo>
                    <a:pt x="0" y="171856"/>
                  </a:lnTo>
                  <a:lnTo>
                    <a:pt x="6138" y="217539"/>
                  </a:lnTo>
                  <a:lnTo>
                    <a:pt x="23461" y="258589"/>
                  </a:lnTo>
                  <a:lnTo>
                    <a:pt x="50331" y="293368"/>
                  </a:lnTo>
                  <a:lnTo>
                    <a:pt x="85110" y="320238"/>
                  </a:lnTo>
                  <a:lnTo>
                    <a:pt x="126160" y="337561"/>
                  </a:lnTo>
                  <a:lnTo>
                    <a:pt x="171843" y="343700"/>
                  </a:lnTo>
                  <a:close/>
                </a:path>
              </a:pathLst>
            </a:custGeom>
            <a:ln w="12700">
              <a:solidFill>
                <a:srgbClr val="D2232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8" name="object 28" descr=""/>
          <p:cNvSpPr txBox="1"/>
          <p:nvPr/>
        </p:nvSpPr>
        <p:spPr>
          <a:xfrm>
            <a:off x="491299" y="4870748"/>
            <a:ext cx="82486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58595B"/>
                </a:solidFill>
                <a:latin typeface="微軟正黑體"/>
                <a:cs typeface="微軟正黑體"/>
              </a:rPr>
              <a:t>6</a:t>
            </a:r>
            <a:r>
              <a:rPr dirty="0" sz="900" spc="-10">
                <a:solidFill>
                  <a:srgbClr val="58595B"/>
                </a:solidFill>
                <a:latin typeface="微軟正黑體"/>
                <a:cs typeface="微軟正黑體"/>
              </a:rPr>
              <a:t>. 電瓶 - 電樁頭</a:t>
            </a:r>
            <a:endParaRPr sz="900">
              <a:latin typeface="微軟正黑體"/>
              <a:cs typeface="微軟正黑體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491299" y="3448742"/>
            <a:ext cx="48895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58595B"/>
                </a:solidFill>
                <a:latin typeface="微軟正黑體"/>
                <a:cs typeface="微軟正黑體"/>
              </a:rPr>
              <a:t>4</a:t>
            </a:r>
            <a:r>
              <a:rPr dirty="0" sz="900" spc="-20">
                <a:solidFill>
                  <a:srgbClr val="58595B"/>
                </a:solidFill>
                <a:latin typeface="微軟正黑體"/>
                <a:cs typeface="微軟正黑體"/>
              </a:rPr>
              <a:t>. 水箱水</a:t>
            </a:r>
            <a:endParaRPr sz="900">
              <a:latin typeface="微軟正黑體"/>
              <a:cs typeface="微軟正黑體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491299" y="2015991"/>
            <a:ext cx="83248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58595B"/>
                </a:solidFill>
                <a:latin typeface="微軟正黑體"/>
                <a:cs typeface="微軟正黑體"/>
              </a:rPr>
              <a:t>1</a:t>
            </a:r>
            <a:r>
              <a:rPr dirty="0" sz="900" spc="-15">
                <a:solidFill>
                  <a:srgbClr val="58595B"/>
                </a:solidFill>
                <a:latin typeface="微軟正黑體"/>
                <a:cs typeface="微軟正黑體"/>
              </a:rPr>
              <a:t>. 油表確認油量</a:t>
            </a:r>
            <a:endParaRPr sz="900">
              <a:latin typeface="微軟正黑體"/>
              <a:cs typeface="微軟正黑體"/>
            </a:endParaRPr>
          </a:p>
        </p:txBody>
      </p:sp>
      <p:grpSp>
        <p:nvGrpSpPr>
          <p:cNvPr id="31" name="object 31" descr=""/>
          <p:cNvGrpSpPr/>
          <p:nvPr/>
        </p:nvGrpSpPr>
        <p:grpSpPr>
          <a:xfrm>
            <a:off x="503999" y="792010"/>
            <a:ext cx="1438910" cy="1199515"/>
            <a:chOff x="503999" y="792010"/>
            <a:chExt cx="1438910" cy="1199515"/>
          </a:xfrm>
        </p:grpSpPr>
        <p:pic>
          <p:nvPicPr>
            <p:cNvPr id="32" name="object 32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503999" y="792010"/>
              <a:ext cx="1438846" cy="1199032"/>
            </a:xfrm>
            <a:prstGeom prst="rect">
              <a:avLst/>
            </a:prstGeom>
          </p:spPr>
        </p:pic>
        <p:sp>
          <p:nvSpPr>
            <p:cNvPr id="33" name="object 33" descr=""/>
            <p:cNvSpPr/>
            <p:nvPr/>
          </p:nvSpPr>
          <p:spPr>
            <a:xfrm>
              <a:off x="1374353" y="1286261"/>
              <a:ext cx="521970" cy="523875"/>
            </a:xfrm>
            <a:custGeom>
              <a:avLst/>
              <a:gdLst/>
              <a:ahLst/>
              <a:cxnLst/>
              <a:rect l="l" t="t" r="r" b="b"/>
              <a:pathLst>
                <a:path w="521969" h="523875">
                  <a:moveTo>
                    <a:pt x="260946" y="523481"/>
                  </a:moveTo>
                  <a:lnTo>
                    <a:pt x="307853" y="519264"/>
                  </a:lnTo>
                  <a:lnTo>
                    <a:pt x="352000" y="507106"/>
                  </a:lnTo>
                  <a:lnTo>
                    <a:pt x="392652" y="487746"/>
                  </a:lnTo>
                  <a:lnTo>
                    <a:pt x="429072" y="461924"/>
                  </a:lnTo>
                  <a:lnTo>
                    <a:pt x="460523" y="430378"/>
                  </a:lnTo>
                  <a:lnTo>
                    <a:pt x="486267" y="393849"/>
                  </a:lnTo>
                  <a:lnTo>
                    <a:pt x="505568" y="353074"/>
                  </a:lnTo>
                  <a:lnTo>
                    <a:pt x="517689" y="308793"/>
                  </a:lnTo>
                  <a:lnTo>
                    <a:pt x="521893" y="261746"/>
                  </a:lnTo>
                  <a:lnTo>
                    <a:pt x="517689" y="214699"/>
                  </a:lnTo>
                  <a:lnTo>
                    <a:pt x="505568" y="170418"/>
                  </a:lnTo>
                  <a:lnTo>
                    <a:pt x="486267" y="129641"/>
                  </a:lnTo>
                  <a:lnTo>
                    <a:pt x="460523" y="93109"/>
                  </a:lnTo>
                  <a:lnTo>
                    <a:pt x="429072" y="61562"/>
                  </a:lnTo>
                  <a:lnTo>
                    <a:pt x="392652" y="35737"/>
                  </a:lnTo>
                  <a:lnTo>
                    <a:pt x="352000" y="16376"/>
                  </a:lnTo>
                  <a:lnTo>
                    <a:pt x="307853" y="4217"/>
                  </a:lnTo>
                  <a:lnTo>
                    <a:pt x="260946" y="0"/>
                  </a:lnTo>
                  <a:lnTo>
                    <a:pt x="214040" y="4217"/>
                  </a:lnTo>
                  <a:lnTo>
                    <a:pt x="169893" y="16376"/>
                  </a:lnTo>
                  <a:lnTo>
                    <a:pt x="129240" y="35737"/>
                  </a:lnTo>
                  <a:lnTo>
                    <a:pt x="92821" y="61562"/>
                  </a:lnTo>
                  <a:lnTo>
                    <a:pt x="61370" y="93109"/>
                  </a:lnTo>
                  <a:lnTo>
                    <a:pt x="35626" y="129641"/>
                  </a:lnTo>
                  <a:lnTo>
                    <a:pt x="16325" y="170418"/>
                  </a:lnTo>
                  <a:lnTo>
                    <a:pt x="4204" y="214699"/>
                  </a:lnTo>
                  <a:lnTo>
                    <a:pt x="0" y="261746"/>
                  </a:lnTo>
                  <a:lnTo>
                    <a:pt x="4204" y="308793"/>
                  </a:lnTo>
                  <a:lnTo>
                    <a:pt x="16325" y="353074"/>
                  </a:lnTo>
                  <a:lnTo>
                    <a:pt x="35626" y="393849"/>
                  </a:lnTo>
                  <a:lnTo>
                    <a:pt x="61370" y="430378"/>
                  </a:lnTo>
                  <a:lnTo>
                    <a:pt x="92821" y="461924"/>
                  </a:lnTo>
                  <a:lnTo>
                    <a:pt x="129240" y="487746"/>
                  </a:lnTo>
                  <a:lnTo>
                    <a:pt x="169893" y="507106"/>
                  </a:lnTo>
                  <a:lnTo>
                    <a:pt x="214040" y="519264"/>
                  </a:lnTo>
                  <a:lnTo>
                    <a:pt x="260946" y="523481"/>
                  </a:lnTo>
                  <a:close/>
                </a:path>
              </a:pathLst>
            </a:custGeom>
            <a:ln w="12700">
              <a:solidFill>
                <a:srgbClr val="D2232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4" name="object 34" descr=""/>
          <p:cNvSpPr txBox="1"/>
          <p:nvPr/>
        </p:nvSpPr>
        <p:spPr>
          <a:xfrm>
            <a:off x="503999" y="360007"/>
            <a:ext cx="4646930" cy="260985"/>
          </a:xfrm>
          <a:prstGeom prst="rect">
            <a:avLst/>
          </a:prstGeom>
          <a:solidFill>
            <a:srgbClr val="E8802C"/>
          </a:solidFill>
        </p:spPr>
        <p:txBody>
          <a:bodyPr wrap="square" lIns="0" tIns="29209" rIns="0" bIns="0" rtlCol="0" vert="horz">
            <a:spAutoFit/>
          </a:bodyPr>
          <a:lstStyle/>
          <a:p>
            <a:pPr marL="179705">
              <a:lnSpc>
                <a:spcPct val="100000"/>
              </a:lnSpc>
              <a:spcBef>
                <a:spcPts val="229"/>
              </a:spcBef>
            </a:pPr>
            <a:r>
              <a:rPr dirty="0" sz="1300" spc="-5">
                <a:solidFill>
                  <a:srgbClr val="FFFFFF"/>
                </a:solidFill>
                <a:latin typeface="微軟正黑體"/>
                <a:cs typeface="微軟正黑體"/>
              </a:rPr>
              <a:t>圖片示範：車輛檢查【保養類】</a:t>
            </a:r>
            <a:endParaRPr sz="1300">
              <a:latin typeface="微軟正黑體"/>
              <a:cs typeface="微軟正黑體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64034" y="4925250"/>
            <a:ext cx="1949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38BDAD"/>
                </a:solidFill>
                <a:latin typeface="Arial"/>
                <a:cs typeface="Arial"/>
              </a:rPr>
              <a:t>15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0" y="0"/>
            <a:ext cx="504190" cy="1368425"/>
          </a:xfrm>
          <a:custGeom>
            <a:avLst/>
            <a:gdLst/>
            <a:ahLst/>
            <a:cxnLst/>
            <a:rect l="l" t="t" r="r" b="b"/>
            <a:pathLst>
              <a:path w="504190" h="1368425">
                <a:moveTo>
                  <a:pt x="0" y="1368006"/>
                </a:moveTo>
                <a:lnTo>
                  <a:pt x="503999" y="1368006"/>
                </a:lnTo>
                <a:lnTo>
                  <a:pt x="503999" y="0"/>
                </a:lnTo>
                <a:lnTo>
                  <a:pt x="0" y="0"/>
                </a:lnTo>
                <a:lnTo>
                  <a:pt x="0" y="1368006"/>
                </a:lnTo>
                <a:close/>
              </a:path>
            </a:pathLst>
          </a:custGeom>
          <a:solidFill>
            <a:srgbClr val="38BDA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0" y="1421993"/>
            <a:ext cx="504190" cy="50800"/>
          </a:xfrm>
          <a:custGeom>
            <a:avLst/>
            <a:gdLst/>
            <a:ahLst/>
            <a:cxnLst/>
            <a:rect l="l" t="t" r="r" b="b"/>
            <a:pathLst>
              <a:path w="504190" h="50800">
                <a:moveTo>
                  <a:pt x="503999" y="0"/>
                </a:moveTo>
                <a:lnTo>
                  <a:pt x="0" y="0"/>
                </a:lnTo>
                <a:lnTo>
                  <a:pt x="0" y="50406"/>
                </a:lnTo>
                <a:lnTo>
                  <a:pt x="503999" y="50406"/>
                </a:lnTo>
                <a:lnTo>
                  <a:pt x="503999" y="0"/>
                </a:lnTo>
                <a:close/>
              </a:path>
            </a:pathLst>
          </a:custGeom>
          <a:solidFill>
            <a:srgbClr val="38BDA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0" y="1522793"/>
            <a:ext cx="504190" cy="144145"/>
          </a:xfrm>
          <a:custGeom>
            <a:avLst/>
            <a:gdLst/>
            <a:ahLst/>
            <a:cxnLst/>
            <a:rect l="l" t="t" r="r" b="b"/>
            <a:pathLst>
              <a:path w="504190" h="144144">
                <a:moveTo>
                  <a:pt x="503999" y="93611"/>
                </a:moveTo>
                <a:lnTo>
                  <a:pt x="0" y="93611"/>
                </a:lnTo>
                <a:lnTo>
                  <a:pt x="0" y="144018"/>
                </a:lnTo>
                <a:lnTo>
                  <a:pt x="503999" y="144018"/>
                </a:lnTo>
                <a:lnTo>
                  <a:pt x="503999" y="93611"/>
                </a:lnTo>
                <a:close/>
              </a:path>
              <a:path w="504190" h="144144">
                <a:moveTo>
                  <a:pt x="503999" y="0"/>
                </a:moveTo>
                <a:lnTo>
                  <a:pt x="0" y="0"/>
                </a:lnTo>
                <a:lnTo>
                  <a:pt x="0" y="50406"/>
                </a:lnTo>
                <a:lnTo>
                  <a:pt x="503999" y="50406"/>
                </a:lnTo>
                <a:lnTo>
                  <a:pt x="503999" y="0"/>
                </a:lnTo>
                <a:close/>
              </a:path>
            </a:pathLst>
          </a:custGeom>
          <a:solidFill>
            <a:srgbClr val="38BDA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 txBox="1"/>
          <p:nvPr/>
        </p:nvSpPr>
        <p:spPr>
          <a:xfrm>
            <a:off x="203305" y="435771"/>
            <a:ext cx="205104" cy="8788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715" indent="1270">
              <a:lnSpc>
                <a:spcPct val="100000"/>
              </a:lnSpc>
              <a:spcBef>
                <a:spcPts val="100"/>
              </a:spcBef>
            </a:pPr>
            <a:r>
              <a:rPr dirty="0" sz="1400" spc="-50" b="1">
                <a:solidFill>
                  <a:srgbClr val="FFFFFF"/>
                </a:solidFill>
                <a:latin typeface="微軟正黑體"/>
                <a:cs typeface="微軟正黑體"/>
              </a:rPr>
              <a:t>基本駕駛</a:t>
            </a:r>
            <a:endParaRPr sz="1400">
              <a:latin typeface="微軟正黑體"/>
              <a:cs typeface="微軟正黑體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1499299" y="1168143"/>
            <a:ext cx="4445000" cy="3683000"/>
          </a:xfrm>
          <a:prstGeom prst="rect">
            <a:avLst/>
          </a:prstGeom>
        </p:spPr>
        <p:txBody>
          <a:bodyPr wrap="square" lIns="0" tIns="1041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820"/>
              </a:spcBef>
            </a:pPr>
            <a:r>
              <a:rPr dirty="0" sz="2400">
                <a:solidFill>
                  <a:srgbClr val="58595B"/>
                </a:solidFill>
                <a:latin typeface="華康彩帶體"/>
                <a:cs typeface="華康彩帶體"/>
              </a:rPr>
              <a:t>1</a:t>
            </a:r>
            <a:r>
              <a:rPr dirty="0" sz="2400" spc="-5">
                <a:solidFill>
                  <a:srgbClr val="58595B"/>
                </a:solidFill>
                <a:latin typeface="華康彩帶體"/>
                <a:cs typeface="華康彩帶體"/>
              </a:rPr>
              <a:t>、取車與架車、上下車</a:t>
            </a:r>
            <a:endParaRPr sz="2400">
              <a:latin typeface="華康彩帶體"/>
              <a:cs typeface="華康彩帶體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dirty="0" sz="2400">
                <a:solidFill>
                  <a:srgbClr val="58595B"/>
                </a:solidFill>
                <a:latin typeface="華康彩帶體"/>
                <a:cs typeface="華康彩帶體"/>
              </a:rPr>
              <a:t>2</a:t>
            </a:r>
            <a:r>
              <a:rPr dirty="0" sz="2400" spc="-10">
                <a:solidFill>
                  <a:srgbClr val="58595B"/>
                </a:solidFill>
                <a:latin typeface="華康彩帶體"/>
                <a:cs typeface="華康彩帶體"/>
              </a:rPr>
              <a:t>、騎乘姿勢、牽車</a:t>
            </a:r>
            <a:endParaRPr sz="2400">
              <a:latin typeface="華康彩帶體"/>
              <a:cs typeface="華康彩帶體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dirty="0" sz="2400">
                <a:solidFill>
                  <a:srgbClr val="58595B"/>
                </a:solidFill>
                <a:latin typeface="華康彩帶體"/>
                <a:cs typeface="華康彩帶體"/>
              </a:rPr>
              <a:t>3</a:t>
            </a:r>
            <a:r>
              <a:rPr dirty="0" sz="2400" spc="-10">
                <a:solidFill>
                  <a:srgbClr val="58595B"/>
                </a:solidFill>
                <a:latin typeface="華康彩帶體"/>
                <a:cs typeface="華康彩帶體"/>
              </a:rPr>
              <a:t>、平衡能力確認</a:t>
            </a:r>
            <a:endParaRPr sz="2400">
              <a:latin typeface="華康彩帶體"/>
              <a:cs typeface="華康彩帶體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dirty="0" sz="2400">
                <a:solidFill>
                  <a:srgbClr val="58595B"/>
                </a:solidFill>
                <a:latin typeface="華康彩帶體"/>
                <a:cs typeface="華康彩帶體"/>
              </a:rPr>
              <a:t>4</a:t>
            </a:r>
            <a:r>
              <a:rPr dirty="0" sz="2400" spc="-5">
                <a:solidFill>
                  <a:srgbClr val="58595B"/>
                </a:solidFill>
                <a:latin typeface="華康彩帶體"/>
                <a:cs typeface="華康彩帶體"/>
              </a:rPr>
              <a:t>、起步與停止、換檔及變速操作</a:t>
            </a:r>
            <a:endParaRPr sz="2400">
              <a:latin typeface="華康彩帶體"/>
              <a:cs typeface="華康彩帶體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dirty="0" sz="2400">
                <a:solidFill>
                  <a:srgbClr val="58595B"/>
                </a:solidFill>
                <a:latin typeface="華康彩帶體"/>
                <a:cs typeface="華康彩帶體"/>
              </a:rPr>
              <a:t>5</a:t>
            </a:r>
            <a:r>
              <a:rPr dirty="0" sz="2400" spc="-10">
                <a:solidFill>
                  <a:srgbClr val="58595B"/>
                </a:solidFill>
                <a:latin typeface="華康彩帶體"/>
                <a:cs typeface="華康彩帶體"/>
              </a:rPr>
              <a:t>、直線平衡駕駛</a:t>
            </a:r>
            <a:endParaRPr sz="2400">
              <a:latin typeface="華康彩帶體"/>
              <a:cs typeface="華康彩帶體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dirty="0" sz="2400">
                <a:solidFill>
                  <a:srgbClr val="58595B"/>
                </a:solidFill>
                <a:latin typeface="華康彩帶體"/>
                <a:cs typeface="華康彩帶體"/>
              </a:rPr>
              <a:t>6</a:t>
            </a:r>
            <a:r>
              <a:rPr dirty="0" sz="2400" spc="-10">
                <a:solidFill>
                  <a:srgbClr val="58595B"/>
                </a:solidFill>
                <a:latin typeface="華康彩帶體"/>
                <a:cs typeface="華康彩帶體"/>
              </a:rPr>
              <a:t>、基礎轉彎</a:t>
            </a:r>
            <a:endParaRPr sz="2400">
              <a:latin typeface="華康彩帶體"/>
              <a:cs typeface="華康彩帶體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dirty="0" sz="2400">
                <a:solidFill>
                  <a:srgbClr val="58595B"/>
                </a:solidFill>
                <a:latin typeface="華康彩帶體"/>
                <a:cs typeface="華康彩帶體"/>
              </a:rPr>
              <a:t>7</a:t>
            </a:r>
            <a:r>
              <a:rPr dirty="0" sz="2400" spc="-5">
                <a:solidFill>
                  <a:srgbClr val="58595B"/>
                </a:solidFill>
                <a:latin typeface="華康彩帶體"/>
                <a:cs typeface="華康彩帶體"/>
              </a:rPr>
              <a:t>、變換車道與通過交岔路口</a:t>
            </a:r>
            <a:endParaRPr sz="2400">
              <a:latin typeface="華康彩帶體"/>
              <a:cs typeface="華康彩帶體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dirty="0" sz="2400">
                <a:solidFill>
                  <a:srgbClr val="58595B"/>
                </a:solidFill>
                <a:latin typeface="華康彩帶體"/>
                <a:cs typeface="華康彩帶體"/>
              </a:rPr>
              <a:t>8</a:t>
            </a:r>
            <a:r>
              <a:rPr dirty="0" sz="2400" spc="-5">
                <a:solidFill>
                  <a:srgbClr val="58595B"/>
                </a:solidFill>
                <a:latin typeface="華康彩帶體"/>
                <a:cs typeface="華康彩帶體"/>
              </a:rPr>
              <a:t>、環場道路行駛與直角轉彎</a:t>
            </a:r>
            <a:endParaRPr sz="2400">
              <a:latin typeface="華康彩帶體"/>
              <a:cs typeface="華康彩帶體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185800" y="607403"/>
            <a:ext cx="2120900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83565" algn="l"/>
              </a:tabLst>
            </a:pPr>
            <a:r>
              <a:rPr dirty="0" sz="3000" spc="-50" b="0">
                <a:solidFill>
                  <a:srgbClr val="38BDAD"/>
                </a:solidFill>
                <a:latin typeface="華康彩帶體"/>
                <a:cs typeface="華康彩帶體"/>
              </a:rPr>
              <a:t>二</a:t>
            </a:r>
            <a:r>
              <a:rPr dirty="0" sz="3000" b="0">
                <a:solidFill>
                  <a:srgbClr val="38BDAD"/>
                </a:solidFill>
                <a:latin typeface="華康彩帶體"/>
                <a:cs typeface="華康彩帶體"/>
              </a:rPr>
              <a:t>	基本駕</a:t>
            </a:r>
            <a:r>
              <a:rPr dirty="0" sz="3000" spc="-50" b="0">
                <a:solidFill>
                  <a:srgbClr val="38BDAD"/>
                </a:solidFill>
                <a:latin typeface="華康彩帶體"/>
                <a:cs typeface="華康彩帶體"/>
              </a:rPr>
              <a:t>駛</a:t>
            </a:r>
            <a:endParaRPr sz="3000">
              <a:latin typeface="華康彩帶體"/>
              <a:cs typeface="華康彩帶體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7056005" y="0"/>
            <a:ext cx="504190" cy="1368425"/>
          </a:xfrm>
          <a:custGeom>
            <a:avLst/>
            <a:gdLst/>
            <a:ahLst/>
            <a:cxnLst/>
            <a:rect l="l" t="t" r="r" b="b"/>
            <a:pathLst>
              <a:path w="504190" h="1368425">
                <a:moveTo>
                  <a:pt x="0" y="1368006"/>
                </a:moveTo>
                <a:lnTo>
                  <a:pt x="503999" y="1368006"/>
                </a:lnTo>
                <a:lnTo>
                  <a:pt x="503999" y="0"/>
                </a:lnTo>
                <a:lnTo>
                  <a:pt x="0" y="0"/>
                </a:lnTo>
                <a:lnTo>
                  <a:pt x="0" y="1368006"/>
                </a:lnTo>
                <a:close/>
              </a:path>
            </a:pathLst>
          </a:custGeom>
          <a:solidFill>
            <a:srgbClr val="38BDA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7056005" y="1421993"/>
            <a:ext cx="504190" cy="50800"/>
          </a:xfrm>
          <a:custGeom>
            <a:avLst/>
            <a:gdLst/>
            <a:ahLst/>
            <a:cxnLst/>
            <a:rect l="l" t="t" r="r" b="b"/>
            <a:pathLst>
              <a:path w="504190" h="50800">
                <a:moveTo>
                  <a:pt x="0" y="50406"/>
                </a:moveTo>
                <a:lnTo>
                  <a:pt x="503999" y="50406"/>
                </a:lnTo>
                <a:lnTo>
                  <a:pt x="503999" y="0"/>
                </a:lnTo>
                <a:lnTo>
                  <a:pt x="0" y="0"/>
                </a:lnTo>
                <a:lnTo>
                  <a:pt x="0" y="50406"/>
                </a:lnTo>
                <a:close/>
              </a:path>
            </a:pathLst>
          </a:custGeom>
          <a:solidFill>
            <a:srgbClr val="38BDA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7056005" y="1522793"/>
            <a:ext cx="504190" cy="144145"/>
          </a:xfrm>
          <a:custGeom>
            <a:avLst/>
            <a:gdLst/>
            <a:ahLst/>
            <a:cxnLst/>
            <a:rect l="l" t="t" r="r" b="b"/>
            <a:pathLst>
              <a:path w="504190" h="144144">
                <a:moveTo>
                  <a:pt x="503999" y="93611"/>
                </a:moveTo>
                <a:lnTo>
                  <a:pt x="0" y="93611"/>
                </a:lnTo>
                <a:lnTo>
                  <a:pt x="0" y="144018"/>
                </a:lnTo>
                <a:lnTo>
                  <a:pt x="503999" y="144018"/>
                </a:lnTo>
                <a:lnTo>
                  <a:pt x="503999" y="93611"/>
                </a:lnTo>
                <a:close/>
              </a:path>
              <a:path w="504190" h="144144">
                <a:moveTo>
                  <a:pt x="503999" y="0"/>
                </a:moveTo>
                <a:lnTo>
                  <a:pt x="0" y="0"/>
                </a:lnTo>
                <a:lnTo>
                  <a:pt x="0" y="50406"/>
                </a:lnTo>
                <a:lnTo>
                  <a:pt x="503999" y="50406"/>
                </a:lnTo>
                <a:lnTo>
                  <a:pt x="503999" y="0"/>
                </a:lnTo>
                <a:close/>
              </a:path>
            </a:pathLst>
          </a:custGeom>
          <a:solidFill>
            <a:srgbClr val="38BDA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 indent="1270">
              <a:lnSpc>
                <a:spcPct val="100000"/>
              </a:lnSpc>
              <a:spcBef>
                <a:spcPts val="100"/>
              </a:spcBef>
            </a:pPr>
            <a:r>
              <a:rPr dirty="0" spc="-50"/>
              <a:t>基本駕駛</a:t>
            </a:r>
          </a:p>
        </p:txBody>
      </p:sp>
      <p:sp>
        <p:nvSpPr>
          <p:cNvPr id="6" name="object 6" descr=""/>
          <p:cNvSpPr txBox="1"/>
          <p:nvPr/>
        </p:nvSpPr>
        <p:spPr>
          <a:xfrm>
            <a:off x="7001051" y="4925250"/>
            <a:ext cx="1949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38BDAD"/>
                </a:solidFill>
                <a:latin typeface="Arial"/>
                <a:cs typeface="Arial"/>
              </a:rPr>
              <a:t>16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3209339" y="447586"/>
            <a:ext cx="15494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>
                <a:solidFill>
                  <a:srgbClr val="58595B"/>
                </a:solidFill>
                <a:latin typeface="微軟正黑體"/>
                <a:cs typeface="微軟正黑體"/>
              </a:rPr>
              <a:t>學習取車與架車的方式</a:t>
            </a:r>
            <a:endParaRPr sz="1200">
              <a:latin typeface="微軟正黑體"/>
              <a:cs typeface="微軟正黑體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465899" y="1488113"/>
            <a:ext cx="1824989" cy="939800"/>
          </a:xfrm>
          <a:prstGeom prst="rect">
            <a:avLst/>
          </a:prstGeom>
        </p:spPr>
        <p:txBody>
          <a:bodyPr wrap="square" lIns="0" tIns="81280" rIns="0" bIns="0" rtlCol="0" vert="horz">
            <a:spAutoFit/>
          </a:bodyPr>
          <a:lstStyle/>
          <a:p>
            <a:pPr marL="203200" indent="-165100">
              <a:lnSpc>
                <a:spcPct val="100000"/>
              </a:lnSpc>
              <a:spcBef>
                <a:spcPts val="640"/>
              </a:spcBef>
              <a:buClr>
                <a:srgbClr val="38BDAD"/>
              </a:buClr>
              <a:buSzPct val="85714"/>
              <a:buFont typeface=""/>
              <a:buChar char="■"/>
              <a:tabLst>
                <a:tab pos="203200" algn="l"/>
              </a:tabLst>
            </a:pPr>
            <a:r>
              <a:rPr dirty="0" sz="1050" spc="65" b="0">
                <a:solidFill>
                  <a:srgbClr val="414042"/>
                </a:solidFill>
                <a:latin typeface="微軟正黑體 Light"/>
                <a:cs typeface="微軟正黑體 Light"/>
              </a:rPr>
              <a:t>說明：如何能正確取車與</a:t>
            </a:r>
            <a:endParaRPr sz="1050">
              <a:latin typeface="微軟正黑體 Light"/>
              <a:cs typeface="微軟正黑體 Light"/>
            </a:endParaRPr>
          </a:p>
          <a:p>
            <a:pPr marL="629920">
              <a:lnSpc>
                <a:spcPct val="100000"/>
              </a:lnSpc>
              <a:spcBef>
                <a:spcPts val="540"/>
              </a:spcBef>
            </a:pPr>
            <a:r>
              <a:rPr dirty="0" sz="1050" spc="-25" b="0">
                <a:solidFill>
                  <a:srgbClr val="414042"/>
                </a:solidFill>
                <a:latin typeface="微軟正黑體 Light"/>
                <a:cs typeface="微軟正黑體 Light"/>
              </a:rPr>
              <a:t>架車</a:t>
            </a:r>
            <a:endParaRPr sz="1050">
              <a:latin typeface="微軟正黑體 Light"/>
              <a:cs typeface="微軟正黑體 Light"/>
            </a:endParaRPr>
          </a:p>
          <a:p>
            <a:pPr marL="203200" indent="-165100">
              <a:lnSpc>
                <a:spcPct val="100000"/>
              </a:lnSpc>
              <a:spcBef>
                <a:spcPts val="540"/>
              </a:spcBef>
              <a:buClr>
                <a:srgbClr val="38BDAD"/>
              </a:buClr>
              <a:buSzPct val="85714"/>
              <a:buFont typeface=""/>
              <a:buChar char="■"/>
              <a:tabLst>
                <a:tab pos="203200" algn="l"/>
              </a:tabLst>
            </a:pPr>
            <a:r>
              <a:rPr dirty="0" sz="1050" spc="65" b="0">
                <a:solidFill>
                  <a:srgbClr val="414042"/>
                </a:solidFill>
                <a:latin typeface="微軟正黑體 Light"/>
                <a:cs typeface="微軟正黑體 Light"/>
              </a:rPr>
              <a:t>訓練：取車與架車說明與</a:t>
            </a:r>
            <a:endParaRPr sz="1050">
              <a:latin typeface="微軟正黑體 Light"/>
              <a:cs typeface="微軟正黑體 Light"/>
            </a:endParaRPr>
          </a:p>
          <a:p>
            <a:pPr marL="629920">
              <a:lnSpc>
                <a:spcPct val="100000"/>
              </a:lnSpc>
              <a:spcBef>
                <a:spcPts val="540"/>
              </a:spcBef>
            </a:pPr>
            <a:r>
              <a:rPr dirty="0" sz="1050" spc="-25" b="0">
                <a:solidFill>
                  <a:srgbClr val="414042"/>
                </a:solidFill>
                <a:latin typeface="微軟正黑體 Light"/>
                <a:cs typeface="微軟正黑體 Light"/>
              </a:rPr>
              <a:t>練習</a:t>
            </a:r>
            <a:endParaRPr sz="1050">
              <a:latin typeface="微軟正黑體 Light"/>
              <a:cs typeface="微軟正黑體 Light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2417300" y="1556655"/>
            <a:ext cx="4435475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56210" indent="-143510">
              <a:lnSpc>
                <a:spcPct val="100000"/>
              </a:lnSpc>
              <a:spcBef>
                <a:spcPts val="100"/>
              </a:spcBef>
              <a:buClr>
                <a:srgbClr val="38BDAD"/>
              </a:buClr>
              <a:buSzPct val="85714"/>
              <a:buFont typeface=""/>
              <a:buChar char="■"/>
              <a:tabLst>
                <a:tab pos="156210" algn="l"/>
              </a:tabLst>
            </a:pPr>
            <a:r>
              <a:rPr dirty="0" sz="1050" spc="-10" b="0">
                <a:solidFill>
                  <a:srgbClr val="414042"/>
                </a:solidFill>
                <a:latin typeface="微軟正黑體 Light"/>
                <a:cs typeface="微軟正黑體 Light"/>
              </a:rPr>
              <a:t>車輛停放需要使用主腳架或側腳架，學習能安全且省力的方式停放車輛。</a:t>
            </a:r>
            <a:endParaRPr sz="1050">
              <a:latin typeface="微軟正黑體 Light"/>
              <a:cs typeface="微軟正黑體 Light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2417300" y="1945314"/>
            <a:ext cx="4435475" cy="2311400"/>
          </a:xfrm>
          <a:prstGeom prst="rect">
            <a:avLst/>
          </a:prstGeom>
        </p:spPr>
        <p:txBody>
          <a:bodyPr wrap="square" lIns="0" tIns="81280" rIns="0" bIns="0" rtlCol="0" vert="horz">
            <a:spAutoFit/>
          </a:bodyPr>
          <a:lstStyle/>
          <a:p>
            <a:pPr marL="156210" indent="-143510">
              <a:lnSpc>
                <a:spcPct val="100000"/>
              </a:lnSpc>
              <a:spcBef>
                <a:spcPts val="640"/>
              </a:spcBef>
              <a:buClr>
                <a:srgbClr val="38BDAD"/>
              </a:buClr>
              <a:buSzPct val="85714"/>
              <a:buFont typeface=""/>
              <a:buChar char="■"/>
              <a:tabLst>
                <a:tab pos="156210" algn="l"/>
              </a:tabLst>
            </a:pP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取車與架車的方式與不同腳架的使用時機：學員在車輛左側。</a:t>
            </a:r>
            <a:endParaRPr sz="1050">
              <a:latin typeface="微軟正黑體 Light"/>
              <a:cs typeface="微軟正黑體 Light"/>
            </a:endParaRPr>
          </a:p>
          <a:p>
            <a:pPr marL="130810">
              <a:lnSpc>
                <a:spcPct val="100000"/>
              </a:lnSpc>
              <a:spcBef>
                <a:spcPts val="540"/>
              </a:spcBef>
            </a:pPr>
            <a:r>
              <a:rPr dirty="0" sz="1050" spc="-10" b="0">
                <a:solidFill>
                  <a:srgbClr val="414042"/>
                </a:solidFill>
                <a:latin typeface="微軟正黑體 Light"/>
                <a:cs typeface="微軟正黑體 Light"/>
              </a:rPr>
              <a:t>(一) 主腳架：建議長時間停放使用，架起後車輛直立較穩固且不占空間。</a:t>
            </a:r>
            <a:endParaRPr sz="1050">
              <a:latin typeface="微軟正黑體 Light"/>
              <a:cs typeface="微軟正黑體 Light"/>
            </a:endParaRPr>
          </a:p>
          <a:p>
            <a:pPr algn="just" lvl="1" marL="717550" marR="5080" indent="-110489">
              <a:lnSpc>
                <a:spcPct val="142800"/>
              </a:lnSpc>
              <a:buAutoNum type="arabicPeriod"/>
              <a:tabLst>
                <a:tab pos="1113790" algn="l"/>
              </a:tabLst>
            </a:pPr>
            <a:r>
              <a:rPr dirty="0" sz="1050" spc="-40" b="0">
                <a:solidFill>
                  <a:srgbClr val="414042"/>
                </a:solidFill>
                <a:latin typeface="微軟正黑體 Light"/>
                <a:cs typeface="微軟正黑體 Light"/>
              </a:rPr>
              <a:t>取車：學員雙手握著把手並往身體方向拉，使前輪離地後順勢向	前推動，待前後輪著地後按壓煞車，避免車輛往前滑動造</a:t>
            </a:r>
            <a:r>
              <a:rPr dirty="0" sz="1050" spc="-40" b="0">
                <a:solidFill>
                  <a:srgbClr val="414042"/>
                </a:solidFill>
                <a:latin typeface="微軟正黑體 Light"/>
                <a:cs typeface="微軟正黑體 Light"/>
              </a:rPr>
              <a:t>	</a:t>
            </a:r>
            <a:r>
              <a:rPr dirty="0" sz="1050" spc="-15" b="0">
                <a:solidFill>
                  <a:srgbClr val="414042"/>
                </a:solidFill>
                <a:latin typeface="微軟正黑體 Light"/>
                <a:cs typeface="微軟正黑體 Light"/>
              </a:rPr>
              <a:t>成危險。</a:t>
            </a:r>
            <a:endParaRPr sz="1050">
              <a:latin typeface="微軟正黑體 Light"/>
              <a:cs typeface="微軟正黑體 Light"/>
            </a:endParaRPr>
          </a:p>
          <a:p>
            <a:pPr algn="just" lvl="1" marL="718185" marR="5080" indent="-138430">
              <a:lnSpc>
                <a:spcPct val="142800"/>
              </a:lnSpc>
              <a:buAutoNum type="arabicPeriod"/>
              <a:tabLst>
                <a:tab pos="1109980" algn="l"/>
              </a:tabLst>
            </a:pPr>
            <a:r>
              <a:rPr dirty="0" sz="1050" spc="-30" b="0">
                <a:solidFill>
                  <a:srgbClr val="414042"/>
                </a:solidFill>
                <a:latin typeface="微軟正黑體 Light"/>
                <a:cs typeface="微軟正黑體 Light"/>
              </a:rPr>
              <a:t>架車：學員面朝向正後方，左手握把手，右手握後扶手 ( 離身體</a:t>
            </a:r>
            <a:r>
              <a:rPr dirty="0" sz="1050" spc="-30" b="0">
                <a:solidFill>
                  <a:srgbClr val="414042"/>
                </a:solidFill>
                <a:latin typeface="微軟正黑體 Light"/>
                <a:cs typeface="微軟正黑體 Light"/>
              </a:rPr>
              <a:t>	</a:t>
            </a: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較近的扶手位置 )，右腳腳掌輕踩主腳架，確認前後輪２</a:t>
            </a: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	</a:t>
            </a:r>
            <a:r>
              <a:rPr dirty="0" sz="1050" spc="-20" b="0">
                <a:solidFill>
                  <a:srgbClr val="414042"/>
                </a:solidFill>
                <a:latin typeface="微軟正黑體 Light"/>
                <a:cs typeface="微軟正黑體 Light"/>
              </a:rPr>
              <a:t>點與主腳架２點同時著地使車輛直立，右腳向下踩同時右</a:t>
            </a:r>
            <a:r>
              <a:rPr dirty="0" sz="1050" spc="-20" b="0">
                <a:solidFill>
                  <a:srgbClr val="414042"/>
                </a:solidFill>
                <a:latin typeface="微軟正黑體 Light"/>
                <a:cs typeface="微軟正黑體 Light"/>
              </a:rPr>
              <a:t>	</a:t>
            </a: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手向後上方提起 ( 左手不用力僅維持把手向前 )，確定車</a:t>
            </a: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	</a:t>
            </a:r>
            <a:r>
              <a:rPr dirty="0" sz="1050" spc="-10" b="0">
                <a:solidFill>
                  <a:srgbClr val="414042"/>
                </a:solidFill>
                <a:latin typeface="微軟正黑體 Light"/>
                <a:cs typeface="微軟正黑體 Light"/>
              </a:rPr>
              <a:t>輛架起後完成。</a:t>
            </a:r>
            <a:endParaRPr sz="1050">
              <a:latin typeface="微軟正黑體 Light"/>
              <a:cs typeface="微軟正黑體 Light"/>
            </a:endParaRPr>
          </a:p>
        </p:txBody>
      </p:sp>
      <p:grpSp>
        <p:nvGrpSpPr>
          <p:cNvPr id="11" name="object 11" descr=""/>
          <p:cNvGrpSpPr/>
          <p:nvPr/>
        </p:nvGrpSpPr>
        <p:grpSpPr>
          <a:xfrm>
            <a:off x="0" y="1188005"/>
            <a:ext cx="6876415" cy="4140200"/>
            <a:chOff x="0" y="1188005"/>
            <a:chExt cx="6876415" cy="4140200"/>
          </a:xfrm>
        </p:grpSpPr>
        <p:sp>
          <p:nvSpPr>
            <p:cNvPr id="12" name="object 12" descr=""/>
            <p:cNvSpPr/>
            <p:nvPr/>
          </p:nvSpPr>
          <p:spPr>
            <a:xfrm>
              <a:off x="0" y="1189202"/>
              <a:ext cx="6876415" cy="260985"/>
            </a:xfrm>
            <a:custGeom>
              <a:avLst/>
              <a:gdLst/>
              <a:ahLst/>
              <a:cxnLst/>
              <a:rect l="l" t="t" r="r" b="b"/>
              <a:pathLst>
                <a:path w="6876415" h="260984">
                  <a:moveTo>
                    <a:pt x="6875995" y="0"/>
                  </a:moveTo>
                  <a:lnTo>
                    <a:pt x="0" y="0"/>
                  </a:lnTo>
                  <a:lnTo>
                    <a:pt x="0" y="260400"/>
                  </a:lnTo>
                  <a:lnTo>
                    <a:pt x="6875995" y="260400"/>
                  </a:lnTo>
                  <a:lnTo>
                    <a:pt x="6875995" y="0"/>
                  </a:lnTo>
                  <a:close/>
                </a:path>
              </a:pathLst>
            </a:custGeom>
            <a:solidFill>
              <a:srgbClr val="38BDA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2305375" y="1410006"/>
              <a:ext cx="19050" cy="3918585"/>
            </a:xfrm>
            <a:custGeom>
              <a:avLst/>
              <a:gdLst/>
              <a:ahLst/>
              <a:cxnLst/>
              <a:rect l="l" t="t" r="r" b="b"/>
              <a:pathLst>
                <a:path w="19050" h="3918585">
                  <a:moveTo>
                    <a:pt x="19050" y="0"/>
                  </a:moveTo>
                  <a:lnTo>
                    <a:pt x="0" y="0"/>
                  </a:lnTo>
                  <a:lnTo>
                    <a:pt x="0" y="3917999"/>
                  </a:lnTo>
                  <a:lnTo>
                    <a:pt x="19050" y="3917999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38BDA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2314900" y="1188005"/>
              <a:ext cx="0" cy="272415"/>
            </a:xfrm>
            <a:custGeom>
              <a:avLst/>
              <a:gdLst/>
              <a:ahLst/>
              <a:cxnLst/>
              <a:rect l="l" t="t" r="r" b="b"/>
              <a:pathLst>
                <a:path w="0" h="272415">
                  <a:moveTo>
                    <a:pt x="0" y="0"/>
                  </a:moveTo>
                  <a:lnTo>
                    <a:pt x="0" y="272402"/>
                  </a:lnTo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 descr=""/>
          <p:cNvSpPr/>
          <p:nvPr/>
        </p:nvSpPr>
        <p:spPr>
          <a:xfrm>
            <a:off x="503998" y="360002"/>
            <a:ext cx="338455" cy="338455"/>
          </a:xfrm>
          <a:custGeom>
            <a:avLst/>
            <a:gdLst/>
            <a:ahLst/>
            <a:cxnLst/>
            <a:rect l="l" t="t" r="r" b="b"/>
            <a:pathLst>
              <a:path w="338455" h="338455">
                <a:moveTo>
                  <a:pt x="169202" y="0"/>
                </a:moveTo>
                <a:lnTo>
                  <a:pt x="124221" y="6044"/>
                </a:lnTo>
                <a:lnTo>
                  <a:pt x="83803" y="23101"/>
                </a:lnTo>
                <a:lnTo>
                  <a:pt x="49558" y="49558"/>
                </a:lnTo>
                <a:lnTo>
                  <a:pt x="23101" y="83803"/>
                </a:lnTo>
                <a:lnTo>
                  <a:pt x="6044" y="124221"/>
                </a:lnTo>
                <a:lnTo>
                  <a:pt x="0" y="169202"/>
                </a:lnTo>
                <a:lnTo>
                  <a:pt x="6044" y="214182"/>
                </a:lnTo>
                <a:lnTo>
                  <a:pt x="23101" y="254601"/>
                </a:lnTo>
                <a:lnTo>
                  <a:pt x="49558" y="288845"/>
                </a:lnTo>
                <a:lnTo>
                  <a:pt x="83803" y="315302"/>
                </a:lnTo>
                <a:lnTo>
                  <a:pt x="124221" y="332360"/>
                </a:lnTo>
                <a:lnTo>
                  <a:pt x="169202" y="338404"/>
                </a:lnTo>
                <a:lnTo>
                  <a:pt x="214182" y="332360"/>
                </a:lnTo>
                <a:lnTo>
                  <a:pt x="254601" y="315302"/>
                </a:lnTo>
                <a:lnTo>
                  <a:pt x="288845" y="288845"/>
                </a:lnTo>
                <a:lnTo>
                  <a:pt x="315302" y="254601"/>
                </a:lnTo>
                <a:lnTo>
                  <a:pt x="332360" y="214182"/>
                </a:lnTo>
                <a:lnTo>
                  <a:pt x="338404" y="169202"/>
                </a:lnTo>
                <a:lnTo>
                  <a:pt x="332360" y="124221"/>
                </a:lnTo>
                <a:lnTo>
                  <a:pt x="315302" y="83803"/>
                </a:lnTo>
                <a:lnTo>
                  <a:pt x="288845" y="49558"/>
                </a:lnTo>
                <a:lnTo>
                  <a:pt x="254601" y="23101"/>
                </a:lnTo>
                <a:lnTo>
                  <a:pt x="214182" y="6044"/>
                </a:lnTo>
                <a:lnTo>
                  <a:pt x="169202" y="0"/>
                </a:lnTo>
                <a:close/>
              </a:path>
            </a:pathLst>
          </a:custGeom>
          <a:solidFill>
            <a:srgbClr val="38BDA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 descr=""/>
          <p:cNvSpPr txBox="1"/>
          <p:nvPr/>
        </p:nvSpPr>
        <p:spPr>
          <a:xfrm>
            <a:off x="465899" y="497400"/>
            <a:ext cx="1767839" cy="6883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38580" sz="2700" spc="-15" b="1" i="1">
                <a:solidFill>
                  <a:srgbClr val="FFFFFF"/>
                </a:solidFill>
                <a:latin typeface="Arial"/>
                <a:cs typeface="Arial"/>
              </a:rPr>
              <a:t>1-</a:t>
            </a:r>
            <a:r>
              <a:rPr dirty="0" baseline="38580" sz="2700" b="1" i="1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dirty="0" baseline="38580" sz="2700" spc="337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38BDAD"/>
                </a:solidFill>
                <a:latin typeface="微軟正黑體"/>
                <a:cs typeface="微軟正黑體"/>
              </a:rPr>
              <a:t>取車與架車</a:t>
            </a:r>
            <a:endParaRPr sz="2000">
              <a:latin typeface="微軟正黑體"/>
              <a:cs typeface="微軟正黑體"/>
            </a:endParaRPr>
          </a:p>
          <a:p>
            <a:pPr marL="38100">
              <a:lnSpc>
                <a:spcPct val="100000"/>
              </a:lnSpc>
              <a:spcBef>
                <a:spcPts val="1735"/>
              </a:spcBef>
            </a:pPr>
            <a:r>
              <a:rPr dirty="0" sz="900" b="1">
                <a:solidFill>
                  <a:srgbClr val="58595B"/>
                </a:solidFill>
                <a:latin typeface="微軟正黑體"/>
                <a:cs typeface="微軟正黑體"/>
              </a:rPr>
              <a:t>【規定時數 0.5</a:t>
            </a:r>
            <a:r>
              <a:rPr dirty="0" sz="900" spc="-15" b="1">
                <a:solidFill>
                  <a:srgbClr val="58595B"/>
                </a:solidFill>
                <a:latin typeface="微軟正黑體"/>
                <a:cs typeface="微軟正黑體"/>
              </a:rPr>
              <a:t> 小時】</a:t>
            </a:r>
            <a:endParaRPr sz="900">
              <a:latin typeface="微軟正黑體"/>
              <a:cs typeface="微軟正黑體"/>
            </a:endParaRPr>
          </a:p>
        </p:txBody>
      </p:sp>
      <p:pic>
        <p:nvPicPr>
          <p:cNvPr id="17" name="object 17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80376" y="430208"/>
            <a:ext cx="430532" cy="226796"/>
          </a:xfrm>
          <a:prstGeom prst="rect">
            <a:avLst/>
          </a:prstGeom>
        </p:spPr>
      </p:pic>
      <p:sp>
        <p:nvSpPr>
          <p:cNvPr id="18" name="object 18" descr=""/>
          <p:cNvSpPr txBox="1"/>
          <p:nvPr/>
        </p:nvSpPr>
        <p:spPr>
          <a:xfrm>
            <a:off x="2713742" y="434061"/>
            <a:ext cx="37465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solidFill>
                  <a:srgbClr val="FFFFFF"/>
                </a:solidFill>
                <a:latin typeface="微軟正黑體"/>
                <a:cs typeface="微軟正黑體"/>
              </a:rPr>
              <a:t>目 的</a:t>
            </a:r>
            <a:endParaRPr sz="1200">
              <a:latin typeface="微軟正黑體"/>
              <a:cs typeface="微軟正黑體"/>
            </a:endParaRPr>
          </a:p>
        </p:txBody>
      </p:sp>
      <p:pic>
        <p:nvPicPr>
          <p:cNvPr id="19" name="object 19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80376" y="853209"/>
            <a:ext cx="430532" cy="226796"/>
          </a:xfrm>
          <a:prstGeom prst="rect">
            <a:avLst/>
          </a:prstGeom>
        </p:spPr>
      </p:pic>
      <p:sp>
        <p:nvSpPr>
          <p:cNvPr id="20" name="object 20" descr=""/>
          <p:cNvSpPr txBox="1"/>
          <p:nvPr/>
        </p:nvSpPr>
        <p:spPr>
          <a:xfrm>
            <a:off x="2713742" y="857062"/>
            <a:ext cx="34169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08000" algn="l"/>
              </a:tabLst>
            </a:pPr>
            <a:r>
              <a:rPr dirty="0" sz="1200" b="1">
                <a:solidFill>
                  <a:srgbClr val="FFFFFF"/>
                </a:solidFill>
                <a:latin typeface="微軟正黑體"/>
                <a:cs typeface="微軟正黑體"/>
              </a:rPr>
              <a:t>方</a:t>
            </a:r>
            <a:r>
              <a:rPr dirty="0" sz="1200" spc="45" b="1">
                <a:solidFill>
                  <a:srgbClr val="FFFFFF"/>
                </a:solidFill>
                <a:latin typeface="微軟正黑體"/>
                <a:cs typeface="微軟正黑體"/>
              </a:rPr>
              <a:t> </a:t>
            </a:r>
            <a:r>
              <a:rPr dirty="0" sz="1200" spc="-50" b="1">
                <a:solidFill>
                  <a:srgbClr val="FFFFFF"/>
                </a:solidFill>
                <a:latin typeface="微軟正黑體"/>
                <a:cs typeface="微軟正黑體"/>
              </a:rPr>
              <a:t>法</a:t>
            </a:r>
            <a:r>
              <a:rPr dirty="0" sz="1200" b="1">
                <a:solidFill>
                  <a:srgbClr val="FFFFFF"/>
                </a:solidFill>
                <a:latin typeface="微軟正黑體"/>
                <a:cs typeface="微軟正黑體"/>
              </a:rPr>
              <a:t>	</a:t>
            </a:r>
            <a:r>
              <a:rPr dirty="0" baseline="2314" sz="1800">
                <a:solidFill>
                  <a:srgbClr val="58595B"/>
                </a:solidFill>
                <a:latin typeface="微軟正黑體"/>
                <a:cs typeface="微軟正黑體"/>
              </a:rPr>
              <a:t>使用主腳架及側腳架的取車與架車程序說</a:t>
            </a:r>
            <a:r>
              <a:rPr dirty="0" baseline="2314" sz="1800" spc="-75">
                <a:solidFill>
                  <a:srgbClr val="58595B"/>
                </a:solidFill>
                <a:latin typeface="微軟正黑體"/>
                <a:cs typeface="微軟正黑體"/>
              </a:rPr>
              <a:t>明</a:t>
            </a:r>
            <a:endParaRPr baseline="2314" sz="1800">
              <a:latin typeface="微軟正黑體"/>
              <a:cs typeface="微軟正黑體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980099" y="1206017"/>
            <a:ext cx="685800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15" b="1">
                <a:solidFill>
                  <a:srgbClr val="FFFFFF"/>
                </a:solidFill>
                <a:latin typeface="微軟正黑體"/>
                <a:cs typeface="微軟正黑體"/>
              </a:rPr>
              <a:t>指導要領</a:t>
            </a:r>
            <a:endParaRPr sz="1300">
              <a:latin typeface="微軟正黑體"/>
              <a:cs typeface="微軟正黑體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4214738" y="1206017"/>
            <a:ext cx="685800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15" b="1">
                <a:solidFill>
                  <a:srgbClr val="FFFFFF"/>
                </a:solidFill>
                <a:latin typeface="微軟正黑體"/>
                <a:cs typeface="微軟正黑體"/>
              </a:rPr>
              <a:t>指導內容</a:t>
            </a:r>
            <a:endParaRPr sz="1300">
              <a:latin typeface="微軟正黑體"/>
              <a:cs typeface="微軟正黑體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1125905" y="486003"/>
            <a:ext cx="36195" cy="252095"/>
          </a:xfrm>
          <a:custGeom>
            <a:avLst/>
            <a:gdLst/>
            <a:ahLst/>
            <a:cxnLst/>
            <a:rect l="l" t="t" r="r" b="b"/>
            <a:pathLst>
              <a:path w="36194" h="252095">
                <a:moveTo>
                  <a:pt x="36004" y="0"/>
                </a:moveTo>
                <a:lnTo>
                  <a:pt x="0" y="0"/>
                </a:lnTo>
                <a:lnTo>
                  <a:pt x="0" y="252006"/>
                </a:lnTo>
                <a:lnTo>
                  <a:pt x="36004" y="252006"/>
                </a:lnTo>
                <a:lnTo>
                  <a:pt x="36004" y="0"/>
                </a:lnTo>
                <a:close/>
              </a:path>
            </a:pathLst>
          </a:custGeom>
          <a:solidFill>
            <a:srgbClr val="E8802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1133995" y="3519004"/>
            <a:ext cx="36195" cy="252095"/>
          </a:xfrm>
          <a:custGeom>
            <a:avLst/>
            <a:gdLst/>
            <a:ahLst/>
            <a:cxnLst/>
            <a:rect l="l" t="t" r="r" b="b"/>
            <a:pathLst>
              <a:path w="36194" h="252095">
                <a:moveTo>
                  <a:pt x="36004" y="0"/>
                </a:moveTo>
                <a:lnTo>
                  <a:pt x="0" y="0"/>
                </a:lnTo>
                <a:lnTo>
                  <a:pt x="0" y="252006"/>
                </a:lnTo>
                <a:lnTo>
                  <a:pt x="36004" y="252006"/>
                </a:lnTo>
                <a:lnTo>
                  <a:pt x="36004" y="0"/>
                </a:lnTo>
                <a:close/>
              </a:path>
            </a:pathLst>
          </a:custGeom>
          <a:solidFill>
            <a:srgbClr val="F173A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1125905" y="1438199"/>
            <a:ext cx="36195" cy="252095"/>
          </a:xfrm>
          <a:custGeom>
            <a:avLst/>
            <a:gdLst/>
            <a:ahLst/>
            <a:cxnLst/>
            <a:rect l="l" t="t" r="r" b="b"/>
            <a:pathLst>
              <a:path w="36194" h="252094">
                <a:moveTo>
                  <a:pt x="36004" y="0"/>
                </a:moveTo>
                <a:lnTo>
                  <a:pt x="0" y="0"/>
                </a:lnTo>
                <a:lnTo>
                  <a:pt x="0" y="252006"/>
                </a:lnTo>
                <a:lnTo>
                  <a:pt x="36004" y="252006"/>
                </a:lnTo>
                <a:lnTo>
                  <a:pt x="36004" y="0"/>
                </a:lnTo>
                <a:close/>
              </a:path>
            </a:pathLst>
          </a:custGeom>
          <a:solidFill>
            <a:srgbClr val="38BDA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204099" y="454176"/>
            <a:ext cx="1168400" cy="2540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10">
                <a:solidFill>
                  <a:srgbClr val="E8802C"/>
                </a:solidFill>
              </a:rPr>
              <a:t>一、訓練準備</a:t>
            </a:r>
            <a:endParaRPr sz="1500"/>
          </a:p>
        </p:txBody>
      </p:sp>
      <p:sp>
        <p:nvSpPr>
          <p:cNvPr id="6" name="object 6" descr=""/>
          <p:cNvSpPr txBox="1"/>
          <p:nvPr/>
        </p:nvSpPr>
        <p:spPr>
          <a:xfrm>
            <a:off x="1204099" y="652848"/>
            <a:ext cx="5099050" cy="4191000"/>
          </a:xfrm>
          <a:prstGeom prst="rect">
            <a:avLst/>
          </a:prstGeom>
        </p:spPr>
        <p:txBody>
          <a:bodyPr wrap="square" lIns="0" tIns="7366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dirty="0" sz="1100" b="0">
                <a:solidFill>
                  <a:srgbClr val="58595B"/>
                </a:solidFill>
                <a:latin typeface="微軟正黑體 Light"/>
                <a:cs typeface="微軟正黑體 Light"/>
              </a:rPr>
              <a:t>1</a:t>
            </a:r>
            <a:r>
              <a:rPr dirty="0" sz="1100" spc="-15" b="0">
                <a:solidFill>
                  <a:srgbClr val="58595B"/>
                </a:solidFill>
                <a:latin typeface="微軟正黑體 Light"/>
                <a:cs typeface="微軟正黑體 Light"/>
              </a:rPr>
              <a:t>、暖身 ....................................................................................................................................</a:t>
            </a:r>
            <a:r>
              <a:rPr dirty="0" sz="1100" spc="-10" b="0">
                <a:solidFill>
                  <a:srgbClr val="58595B"/>
                </a:solidFill>
                <a:latin typeface="微軟正黑體 Light"/>
                <a:cs typeface="微軟正黑體 Light"/>
              </a:rPr>
              <a:t>2</a:t>
            </a:r>
            <a:endParaRPr sz="1100">
              <a:latin typeface="微軟正黑體 Light"/>
              <a:cs typeface="微軟正黑體 Light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dirty="0" sz="1100" b="0">
                <a:solidFill>
                  <a:srgbClr val="58595B"/>
                </a:solidFill>
                <a:latin typeface="微軟正黑體 Light"/>
                <a:cs typeface="微軟正黑體 Light"/>
              </a:rPr>
              <a:t>2</a:t>
            </a:r>
            <a:r>
              <a:rPr dirty="0" sz="1100" spc="-15" b="0">
                <a:solidFill>
                  <a:srgbClr val="58595B"/>
                </a:solidFill>
                <a:latin typeface="微軟正黑體 Light"/>
                <a:cs typeface="微軟正黑體 Light"/>
              </a:rPr>
              <a:t>、服裝及護具 .......................................................................................................................</a:t>
            </a:r>
            <a:r>
              <a:rPr dirty="0" sz="1100" spc="-10" b="0">
                <a:solidFill>
                  <a:srgbClr val="58595B"/>
                </a:solidFill>
                <a:latin typeface="微軟正黑體 Light"/>
                <a:cs typeface="微軟正黑體 Light"/>
              </a:rPr>
              <a:t>4</a:t>
            </a:r>
            <a:endParaRPr sz="1100">
              <a:latin typeface="微軟正黑體 Light"/>
              <a:cs typeface="微軟正黑體 Light"/>
            </a:endParaRPr>
          </a:p>
          <a:p>
            <a:pPr marL="12700">
              <a:lnSpc>
                <a:spcPct val="100000"/>
              </a:lnSpc>
              <a:spcBef>
                <a:spcPts val="475"/>
              </a:spcBef>
            </a:pPr>
            <a:r>
              <a:rPr dirty="0" sz="1100" b="0">
                <a:solidFill>
                  <a:srgbClr val="58595B"/>
                </a:solidFill>
                <a:latin typeface="微軟正黑體 Light"/>
                <a:cs typeface="微軟正黑體 Light"/>
              </a:rPr>
              <a:t>3</a:t>
            </a:r>
            <a:r>
              <a:rPr dirty="0" sz="1100" spc="-10" b="0">
                <a:solidFill>
                  <a:srgbClr val="58595B"/>
                </a:solidFill>
                <a:latin typeface="微軟正黑體 Light"/>
                <a:cs typeface="微軟正黑體 Light"/>
              </a:rPr>
              <a:t>、車輛介紹、車輛檢查 ......................................................................................................6</a:t>
            </a:r>
            <a:endParaRPr sz="1100">
              <a:latin typeface="微軟正黑體 Light"/>
              <a:cs typeface="微軟正黑體 Light"/>
            </a:endParaRPr>
          </a:p>
          <a:p>
            <a:pPr marL="12700">
              <a:lnSpc>
                <a:spcPct val="100000"/>
              </a:lnSpc>
              <a:spcBef>
                <a:spcPts val="440"/>
              </a:spcBef>
            </a:pPr>
            <a:r>
              <a:rPr dirty="0" sz="1500" spc="-10" b="1">
                <a:solidFill>
                  <a:srgbClr val="38BDAD"/>
                </a:solidFill>
                <a:latin typeface="微軟正黑體"/>
                <a:cs typeface="微軟正黑體"/>
              </a:rPr>
              <a:t>二、基本駕駛</a:t>
            </a:r>
            <a:endParaRPr sz="1500">
              <a:latin typeface="微軟正黑體"/>
              <a:cs typeface="微軟正黑體"/>
            </a:endParaRPr>
          </a:p>
          <a:p>
            <a:pPr marL="12700">
              <a:lnSpc>
                <a:spcPct val="100000"/>
              </a:lnSpc>
              <a:spcBef>
                <a:spcPts val="244"/>
              </a:spcBef>
            </a:pPr>
            <a:r>
              <a:rPr dirty="0" sz="1100" b="0">
                <a:solidFill>
                  <a:srgbClr val="58595B"/>
                </a:solidFill>
                <a:latin typeface="微軟正黑體 Light"/>
                <a:cs typeface="微軟正黑體 Light"/>
              </a:rPr>
              <a:t>1</a:t>
            </a:r>
            <a:r>
              <a:rPr dirty="0" sz="1100" spc="-15" b="0">
                <a:solidFill>
                  <a:srgbClr val="58595B"/>
                </a:solidFill>
                <a:latin typeface="微軟正黑體 Light"/>
                <a:cs typeface="微軟正黑體 Light"/>
              </a:rPr>
              <a:t>、取車與架車、上下車 .......................................................................................................</a:t>
            </a:r>
            <a:r>
              <a:rPr dirty="0" sz="1100" spc="-10" b="0">
                <a:solidFill>
                  <a:srgbClr val="58595B"/>
                </a:solidFill>
                <a:latin typeface="微軟正黑體 Light"/>
                <a:cs typeface="微軟正黑體 Light"/>
              </a:rPr>
              <a:t>16</a:t>
            </a:r>
            <a:endParaRPr sz="1100">
              <a:latin typeface="微軟正黑體 Light"/>
              <a:cs typeface="微軟正黑體 Light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dirty="0" sz="1100" b="0">
                <a:solidFill>
                  <a:srgbClr val="58595B"/>
                </a:solidFill>
                <a:latin typeface="微軟正黑體 Light"/>
                <a:cs typeface="微軟正黑體 Light"/>
              </a:rPr>
              <a:t>2</a:t>
            </a:r>
            <a:r>
              <a:rPr dirty="0" sz="1100" spc="-10" b="0">
                <a:solidFill>
                  <a:srgbClr val="58595B"/>
                </a:solidFill>
                <a:latin typeface="微軟正黑體 Light"/>
                <a:cs typeface="微軟正黑體 Light"/>
              </a:rPr>
              <a:t>、騎乘姿勢、牽車...............................................................................................................22</a:t>
            </a:r>
            <a:endParaRPr sz="1100">
              <a:latin typeface="微軟正黑體 Light"/>
              <a:cs typeface="微軟正黑體 Light"/>
            </a:endParaRPr>
          </a:p>
          <a:p>
            <a:pPr marL="12700">
              <a:lnSpc>
                <a:spcPct val="100000"/>
              </a:lnSpc>
              <a:spcBef>
                <a:spcPts val="475"/>
              </a:spcBef>
            </a:pPr>
            <a:r>
              <a:rPr dirty="0" sz="1100" b="0">
                <a:solidFill>
                  <a:srgbClr val="58595B"/>
                </a:solidFill>
                <a:latin typeface="微軟正黑體 Light"/>
                <a:cs typeface="微軟正黑體 Light"/>
              </a:rPr>
              <a:t>3</a:t>
            </a:r>
            <a:r>
              <a:rPr dirty="0" sz="1100" spc="-10" b="0">
                <a:solidFill>
                  <a:srgbClr val="58595B"/>
                </a:solidFill>
                <a:latin typeface="微軟正黑體 Light"/>
                <a:cs typeface="微軟正黑體 Light"/>
              </a:rPr>
              <a:t>、平衡能力確認...................................................................................................................29</a:t>
            </a:r>
            <a:endParaRPr sz="1100">
              <a:latin typeface="微軟正黑體 Light"/>
              <a:cs typeface="微軟正黑體 Light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dirty="0" sz="1100" b="0">
                <a:solidFill>
                  <a:srgbClr val="58595B"/>
                </a:solidFill>
                <a:latin typeface="微軟正黑體 Light"/>
                <a:cs typeface="微軟正黑體 Light"/>
              </a:rPr>
              <a:t>4</a:t>
            </a:r>
            <a:r>
              <a:rPr dirty="0" sz="1100" spc="-10" b="0">
                <a:solidFill>
                  <a:srgbClr val="58595B"/>
                </a:solidFill>
                <a:latin typeface="微軟正黑體 Light"/>
                <a:cs typeface="微軟正黑體 Light"/>
              </a:rPr>
              <a:t>、起步與停止、換檔及變速操作......................................................................................31</a:t>
            </a:r>
            <a:endParaRPr sz="1100">
              <a:latin typeface="微軟正黑體 Light"/>
              <a:cs typeface="微軟正黑體 Light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dirty="0" sz="1100" b="0">
                <a:solidFill>
                  <a:srgbClr val="58595B"/>
                </a:solidFill>
                <a:latin typeface="微軟正黑體 Light"/>
                <a:cs typeface="微軟正黑體 Light"/>
              </a:rPr>
              <a:t>5</a:t>
            </a:r>
            <a:r>
              <a:rPr dirty="0" sz="1100" spc="-10" b="0">
                <a:solidFill>
                  <a:srgbClr val="58595B"/>
                </a:solidFill>
                <a:latin typeface="微軟正黑體 Light"/>
                <a:cs typeface="微軟正黑體 Light"/>
              </a:rPr>
              <a:t>、直線平衡駕駛...................................................................................................................37</a:t>
            </a:r>
            <a:endParaRPr sz="1100">
              <a:latin typeface="微軟正黑體 Light"/>
              <a:cs typeface="微軟正黑體 Light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dirty="0" sz="1100" b="0">
                <a:solidFill>
                  <a:srgbClr val="58595B"/>
                </a:solidFill>
                <a:latin typeface="微軟正黑體 Light"/>
                <a:cs typeface="微軟正黑體 Light"/>
              </a:rPr>
              <a:t>6</a:t>
            </a:r>
            <a:r>
              <a:rPr dirty="0" sz="1100" spc="-15" b="0">
                <a:solidFill>
                  <a:srgbClr val="58595B"/>
                </a:solidFill>
                <a:latin typeface="微軟正黑體 Light"/>
                <a:cs typeface="微軟正黑體 Light"/>
              </a:rPr>
              <a:t>、基礎轉彎 ...........................................................................................................................</a:t>
            </a:r>
            <a:r>
              <a:rPr dirty="0" sz="1100" spc="-10" b="0">
                <a:solidFill>
                  <a:srgbClr val="58595B"/>
                </a:solidFill>
                <a:latin typeface="微軟正黑體 Light"/>
                <a:cs typeface="微軟正黑體 Light"/>
              </a:rPr>
              <a:t>40</a:t>
            </a:r>
            <a:endParaRPr sz="1100">
              <a:latin typeface="微軟正黑體 Light"/>
              <a:cs typeface="微軟正黑體 Light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dirty="0" sz="1100" b="0">
                <a:solidFill>
                  <a:srgbClr val="58595B"/>
                </a:solidFill>
                <a:latin typeface="微軟正黑體 Light"/>
                <a:cs typeface="微軟正黑體 Light"/>
              </a:rPr>
              <a:t>7</a:t>
            </a:r>
            <a:r>
              <a:rPr dirty="0" sz="1100" spc="-15" b="0">
                <a:solidFill>
                  <a:srgbClr val="58595B"/>
                </a:solidFill>
                <a:latin typeface="微軟正黑體 Light"/>
                <a:cs typeface="微軟正黑體 Light"/>
              </a:rPr>
              <a:t>、變換車道、通過交岔路口 ..............................................................................................</a:t>
            </a:r>
            <a:r>
              <a:rPr dirty="0" sz="1100" spc="-10" b="0">
                <a:solidFill>
                  <a:srgbClr val="58595B"/>
                </a:solidFill>
                <a:latin typeface="微軟正黑體 Light"/>
                <a:cs typeface="微軟正黑體 Light"/>
              </a:rPr>
              <a:t>42</a:t>
            </a:r>
            <a:endParaRPr sz="1100">
              <a:latin typeface="微軟正黑體 Light"/>
              <a:cs typeface="微軟正黑體 Light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dirty="0" sz="1100" b="0">
                <a:solidFill>
                  <a:srgbClr val="58595B"/>
                </a:solidFill>
                <a:latin typeface="微軟正黑體 Light"/>
                <a:cs typeface="微軟正黑體 Light"/>
              </a:rPr>
              <a:t>8</a:t>
            </a:r>
            <a:r>
              <a:rPr dirty="0" sz="1100" spc="-10" b="0">
                <a:solidFill>
                  <a:srgbClr val="58595B"/>
                </a:solidFill>
                <a:latin typeface="微軟正黑體 Light"/>
                <a:cs typeface="微軟正黑體 Light"/>
              </a:rPr>
              <a:t>、環場道路行駛與直角轉彎..............................................................................................46</a:t>
            </a:r>
            <a:endParaRPr sz="1100">
              <a:latin typeface="微軟正黑體 Light"/>
              <a:cs typeface="微軟正黑體 Light"/>
            </a:endParaRPr>
          </a:p>
          <a:p>
            <a:pPr marL="12700">
              <a:lnSpc>
                <a:spcPct val="100000"/>
              </a:lnSpc>
              <a:spcBef>
                <a:spcPts val="440"/>
              </a:spcBef>
            </a:pPr>
            <a:r>
              <a:rPr dirty="0" sz="1500" spc="-10" b="1">
                <a:solidFill>
                  <a:srgbClr val="F173AC"/>
                </a:solidFill>
                <a:latin typeface="微軟正黑體"/>
                <a:cs typeface="微軟正黑體"/>
              </a:rPr>
              <a:t>三、應用駕駛</a:t>
            </a:r>
            <a:endParaRPr sz="1500">
              <a:latin typeface="微軟正黑體"/>
              <a:cs typeface="微軟正黑體"/>
            </a:endParaRPr>
          </a:p>
          <a:p>
            <a:pPr marL="12700">
              <a:lnSpc>
                <a:spcPct val="100000"/>
              </a:lnSpc>
              <a:spcBef>
                <a:spcPts val="244"/>
              </a:spcBef>
            </a:pPr>
            <a:r>
              <a:rPr dirty="0" sz="1100" b="0">
                <a:solidFill>
                  <a:srgbClr val="58595B"/>
                </a:solidFill>
                <a:latin typeface="微軟正黑體 Light"/>
                <a:cs typeface="微軟正黑體 Light"/>
              </a:rPr>
              <a:t>1</a:t>
            </a:r>
            <a:r>
              <a:rPr dirty="0" sz="1100" spc="-10" b="0">
                <a:solidFill>
                  <a:srgbClr val="58595B"/>
                </a:solidFill>
                <a:latin typeface="微軟正黑體 Light"/>
                <a:cs typeface="微軟正黑體 Light"/>
              </a:rPr>
              <a:t>、中低速安全駕駛【直線行駛】 ......................................................................................53</a:t>
            </a:r>
            <a:endParaRPr sz="1100">
              <a:latin typeface="微軟正黑體 Light"/>
              <a:cs typeface="微軟正黑體 Light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dirty="0" sz="1100" b="0">
                <a:solidFill>
                  <a:srgbClr val="58595B"/>
                </a:solidFill>
                <a:latin typeface="微軟正黑體 Light"/>
                <a:cs typeface="微軟正黑體 Light"/>
              </a:rPr>
              <a:t>2</a:t>
            </a:r>
            <a:r>
              <a:rPr dirty="0" sz="1100" spc="-10" b="0">
                <a:solidFill>
                  <a:srgbClr val="58595B"/>
                </a:solidFill>
                <a:latin typeface="微軟正黑體 Light"/>
                <a:cs typeface="微軟正黑體 Light"/>
              </a:rPr>
              <a:t>、中低速安全駕駛【直線煞車】......................................................................................54</a:t>
            </a:r>
            <a:endParaRPr sz="1100">
              <a:latin typeface="微軟正黑體 Light"/>
              <a:cs typeface="微軟正黑體 Light"/>
            </a:endParaRPr>
          </a:p>
          <a:p>
            <a:pPr marL="12700">
              <a:lnSpc>
                <a:spcPct val="100000"/>
              </a:lnSpc>
              <a:spcBef>
                <a:spcPts val="475"/>
              </a:spcBef>
            </a:pPr>
            <a:r>
              <a:rPr dirty="0" sz="1100" b="0">
                <a:solidFill>
                  <a:srgbClr val="58595B"/>
                </a:solidFill>
                <a:latin typeface="微軟正黑體 Light"/>
                <a:cs typeface="微軟正黑體 Light"/>
              </a:rPr>
              <a:t>3</a:t>
            </a:r>
            <a:r>
              <a:rPr dirty="0" sz="1100" spc="-10" b="0">
                <a:solidFill>
                  <a:srgbClr val="58595B"/>
                </a:solidFill>
                <a:latin typeface="微軟正黑體 Light"/>
                <a:cs typeface="微軟正黑體 Light"/>
              </a:rPr>
              <a:t>、交岔路口左轉及右轉 ......................................................................................................56</a:t>
            </a:r>
            <a:endParaRPr sz="1100">
              <a:latin typeface="微軟正黑體 Light"/>
              <a:cs typeface="微軟正黑體 Light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dirty="0" sz="1100" b="0">
                <a:solidFill>
                  <a:srgbClr val="58595B"/>
                </a:solidFill>
                <a:latin typeface="微軟正黑體 Light"/>
                <a:cs typeface="微軟正黑體 Light"/>
              </a:rPr>
              <a:t>4、8</a:t>
            </a:r>
            <a:r>
              <a:rPr dirty="0" sz="1100" spc="-10" b="0">
                <a:solidFill>
                  <a:srgbClr val="58595B"/>
                </a:solidFill>
                <a:latin typeface="微軟正黑體 Light"/>
                <a:cs typeface="微軟正黑體 Light"/>
              </a:rPr>
              <a:t> 字型轉彎........................................................................................................................59</a:t>
            </a:r>
            <a:endParaRPr sz="1100">
              <a:latin typeface="微軟正黑體 Light"/>
              <a:cs typeface="微軟正黑體 Light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dirty="0" sz="1100" b="0">
                <a:solidFill>
                  <a:srgbClr val="58595B"/>
                </a:solidFill>
                <a:latin typeface="微軟正黑體 Light"/>
                <a:cs typeface="微軟正黑體 Light"/>
              </a:rPr>
              <a:t>5</a:t>
            </a:r>
            <a:r>
              <a:rPr dirty="0" sz="1100" spc="-15" b="0">
                <a:solidFill>
                  <a:srgbClr val="58595B"/>
                </a:solidFill>
                <a:latin typeface="微軟正黑體 Light"/>
                <a:cs typeface="微軟正黑體 Light"/>
              </a:rPr>
              <a:t>、坡道行駛 ...........................................................................................................................</a:t>
            </a:r>
            <a:r>
              <a:rPr dirty="0" sz="1100" spc="-10" b="0">
                <a:solidFill>
                  <a:srgbClr val="58595B"/>
                </a:solidFill>
                <a:latin typeface="微軟正黑體 Light"/>
                <a:cs typeface="微軟正黑體 Light"/>
              </a:rPr>
              <a:t>62</a:t>
            </a:r>
            <a:endParaRPr sz="1100">
              <a:latin typeface="微軟正黑體 Light"/>
              <a:cs typeface="微軟正黑體 Light"/>
            </a:endParaRPr>
          </a:p>
        </p:txBody>
      </p:sp>
      <p:sp>
        <p:nvSpPr>
          <p:cNvPr id="7" name="object 7" descr=""/>
          <p:cNvSpPr/>
          <p:nvPr/>
        </p:nvSpPr>
        <p:spPr>
          <a:xfrm>
            <a:off x="0" y="0"/>
            <a:ext cx="504190" cy="1368425"/>
          </a:xfrm>
          <a:custGeom>
            <a:avLst/>
            <a:gdLst/>
            <a:ahLst/>
            <a:cxnLst/>
            <a:rect l="l" t="t" r="r" b="b"/>
            <a:pathLst>
              <a:path w="504190" h="1368425">
                <a:moveTo>
                  <a:pt x="503999" y="0"/>
                </a:moveTo>
                <a:lnTo>
                  <a:pt x="0" y="0"/>
                </a:lnTo>
                <a:lnTo>
                  <a:pt x="0" y="1368005"/>
                </a:lnTo>
                <a:lnTo>
                  <a:pt x="503999" y="1368005"/>
                </a:lnTo>
                <a:lnTo>
                  <a:pt x="503999" y="0"/>
                </a:lnTo>
                <a:close/>
              </a:path>
            </a:pathLst>
          </a:custGeom>
          <a:solidFill>
            <a:srgbClr val="2869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0" y="1422006"/>
            <a:ext cx="504190" cy="50800"/>
          </a:xfrm>
          <a:custGeom>
            <a:avLst/>
            <a:gdLst/>
            <a:ahLst/>
            <a:cxnLst/>
            <a:rect l="l" t="t" r="r" b="b"/>
            <a:pathLst>
              <a:path w="504190" h="50800">
                <a:moveTo>
                  <a:pt x="503999" y="0"/>
                </a:moveTo>
                <a:lnTo>
                  <a:pt x="0" y="0"/>
                </a:lnTo>
                <a:lnTo>
                  <a:pt x="0" y="50393"/>
                </a:lnTo>
                <a:lnTo>
                  <a:pt x="503999" y="50393"/>
                </a:lnTo>
                <a:lnTo>
                  <a:pt x="503999" y="0"/>
                </a:lnTo>
                <a:close/>
              </a:path>
            </a:pathLst>
          </a:custGeom>
          <a:solidFill>
            <a:srgbClr val="29668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0" y="1522806"/>
            <a:ext cx="504190" cy="144145"/>
          </a:xfrm>
          <a:custGeom>
            <a:avLst/>
            <a:gdLst/>
            <a:ahLst/>
            <a:cxnLst/>
            <a:rect l="l" t="t" r="r" b="b"/>
            <a:pathLst>
              <a:path w="504190" h="144144">
                <a:moveTo>
                  <a:pt x="503999" y="93611"/>
                </a:moveTo>
                <a:lnTo>
                  <a:pt x="0" y="93611"/>
                </a:lnTo>
                <a:lnTo>
                  <a:pt x="0" y="144005"/>
                </a:lnTo>
                <a:lnTo>
                  <a:pt x="503999" y="144005"/>
                </a:lnTo>
                <a:lnTo>
                  <a:pt x="503999" y="93611"/>
                </a:lnTo>
                <a:close/>
              </a:path>
              <a:path w="504190" h="144144">
                <a:moveTo>
                  <a:pt x="503999" y="0"/>
                </a:moveTo>
                <a:lnTo>
                  <a:pt x="0" y="0"/>
                </a:lnTo>
                <a:lnTo>
                  <a:pt x="0" y="50393"/>
                </a:lnTo>
                <a:lnTo>
                  <a:pt x="503999" y="50393"/>
                </a:lnTo>
                <a:lnTo>
                  <a:pt x="503999" y="0"/>
                </a:lnTo>
                <a:close/>
              </a:path>
            </a:pathLst>
          </a:custGeom>
          <a:solidFill>
            <a:srgbClr val="29668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 txBox="1"/>
          <p:nvPr/>
        </p:nvSpPr>
        <p:spPr>
          <a:xfrm>
            <a:off x="203305" y="435771"/>
            <a:ext cx="205104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715" indent="1270">
              <a:lnSpc>
                <a:spcPct val="100000"/>
              </a:lnSpc>
              <a:spcBef>
                <a:spcPts val="100"/>
              </a:spcBef>
            </a:pPr>
            <a:r>
              <a:rPr dirty="0" sz="1400" spc="-50" b="1">
                <a:solidFill>
                  <a:srgbClr val="FFFFFF"/>
                </a:solidFill>
                <a:latin typeface="微軟正黑體"/>
                <a:cs typeface="微軟正黑體"/>
              </a:rPr>
              <a:t>目錄</a:t>
            </a:r>
            <a:endParaRPr sz="1400">
              <a:latin typeface="微軟正黑體"/>
              <a:cs typeface="微軟正黑體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64034" y="4925250"/>
            <a:ext cx="1949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38BDAD"/>
                </a:solidFill>
                <a:latin typeface="Arial"/>
                <a:cs typeface="Arial"/>
              </a:rPr>
              <a:t>17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0" y="0"/>
            <a:ext cx="504190" cy="1368425"/>
          </a:xfrm>
          <a:custGeom>
            <a:avLst/>
            <a:gdLst/>
            <a:ahLst/>
            <a:cxnLst/>
            <a:rect l="l" t="t" r="r" b="b"/>
            <a:pathLst>
              <a:path w="504190" h="1368425">
                <a:moveTo>
                  <a:pt x="0" y="1368006"/>
                </a:moveTo>
                <a:lnTo>
                  <a:pt x="503999" y="1368006"/>
                </a:lnTo>
                <a:lnTo>
                  <a:pt x="503999" y="0"/>
                </a:lnTo>
                <a:lnTo>
                  <a:pt x="0" y="0"/>
                </a:lnTo>
                <a:lnTo>
                  <a:pt x="0" y="1368006"/>
                </a:lnTo>
                <a:close/>
              </a:path>
            </a:pathLst>
          </a:custGeom>
          <a:solidFill>
            <a:srgbClr val="38BDA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0" y="1421993"/>
            <a:ext cx="504190" cy="50800"/>
          </a:xfrm>
          <a:custGeom>
            <a:avLst/>
            <a:gdLst/>
            <a:ahLst/>
            <a:cxnLst/>
            <a:rect l="l" t="t" r="r" b="b"/>
            <a:pathLst>
              <a:path w="504190" h="50800">
                <a:moveTo>
                  <a:pt x="503999" y="0"/>
                </a:moveTo>
                <a:lnTo>
                  <a:pt x="0" y="0"/>
                </a:lnTo>
                <a:lnTo>
                  <a:pt x="0" y="50406"/>
                </a:lnTo>
                <a:lnTo>
                  <a:pt x="503999" y="50406"/>
                </a:lnTo>
                <a:lnTo>
                  <a:pt x="503999" y="0"/>
                </a:lnTo>
                <a:close/>
              </a:path>
            </a:pathLst>
          </a:custGeom>
          <a:solidFill>
            <a:srgbClr val="38BDA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0" y="1522793"/>
            <a:ext cx="504190" cy="144145"/>
          </a:xfrm>
          <a:custGeom>
            <a:avLst/>
            <a:gdLst/>
            <a:ahLst/>
            <a:cxnLst/>
            <a:rect l="l" t="t" r="r" b="b"/>
            <a:pathLst>
              <a:path w="504190" h="144144">
                <a:moveTo>
                  <a:pt x="503999" y="93611"/>
                </a:moveTo>
                <a:lnTo>
                  <a:pt x="0" y="93611"/>
                </a:lnTo>
                <a:lnTo>
                  <a:pt x="0" y="144018"/>
                </a:lnTo>
                <a:lnTo>
                  <a:pt x="503999" y="144018"/>
                </a:lnTo>
                <a:lnTo>
                  <a:pt x="503999" y="93611"/>
                </a:lnTo>
                <a:close/>
              </a:path>
              <a:path w="504190" h="144144">
                <a:moveTo>
                  <a:pt x="503999" y="0"/>
                </a:moveTo>
                <a:lnTo>
                  <a:pt x="0" y="0"/>
                </a:lnTo>
                <a:lnTo>
                  <a:pt x="0" y="50406"/>
                </a:lnTo>
                <a:lnTo>
                  <a:pt x="503999" y="50406"/>
                </a:lnTo>
                <a:lnTo>
                  <a:pt x="503999" y="0"/>
                </a:lnTo>
                <a:close/>
              </a:path>
            </a:pathLst>
          </a:custGeom>
          <a:solidFill>
            <a:srgbClr val="38BDA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 txBox="1"/>
          <p:nvPr/>
        </p:nvSpPr>
        <p:spPr>
          <a:xfrm>
            <a:off x="203305" y="435771"/>
            <a:ext cx="205104" cy="8788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715" indent="1270">
              <a:lnSpc>
                <a:spcPct val="100000"/>
              </a:lnSpc>
              <a:spcBef>
                <a:spcPts val="100"/>
              </a:spcBef>
            </a:pPr>
            <a:r>
              <a:rPr dirty="0" sz="1400" spc="-50" b="1">
                <a:solidFill>
                  <a:srgbClr val="FFFFFF"/>
                </a:solidFill>
                <a:latin typeface="微軟正黑體"/>
                <a:cs typeface="微軟正黑體"/>
              </a:rPr>
              <a:t>基本駕駛</a:t>
            </a:r>
            <a:endParaRPr sz="1400">
              <a:latin typeface="微軟正黑體"/>
              <a:cs typeface="微軟正黑體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779299" y="622913"/>
            <a:ext cx="1845310" cy="482600"/>
          </a:xfrm>
          <a:prstGeom prst="rect">
            <a:avLst/>
          </a:prstGeom>
        </p:spPr>
        <p:txBody>
          <a:bodyPr wrap="square" lIns="0" tIns="81280" rIns="0" bIns="0" rtlCol="0" vert="horz">
            <a:spAutoFit/>
          </a:bodyPr>
          <a:lstStyle/>
          <a:p>
            <a:pPr marL="171450" indent="-158750">
              <a:lnSpc>
                <a:spcPct val="100000"/>
              </a:lnSpc>
              <a:spcBef>
                <a:spcPts val="640"/>
              </a:spcBef>
              <a:buClr>
                <a:srgbClr val="38BDAD"/>
              </a:buClr>
              <a:buSzPct val="85714"/>
              <a:buFont typeface=""/>
              <a:buChar char="■"/>
              <a:tabLst>
                <a:tab pos="171450" algn="l"/>
              </a:tabLst>
            </a:pP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訓練：取車與架車說明與練</a:t>
            </a:r>
            <a:endParaRPr sz="1050">
              <a:latin typeface="微軟正黑體 Light"/>
              <a:cs typeface="微軟正黑體 Light"/>
            </a:endParaRPr>
          </a:p>
          <a:p>
            <a:pPr marL="565150">
              <a:lnSpc>
                <a:spcPct val="100000"/>
              </a:lnSpc>
              <a:spcBef>
                <a:spcPts val="540"/>
              </a:spcBef>
            </a:pPr>
            <a:r>
              <a:rPr dirty="0" sz="1050" b="0">
                <a:solidFill>
                  <a:srgbClr val="414042"/>
                </a:solidFill>
                <a:latin typeface="微軟正黑體 Light"/>
                <a:cs typeface="微軟正黑體 Light"/>
              </a:rPr>
              <a:t>習</a:t>
            </a:r>
            <a:endParaRPr sz="1050">
              <a:latin typeface="微軟正黑體 Light"/>
              <a:cs typeface="微軟正黑體 Light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779299" y="2451713"/>
            <a:ext cx="1845310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70815" marR="5080" indent="-158750">
              <a:lnSpc>
                <a:spcPct val="142800"/>
              </a:lnSpc>
              <a:spcBef>
                <a:spcPts val="100"/>
              </a:spcBef>
              <a:buClr>
                <a:srgbClr val="38BDAD"/>
              </a:buClr>
              <a:buSzPct val="85714"/>
              <a:buFont typeface=""/>
              <a:buChar char="■"/>
              <a:tabLst>
                <a:tab pos="841375" algn="l"/>
              </a:tabLst>
            </a:pP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注意事項：學員姿勢與施力</a:t>
            </a: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	</a:t>
            </a:r>
            <a:r>
              <a:rPr dirty="0" sz="1050" spc="-25" b="0">
                <a:solidFill>
                  <a:srgbClr val="414042"/>
                </a:solidFill>
                <a:latin typeface="微軟正黑體 Light"/>
                <a:cs typeface="微軟正黑體 Light"/>
              </a:rPr>
              <a:t>調整</a:t>
            </a:r>
            <a:endParaRPr sz="1050">
              <a:latin typeface="微軟正黑體 Light"/>
              <a:cs typeface="微軟正黑體 Light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779299" y="3206055"/>
            <a:ext cx="1369695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56210" indent="-143510">
              <a:lnSpc>
                <a:spcPct val="100000"/>
              </a:lnSpc>
              <a:spcBef>
                <a:spcPts val="100"/>
              </a:spcBef>
              <a:buClr>
                <a:srgbClr val="38BDAD"/>
              </a:buClr>
              <a:buSzPct val="85714"/>
              <a:buFont typeface=""/>
              <a:buChar char="■"/>
              <a:tabLst>
                <a:tab pos="156210" algn="l"/>
              </a:tabLst>
            </a:pPr>
            <a:r>
              <a:rPr dirty="0" sz="1050" spc="-10" b="0">
                <a:solidFill>
                  <a:srgbClr val="414042"/>
                </a:solidFill>
                <a:latin typeface="微軟正黑體 Light"/>
                <a:cs typeface="微軟正黑體 Light"/>
              </a:rPr>
              <a:t>場地：陰涼處或空地</a:t>
            </a:r>
            <a:endParaRPr sz="1050">
              <a:latin typeface="微軟正黑體 Light"/>
              <a:cs typeface="微軟正黑體 Light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2755500" y="622913"/>
            <a:ext cx="4415155" cy="2082800"/>
          </a:xfrm>
          <a:prstGeom prst="rect">
            <a:avLst/>
          </a:prstGeom>
        </p:spPr>
        <p:txBody>
          <a:bodyPr wrap="square" lIns="0" tIns="81280" rIns="0" bIns="0" rtlCol="0" vert="horz">
            <a:spAutoFit/>
          </a:bodyPr>
          <a:lstStyle/>
          <a:p>
            <a:pPr algn="just" marL="181610" indent="-143510">
              <a:lnSpc>
                <a:spcPct val="100000"/>
              </a:lnSpc>
              <a:spcBef>
                <a:spcPts val="640"/>
              </a:spcBef>
              <a:buClr>
                <a:srgbClr val="38BDAD"/>
              </a:buClr>
              <a:buSzPct val="85714"/>
              <a:buFont typeface=""/>
              <a:buChar char="■"/>
              <a:tabLst>
                <a:tab pos="181610" algn="l"/>
              </a:tabLst>
            </a:pP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取車與架車的方式與不同腳架的使用時機：學員在車輛左側。</a:t>
            </a:r>
            <a:endParaRPr sz="1050">
              <a:latin typeface="微軟正黑體 Light"/>
              <a:cs typeface="微軟正黑體 Light"/>
            </a:endParaRPr>
          </a:p>
          <a:p>
            <a:pPr algn="just" marL="235585">
              <a:lnSpc>
                <a:spcPct val="100000"/>
              </a:lnSpc>
              <a:spcBef>
                <a:spcPts val="540"/>
              </a:spcBef>
            </a:pPr>
            <a:r>
              <a:rPr dirty="0" sz="1050" spc="-30" b="0">
                <a:solidFill>
                  <a:srgbClr val="414042"/>
                </a:solidFill>
                <a:latin typeface="微軟正黑體 Light"/>
                <a:cs typeface="微軟正黑體 Light"/>
              </a:rPr>
              <a:t>( 二 ) 側腳架：建議短暫停車時使用，方便操作但穩定性較差。</a:t>
            </a:r>
            <a:endParaRPr sz="1050">
              <a:latin typeface="微軟正黑體 Light"/>
              <a:cs typeface="微軟正黑體 Light"/>
            </a:endParaRPr>
          </a:p>
          <a:p>
            <a:pPr algn="just" lvl="1" marL="708025" indent="-115570">
              <a:lnSpc>
                <a:spcPct val="100000"/>
              </a:lnSpc>
              <a:spcBef>
                <a:spcPts val="540"/>
              </a:spcBef>
              <a:buAutoNum type="arabicPeriod"/>
              <a:tabLst>
                <a:tab pos="708025" algn="l"/>
              </a:tabLst>
            </a:pP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取車：雙手按壓煞車並將把手回正，扶正車輛並踢起側腳架。</a:t>
            </a:r>
            <a:endParaRPr sz="1050">
              <a:latin typeface="微軟正黑體 Light"/>
              <a:cs typeface="微軟正黑體 Light"/>
            </a:endParaRPr>
          </a:p>
          <a:p>
            <a:pPr algn="just" lvl="1" marL="702310" marR="30480" indent="-139065">
              <a:lnSpc>
                <a:spcPct val="142800"/>
              </a:lnSpc>
              <a:buAutoNum type="arabicPeriod"/>
              <a:tabLst>
                <a:tab pos="1103630" algn="l"/>
              </a:tabLst>
            </a:pP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架車：雙手按壓煞車，踢下側腳架並傾斜車輛至側腳架著地，	將把手向左打到底避免車輛滑動，確認車輛穩定後，雙</a:t>
            </a: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	</a:t>
            </a:r>
            <a:r>
              <a:rPr dirty="0" sz="1050" spc="-10" b="0">
                <a:solidFill>
                  <a:srgbClr val="414042"/>
                </a:solidFill>
                <a:latin typeface="微軟正黑體 Light"/>
                <a:cs typeface="微軟正黑體 Light"/>
              </a:rPr>
              <a:t>手放開煞車。</a:t>
            </a:r>
            <a:endParaRPr sz="1050">
              <a:latin typeface="微軟正黑體 Light"/>
              <a:cs typeface="微軟正黑體 Light"/>
            </a:endParaRPr>
          </a:p>
          <a:p>
            <a:pPr algn="just" lvl="1" marL="697230" marR="31115" indent="-139065">
              <a:lnSpc>
                <a:spcPct val="142800"/>
              </a:lnSpc>
              <a:buAutoNum type="arabicPeriod"/>
              <a:tabLst>
                <a:tab pos="1103630" algn="l"/>
              </a:tabLst>
            </a:pPr>
            <a:r>
              <a:rPr dirty="0" sz="1050" b="0">
                <a:solidFill>
                  <a:srgbClr val="414042"/>
                </a:solidFill>
                <a:latin typeface="微軟正黑體 Light"/>
                <a:cs typeface="微軟正黑體 Light"/>
              </a:rPr>
              <a:t>檔車：架車時可入 1</a:t>
            </a: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 檔避免車輛滑動，取車時發動前須先回復</a:t>
            </a: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	</a:t>
            </a:r>
            <a:r>
              <a:rPr dirty="0" sz="1050" spc="-25" b="0">
                <a:solidFill>
                  <a:srgbClr val="414042"/>
                </a:solidFill>
                <a:latin typeface="微軟正黑體 Light"/>
                <a:cs typeface="微軟正黑體 Light"/>
              </a:rPr>
              <a:t>空 </a:t>
            </a:r>
            <a:r>
              <a:rPr dirty="0" sz="1050" b="0">
                <a:solidFill>
                  <a:srgbClr val="414042"/>
                </a:solidFill>
                <a:latin typeface="微軟正黑體 Light"/>
                <a:cs typeface="微軟正黑體 Light"/>
              </a:rPr>
              <a:t>(N)</a:t>
            </a:r>
            <a:r>
              <a:rPr dirty="0" sz="1050" spc="-35" b="0">
                <a:solidFill>
                  <a:srgbClr val="414042"/>
                </a:solidFill>
                <a:latin typeface="微軟正黑體 Light"/>
                <a:cs typeface="微軟正黑體 Light"/>
              </a:rPr>
              <a:t> 檔。</a:t>
            </a:r>
            <a:endParaRPr sz="1050">
              <a:latin typeface="微軟正黑體 Light"/>
              <a:cs typeface="微軟正黑體 Light"/>
            </a:endParaRPr>
          </a:p>
          <a:p>
            <a:pPr algn="just" marL="181610" indent="-143510">
              <a:lnSpc>
                <a:spcPct val="100000"/>
              </a:lnSpc>
              <a:spcBef>
                <a:spcPts val="540"/>
              </a:spcBef>
              <a:buClr>
                <a:srgbClr val="38BDAD"/>
              </a:buClr>
              <a:buSzPct val="85714"/>
              <a:buFont typeface=""/>
              <a:buChar char="■"/>
              <a:tabLst>
                <a:tab pos="181610" algn="l"/>
              </a:tabLst>
            </a:pP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請依照說明調整學員的姿勢與施力方式，確保能正確完成取車與架車。</a:t>
            </a:r>
            <a:endParaRPr sz="1050">
              <a:latin typeface="微軟正黑體 Light"/>
              <a:cs typeface="微軟正黑體 Light"/>
            </a:endParaRPr>
          </a:p>
        </p:txBody>
      </p:sp>
      <p:sp>
        <p:nvSpPr>
          <p:cNvPr id="11" name="object 11" descr=""/>
          <p:cNvSpPr/>
          <p:nvPr/>
        </p:nvSpPr>
        <p:spPr>
          <a:xfrm>
            <a:off x="682370" y="359994"/>
            <a:ext cx="6877684" cy="260985"/>
          </a:xfrm>
          <a:custGeom>
            <a:avLst/>
            <a:gdLst/>
            <a:ahLst/>
            <a:cxnLst/>
            <a:rect l="l" t="t" r="r" b="b"/>
            <a:pathLst>
              <a:path w="6877684" h="260984">
                <a:moveTo>
                  <a:pt x="6877621" y="0"/>
                </a:moveTo>
                <a:lnTo>
                  <a:pt x="0" y="0"/>
                </a:lnTo>
                <a:lnTo>
                  <a:pt x="0" y="260413"/>
                </a:lnTo>
                <a:lnTo>
                  <a:pt x="6877621" y="260413"/>
                </a:lnTo>
                <a:lnTo>
                  <a:pt x="6877621" y="0"/>
                </a:lnTo>
                <a:close/>
              </a:path>
            </a:pathLst>
          </a:custGeom>
          <a:solidFill>
            <a:srgbClr val="38BDA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 txBox="1"/>
          <p:nvPr/>
        </p:nvSpPr>
        <p:spPr>
          <a:xfrm>
            <a:off x="1338474" y="376816"/>
            <a:ext cx="685800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15" b="1">
                <a:solidFill>
                  <a:srgbClr val="FFFFFF"/>
                </a:solidFill>
                <a:latin typeface="微軟正黑體"/>
                <a:cs typeface="微軟正黑體"/>
              </a:rPr>
              <a:t>指導要領</a:t>
            </a:r>
            <a:endParaRPr sz="1300">
              <a:latin typeface="微軟正黑體"/>
              <a:cs typeface="微軟正黑體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4573113" y="387053"/>
            <a:ext cx="685800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15" b="1">
                <a:solidFill>
                  <a:srgbClr val="FFFFFF"/>
                </a:solidFill>
                <a:latin typeface="微軟正黑體"/>
                <a:cs typeface="微軟正黑體"/>
              </a:rPr>
              <a:t>指導內容</a:t>
            </a:r>
            <a:endParaRPr sz="1300">
              <a:latin typeface="微軟正黑體"/>
              <a:cs typeface="微軟正黑體"/>
            </a:endParaRPr>
          </a:p>
        </p:txBody>
      </p:sp>
      <p:grpSp>
        <p:nvGrpSpPr>
          <p:cNvPr id="14" name="object 14" descr=""/>
          <p:cNvGrpSpPr/>
          <p:nvPr/>
        </p:nvGrpSpPr>
        <p:grpSpPr>
          <a:xfrm>
            <a:off x="2663750" y="360004"/>
            <a:ext cx="19050" cy="4968240"/>
            <a:chOff x="2663750" y="360004"/>
            <a:chExt cx="19050" cy="4968240"/>
          </a:xfrm>
        </p:grpSpPr>
        <p:sp>
          <p:nvSpPr>
            <p:cNvPr id="15" name="object 15" descr=""/>
            <p:cNvSpPr/>
            <p:nvPr/>
          </p:nvSpPr>
          <p:spPr>
            <a:xfrm>
              <a:off x="2663750" y="582005"/>
              <a:ext cx="19050" cy="4746625"/>
            </a:xfrm>
            <a:custGeom>
              <a:avLst/>
              <a:gdLst/>
              <a:ahLst/>
              <a:cxnLst/>
              <a:rect l="l" t="t" r="r" b="b"/>
              <a:pathLst>
                <a:path w="19050" h="4746625">
                  <a:moveTo>
                    <a:pt x="19050" y="0"/>
                  </a:moveTo>
                  <a:lnTo>
                    <a:pt x="0" y="0"/>
                  </a:lnTo>
                  <a:lnTo>
                    <a:pt x="0" y="4746000"/>
                  </a:lnTo>
                  <a:lnTo>
                    <a:pt x="19050" y="4746000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38BDA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2673275" y="360004"/>
              <a:ext cx="0" cy="259715"/>
            </a:xfrm>
            <a:custGeom>
              <a:avLst/>
              <a:gdLst/>
              <a:ahLst/>
              <a:cxnLst/>
              <a:rect l="l" t="t" r="r" b="b"/>
              <a:pathLst>
                <a:path w="0" h="259715">
                  <a:moveTo>
                    <a:pt x="0" y="0"/>
                  </a:moveTo>
                  <a:lnTo>
                    <a:pt x="0" y="259194"/>
                  </a:lnTo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7056005" y="0"/>
            <a:ext cx="504190" cy="1368425"/>
          </a:xfrm>
          <a:custGeom>
            <a:avLst/>
            <a:gdLst/>
            <a:ahLst/>
            <a:cxnLst/>
            <a:rect l="l" t="t" r="r" b="b"/>
            <a:pathLst>
              <a:path w="504190" h="1368425">
                <a:moveTo>
                  <a:pt x="0" y="1368006"/>
                </a:moveTo>
                <a:lnTo>
                  <a:pt x="503999" y="1368006"/>
                </a:lnTo>
                <a:lnTo>
                  <a:pt x="503999" y="0"/>
                </a:lnTo>
                <a:lnTo>
                  <a:pt x="0" y="0"/>
                </a:lnTo>
                <a:lnTo>
                  <a:pt x="0" y="1368006"/>
                </a:lnTo>
                <a:close/>
              </a:path>
            </a:pathLst>
          </a:custGeom>
          <a:solidFill>
            <a:srgbClr val="38BDA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7056005" y="1421993"/>
            <a:ext cx="504190" cy="50800"/>
          </a:xfrm>
          <a:custGeom>
            <a:avLst/>
            <a:gdLst/>
            <a:ahLst/>
            <a:cxnLst/>
            <a:rect l="l" t="t" r="r" b="b"/>
            <a:pathLst>
              <a:path w="504190" h="50800">
                <a:moveTo>
                  <a:pt x="0" y="50406"/>
                </a:moveTo>
                <a:lnTo>
                  <a:pt x="503999" y="50406"/>
                </a:lnTo>
                <a:lnTo>
                  <a:pt x="503999" y="0"/>
                </a:lnTo>
                <a:lnTo>
                  <a:pt x="0" y="0"/>
                </a:lnTo>
                <a:lnTo>
                  <a:pt x="0" y="50406"/>
                </a:lnTo>
                <a:close/>
              </a:path>
            </a:pathLst>
          </a:custGeom>
          <a:solidFill>
            <a:srgbClr val="38BDA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7056005" y="1522793"/>
            <a:ext cx="504190" cy="144145"/>
          </a:xfrm>
          <a:custGeom>
            <a:avLst/>
            <a:gdLst/>
            <a:ahLst/>
            <a:cxnLst/>
            <a:rect l="l" t="t" r="r" b="b"/>
            <a:pathLst>
              <a:path w="504190" h="144144">
                <a:moveTo>
                  <a:pt x="503999" y="93611"/>
                </a:moveTo>
                <a:lnTo>
                  <a:pt x="0" y="93611"/>
                </a:lnTo>
                <a:lnTo>
                  <a:pt x="0" y="144018"/>
                </a:lnTo>
                <a:lnTo>
                  <a:pt x="503999" y="144018"/>
                </a:lnTo>
                <a:lnTo>
                  <a:pt x="503999" y="93611"/>
                </a:lnTo>
                <a:close/>
              </a:path>
              <a:path w="504190" h="144144">
                <a:moveTo>
                  <a:pt x="503999" y="0"/>
                </a:moveTo>
                <a:lnTo>
                  <a:pt x="0" y="0"/>
                </a:lnTo>
                <a:lnTo>
                  <a:pt x="0" y="50406"/>
                </a:lnTo>
                <a:lnTo>
                  <a:pt x="503999" y="50406"/>
                </a:lnTo>
                <a:lnTo>
                  <a:pt x="503999" y="0"/>
                </a:lnTo>
                <a:close/>
              </a:path>
            </a:pathLst>
          </a:custGeom>
          <a:solidFill>
            <a:srgbClr val="38BDA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7150293" y="435771"/>
            <a:ext cx="205104" cy="8788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 indent="1270">
              <a:lnSpc>
                <a:spcPct val="100000"/>
              </a:lnSpc>
              <a:spcBef>
                <a:spcPts val="100"/>
              </a:spcBef>
            </a:pPr>
            <a:r>
              <a:rPr dirty="0" sz="1400" spc="-50" b="1">
                <a:solidFill>
                  <a:srgbClr val="FFFFFF"/>
                </a:solidFill>
                <a:latin typeface="微軟正黑體"/>
                <a:cs typeface="微軟正黑體"/>
              </a:rPr>
              <a:t>基本駕駛</a:t>
            </a:r>
            <a:endParaRPr sz="1400">
              <a:latin typeface="微軟正黑體"/>
              <a:cs typeface="微軟正黑體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7001051" y="4925250"/>
            <a:ext cx="1949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38BDAD"/>
                </a:solidFill>
                <a:latin typeface="Arial"/>
                <a:cs typeface="Arial"/>
              </a:rPr>
              <a:t>18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771999" y="1634347"/>
            <a:ext cx="117665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0">
                <a:solidFill>
                  <a:srgbClr val="58595B"/>
                </a:solidFill>
                <a:latin typeface="微軟正黑體"/>
                <a:cs typeface="微軟正黑體"/>
              </a:rPr>
              <a:t>1-</a:t>
            </a:r>
            <a:r>
              <a:rPr dirty="0" sz="900">
                <a:solidFill>
                  <a:srgbClr val="58595B"/>
                </a:solidFill>
                <a:latin typeface="微軟正黑體"/>
                <a:cs typeface="微軟正黑體"/>
              </a:rPr>
              <a:t>1</a:t>
            </a:r>
            <a:r>
              <a:rPr dirty="0" sz="900" spc="-5">
                <a:solidFill>
                  <a:srgbClr val="58595B"/>
                </a:solidFill>
                <a:latin typeface="微軟正黑體"/>
                <a:cs typeface="微軟正黑體"/>
              </a:rPr>
              <a:t>. 取車前雙手握把手</a:t>
            </a:r>
            <a:endParaRPr sz="900">
              <a:latin typeface="微軟正黑體"/>
              <a:cs typeface="微軟正黑體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771999" y="3733124"/>
            <a:ext cx="129095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0">
                <a:solidFill>
                  <a:srgbClr val="58595B"/>
                </a:solidFill>
                <a:latin typeface="微軟正黑體"/>
                <a:cs typeface="微軟正黑體"/>
              </a:rPr>
              <a:t>1-</a:t>
            </a:r>
            <a:r>
              <a:rPr dirty="0" sz="900">
                <a:solidFill>
                  <a:srgbClr val="58595B"/>
                </a:solidFill>
                <a:latin typeface="微軟正黑體"/>
                <a:cs typeface="微軟正黑體"/>
              </a:rPr>
              <a:t>1</a:t>
            </a:r>
            <a:r>
              <a:rPr dirty="0" sz="900" spc="-5">
                <a:solidFill>
                  <a:srgbClr val="58595B"/>
                </a:solidFill>
                <a:latin typeface="微軟正黑體"/>
                <a:cs typeface="微軟正黑體"/>
              </a:rPr>
              <a:t>. 取車前雙手按壓煞車</a:t>
            </a:r>
            <a:endParaRPr sz="900">
              <a:latin typeface="微軟正黑體"/>
              <a:cs typeface="微軟正黑體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771999" y="2681907"/>
            <a:ext cx="135699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30">
                <a:solidFill>
                  <a:srgbClr val="58595B"/>
                </a:solidFill>
                <a:latin typeface="微軟正黑體"/>
                <a:cs typeface="微軟正黑體"/>
              </a:rPr>
              <a:t>2-</a:t>
            </a:r>
            <a:r>
              <a:rPr dirty="0" sz="900" spc="-10">
                <a:solidFill>
                  <a:srgbClr val="58595B"/>
                </a:solidFill>
                <a:latin typeface="微軟正黑體"/>
                <a:cs typeface="微軟正黑體"/>
              </a:rPr>
              <a:t>1</a:t>
            </a:r>
            <a:r>
              <a:rPr dirty="0" sz="900" spc="-35">
                <a:solidFill>
                  <a:srgbClr val="58595B"/>
                </a:solidFill>
                <a:latin typeface="微軟正黑體"/>
                <a:cs typeface="微軟正黑體"/>
              </a:rPr>
              <a:t>. 面向後方，輕踩主腳架</a:t>
            </a:r>
            <a:endParaRPr sz="900">
              <a:latin typeface="微軟正黑體"/>
              <a:cs typeface="微軟正黑體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771999" y="4780684"/>
            <a:ext cx="124650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30">
                <a:solidFill>
                  <a:srgbClr val="58595B"/>
                </a:solidFill>
                <a:latin typeface="微軟正黑體"/>
                <a:cs typeface="微軟正黑體"/>
              </a:rPr>
              <a:t>2-</a:t>
            </a:r>
            <a:r>
              <a:rPr dirty="0" sz="900" spc="-10">
                <a:solidFill>
                  <a:srgbClr val="58595B"/>
                </a:solidFill>
                <a:latin typeface="微軟正黑體"/>
                <a:cs typeface="微軟正黑體"/>
              </a:rPr>
              <a:t>1</a:t>
            </a:r>
            <a:r>
              <a:rPr dirty="0" sz="900" spc="-35">
                <a:solidFill>
                  <a:srgbClr val="58595B"/>
                </a:solidFill>
                <a:latin typeface="微軟正黑體"/>
                <a:cs typeface="微軟正黑體"/>
              </a:rPr>
              <a:t>. 架車前雙手按壓煞車</a:t>
            </a:r>
            <a:endParaRPr sz="900">
              <a:latin typeface="微軟正黑體"/>
              <a:cs typeface="微軟正黑體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2240754" y="1634233"/>
            <a:ext cx="129095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0">
                <a:solidFill>
                  <a:srgbClr val="58595B"/>
                </a:solidFill>
                <a:latin typeface="微軟正黑體"/>
                <a:cs typeface="微軟正黑體"/>
              </a:rPr>
              <a:t>1-</a:t>
            </a:r>
            <a:r>
              <a:rPr dirty="0" sz="900">
                <a:solidFill>
                  <a:srgbClr val="58595B"/>
                </a:solidFill>
                <a:latin typeface="微軟正黑體"/>
                <a:cs typeface="微軟正黑體"/>
              </a:rPr>
              <a:t>2</a:t>
            </a:r>
            <a:r>
              <a:rPr dirty="0" sz="900" spc="-5">
                <a:solidFill>
                  <a:srgbClr val="58595B"/>
                </a:solidFill>
                <a:latin typeface="微軟正黑體"/>
                <a:cs typeface="微軟正黑體"/>
              </a:rPr>
              <a:t>. 輕拉握把使前輪離地</a:t>
            </a:r>
            <a:endParaRPr sz="900">
              <a:latin typeface="微軟正黑體"/>
              <a:cs typeface="微軟正黑體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2240754" y="3733010"/>
            <a:ext cx="129095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0">
                <a:solidFill>
                  <a:srgbClr val="58595B"/>
                </a:solidFill>
                <a:latin typeface="微軟正黑體"/>
                <a:cs typeface="微軟正黑體"/>
              </a:rPr>
              <a:t>1-</a:t>
            </a:r>
            <a:r>
              <a:rPr dirty="0" sz="900">
                <a:solidFill>
                  <a:srgbClr val="58595B"/>
                </a:solidFill>
                <a:latin typeface="微軟正黑體"/>
                <a:cs typeface="微軟正黑體"/>
              </a:rPr>
              <a:t>2</a:t>
            </a:r>
            <a:r>
              <a:rPr dirty="0" sz="900" spc="-5">
                <a:solidFill>
                  <a:srgbClr val="58595B"/>
                </a:solidFill>
                <a:latin typeface="微軟正黑體"/>
                <a:cs typeface="微軟正黑體"/>
              </a:rPr>
              <a:t>. 把手轉正踢起側腳架</a:t>
            </a:r>
            <a:endParaRPr sz="900">
              <a:latin typeface="微軟正黑體"/>
              <a:cs typeface="微軟正黑體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2240754" y="2681793"/>
            <a:ext cx="67183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58595B"/>
                </a:solidFill>
                <a:latin typeface="微軟正黑體"/>
                <a:cs typeface="微軟正黑體"/>
              </a:rPr>
              <a:t>2-2.4</a:t>
            </a:r>
            <a:r>
              <a:rPr dirty="0" sz="900" spc="-20">
                <a:solidFill>
                  <a:srgbClr val="58595B"/>
                </a:solidFill>
                <a:latin typeface="微軟正黑體"/>
                <a:cs typeface="微軟正黑體"/>
              </a:rPr>
              <a:t> 點著地</a:t>
            </a:r>
            <a:endParaRPr sz="900">
              <a:latin typeface="微軟正黑體"/>
              <a:cs typeface="微軟正黑體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2240754" y="4780569"/>
            <a:ext cx="94805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0">
                <a:solidFill>
                  <a:srgbClr val="58595B"/>
                </a:solidFill>
                <a:latin typeface="微軟正黑體"/>
                <a:cs typeface="微軟正黑體"/>
              </a:rPr>
              <a:t>2-</a:t>
            </a:r>
            <a:r>
              <a:rPr dirty="0" sz="900">
                <a:solidFill>
                  <a:srgbClr val="58595B"/>
                </a:solidFill>
                <a:latin typeface="微軟正黑體"/>
                <a:cs typeface="微軟正黑體"/>
              </a:rPr>
              <a:t>2</a:t>
            </a:r>
            <a:r>
              <a:rPr dirty="0" sz="900" spc="-10">
                <a:solidFill>
                  <a:srgbClr val="58595B"/>
                </a:solidFill>
                <a:latin typeface="微軟正黑體"/>
                <a:cs typeface="微軟正黑體"/>
              </a:rPr>
              <a:t>. 後方安全確認</a:t>
            </a:r>
            <a:endParaRPr sz="900">
              <a:latin typeface="微軟正黑體"/>
              <a:cs typeface="微軟正黑體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3705966" y="1634119"/>
            <a:ext cx="209105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0">
                <a:solidFill>
                  <a:srgbClr val="58595B"/>
                </a:solidFill>
                <a:latin typeface="微軟正黑體"/>
                <a:cs typeface="微軟正黑體"/>
              </a:rPr>
              <a:t>1-</a:t>
            </a:r>
            <a:r>
              <a:rPr dirty="0" sz="900">
                <a:solidFill>
                  <a:srgbClr val="58595B"/>
                </a:solidFill>
                <a:latin typeface="微軟正黑體"/>
                <a:cs typeface="微軟正黑體"/>
              </a:rPr>
              <a:t>3</a:t>
            </a:r>
            <a:r>
              <a:rPr dirty="0" sz="900" spc="-5">
                <a:solidFill>
                  <a:srgbClr val="58595B"/>
                </a:solidFill>
                <a:latin typeface="微軟正黑體"/>
                <a:cs typeface="微軟正黑體"/>
              </a:rPr>
              <a:t>. 往前推下後按壓煞車停止，完成取車</a:t>
            </a:r>
            <a:endParaRPr sz="900">
              <a:latin typeface="微軟正黑體"/>
              <a:cs typeface="微軟正黑體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3705966" y="3732896"/>
            <a:ext cx="94805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0">
                <a:solidFill>
                  <a:srgbClr val="58595B"/>
                </a:solidFill>
                <a:latin typeface="微軟正黑體"/>
                <a:cs typeface="微軟正黑體"/>
              </a:rPr>
              <a:t>1-</a:t>
            </a:r>
            <a:r>
              <a:rPr dirty="0" sz="900">
                <a:solidFill>
                  <a:srgbClr val="58595B"/>
                </a:solidFill>
                <a:latin typeface="微軟正黑體"/>
                <a:cs typeface="微軟正黑體"/>
              </a:rPr>
              <a:t>3</a:t>
            </a:r>
            <a:r>
              <a:rPr dirty="0" sz="900" spc="-10">
                <a:solidFill>
                  <a:srgbClr val="58595B"/>
                </a:solidFill>
                <a:latin typeface="微軟正黑體"/>
                <a:cs typeface="微軟正黑體"/>
              </a:rPr>
              <a:t>. 後方安全確認</a:t>
            </a:r>
            <a:endParaRPr sz="900">
              <a:latin typeface="微軟正黑體"/>
              <a:cs typeface="微軟正黑體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5171292" y="3732896"/>
            <a:ext cx="71945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0">
                <a:solidFill>
                  <a:srgbClr val="58595B"/>
                </a:solidFill>
                <a:latin typeface="微軟正黑體"/>
                <a:cs typeface="微軟正黑體"/>
              </a:rPr>
              <a:t>1-</a:t>
            </a:r>
            <a:r>
              <a:rPr dirty="0" sz="900">
                <a:solidFill>
                  <a:srgbClr val="58595B"/>
                </a:solidFill>
                <a:latin typeface="微軟正黑體"/>
                <a:cs typeface="微軟正黑體"/>
              </a:rPr>
              <a:t>4</a:t>
            </a:r>
            <a:r>
              <a:rPr dirty="0" sz="900" spc="-10">
                <a:solidFill>
                  <a:srgbClr val="58595B"/>
                </a:solidFill>
                <a:latin typeface="微軟正黑體"/>
                <a:cs typeface="微軟正黑體"/>
              </a:rPr>
              <a:t>. 完成取車</a:t>
            </a:r>
            <a:endParaRPr sz="900">
              <a:latin typeface="微軟正黑體"/>
              <a:cs typeface="微軟正黑體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3705966" y="2681678"/>
            <a:ext cx="186245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0">
                <a:solidFill>
                  <a:srgbClr val="58595B"/>
                </a:solidFill>
                <a:latin typeface="微軟正黑體"/>
                <a:cs typeface="微軟正黑體"/>
              </a:rPr>
              <a:t>2-</a:t>
            </a:r>
            <a:r>
              <a:rPr dirty="0" sz="900">
                <a:solidFill>
                  <a:srgbClr val="58595B"/>
                </a:solidFill>
                <a:latin typeface="微軟正黑體"/>
                <a:cs typeface="微軟正黑體"/>
              </a:rPr>
              <a:t>3</a:t>
            </a:r>
            <a:r>
              <a:rPr dirty="0" sz="900" spc="-5">
                <a:solidFill>
                  <a:srgbClr val="58595B"/>
                </a:solidFill>
                <a:latin typeface="微軟正黑體"/>
                <a:cs typeface="微軟正黑體"/>
              </a:rPr>
              <a:t>. 腳往下踩，手往上提，完成架車</a:t>
            </a:r>
            <a:endParaRPr sz="900">
              <a:latin typeface="微軟正黑體"/>
              <a:cs typeface="微軟正黑體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3705966" y="4780455"/>
            <a:ext cx="106235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0">
                <a:solidFill>
                  <a:srgbClr val="58595B"/>
                </a:solidFill>
                <a:latin typeface="微軟正黑體"/>
                <a:cs typeface="微軟正黑體"/>
              </a:rPr>
              <a:t>2-</a:t>
            </a:r>
            <a:r>
              <a:rPr dirty="0" sz="900">
                <a:solidFill>
                  <a:srgbClr val="58595B"/>
                </a:solidFill>
                <a:latin typeface="微軟正黑體"/>
                <a:cs typeface="微軟正黑體"/>
              </a:rPr>
              <a:t>3</a:t>
            </a:r>
            <a:r>
              <a:rPr dirty="0" sz="900" spc="-10">
                <a:solidFill>
                  <a:srgbClr val="58595B"/>
                </a:solidFill>
                <a:latin typeface="微軟正黑體"/>
                <a:cs typeface="微軟正黑體"/>
              </a:rPr>
              <a:t>. 下車放下側腳架</a:t>
            </a:r>
            <a:endParaRPr sz="900">
              <a:latin typeface="微軟正黑體"/>
              <a:cs typeface="微軟正黑體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5178493" y="4780455"/>
            <a:ext cx="162941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0">
                <a:solidFill>
                  <a:srgbClr val="58595B"/>
                </a:solidFill>
                <a:latin typeface="微軟正黑體"/>
                <a:cs typeface="微軟正黑體"/>
              </a:rPr>
              <a:t>2-</a:t>
            </a:r>
            <a:r>
              <a:rPr dirty="0" sz="900">
                <a:solidFill>
                  <a:srgbClr val="58595B"/>
                </a:solidFill>
                <a:latin typeface="微軟正黑體"/>
                <a:cs typeface="微軟正黑體"/>
              </a:rPr>
              <a:t>4</a:t>
            </a:r>
            <a:r>
              <a:rPr dirty="0" sz="900" spc="-15">
                <a:solidFill>
                  <a:srgbClr val="58595B"/>
                </a:solidFill>
                <a:latin typeface="微軟正黑體"/>
                <a:cs typeface="微軟正黑體"/>
              </a:rPr>
              <a:t>. 把手向左打到底，完成架車</a:t>
            </a:r>
            <a:endParaRPr sz="900">
              <a:latin typeface="微軟正黑體"/>
              <a:cs typeface="微軟正黑體"/>
            </a:endParaRPr>
          </a:p>
        </p:txBody>
      </p:sp>
      <p:pic>
        <p:nvPicPr>
          <p:cNvPr id="21" name="object 21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4707" y="792010"/>
            <a:ext cx="1351915" cy="821004"/>
          </a:xfrm>
          <a:prstGeom prst="rect">
            <a:avLst/>
          </a:prstGeom>
        </p:spPr>
      </p:pic>
      <p:pic>
        <p:nvPicPr>
          <p:cNvPr id="22" name="object 22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84707" y="2890812"/>
            <a:ext cx="1351915" cy="821016"/>
          </a:xfrm>
          <a:prstGeom prst="rect">
            <a:avLst/>
          </a:prstGeom>
        </p:spPr>
      </p:pic>
      <p:pic>
        <p:nvPicPr>
          <p:cNvPr id="23" name="object 23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84707" y="1839607"/>
            <a:ext cx="1351915" cy="821016"/>
          </a:xfrm>
          <a:prstGeom prst="rect">
            <a:avLst/>
          </a:prstGeom>
        </p:spPr>
      </p:pic>
      <p:pic>
        <p:nvPicPr>
          <p:cNvPr id="24" name="object 24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84707" y="3938397"/>
            <a:ext cx="1351915" cy="821016"/>
          </a:xfrm>
          <a:prstGeom prst="rect">
            <a:avLst/>
          </a:prstGeom>
        </p:spPr>
      </p:pic>
      <p:pic>
        <p:nvPicPr>
          <p:cNvPr id="25" name="object 25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253500" y="792010"/>
            <a:ext cx="1351915" cy="821004"/>
          </a:xfrm>
          <a:prstGeom prst="rect">
            <a:avLst/>
          </a:prstGeom>
        </p:spPr>
      </p:pic>
      <p:pic>
        <p:nvPicPr>
          <p:cNvPr id="26" name="object 26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253500" y="2890812"/>
            <a:ext cx="1351915" cy="821016"/>
          </a:xfrm>
          <a:prstGeom prst="rect">
            <a:avLst/>
          </a:prstGeom>
        </p:spPr>
      </p:pic>
      <p:pic>
        <p:nvPicPr>
          <p:cNvPr id="27" name="object 27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253500" y="1839607"/>
            <a:ext cx="1351915" cy="821016"/>
          </a:xfrm>
          <a:prstGeom prst="rect">
            <a:avLst/>
          </a:prstGeom>
        </p:spPr>
      </p:pic>
      <p:pic>
        <p:nvPicPr>
          <p:cNvPr id="28" name="object 28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253500" y="3938397"/>
            <a:ext cx="1351915" cy="821016"/>
          </a:xfrm>
          <a:prstGeom prst="rect">
            <a:avLst/>
          </a:prstGeom>
        </p:spPr>
      </p:pic>
      <p:pic>
        <p:nvPicPr>
          <p:cNvPr id="29" name="object 29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718699" y="792010"/>
            <a:ext cx="1351914" cy="821004"/>
          </a:xfrm>
          <a:prstGeom prst="rect">
            <a:avLst/>
          </a:prstGeom>
        </p:spPr>
      </p:pic>
      <p:pic>
        <p:nvPicPr>
          <p:cNvPr id="30" name="object 30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3718699" y="2890812"/>
            <a:ext cx="1351914" cy="821016"/>
          </a:xfrm>
          <a:prstGeom prst="rect">
            <a:avLst/>
          </a:prstGeom>
        </p:spPr>
      </p:pic>
      <p:pic>
        <p:nvPicPr>
          <p:cNvPr id="31" name="object 31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184000" y="2890812"/>
            <a:ext cx="1351914" cy="821016"/>
          </a:xfrm>
          <a:prstGeom prst="rect">
            <a:avLst/>
          </a:prstGeom>
        </p:spPr>
      </p:pic>
      <p:pic>
        <p:nvPicPr>
          <p:cNvPr id="32" name="object 32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3718699" y="1839607"/>
            <a:ext cx="1351914" cy="821016"/>
          </a:xfrm>
          <a:prstGeom prst="rect">
            <a:avLst/>
          </a:prstGeom>
        </p:spPr>
      </p:pic>
      <p:pic>
        <p:nvPicPr>
          <p:cNvPr id="33" name="object 33" descr="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3718699" y="3938397"/>
            <a:ext cx="1351914" cy="821016"/>
          </a:xfrm>
          <a:prstGeom prst="rect">
            <a:avLst/>
          </a:prstGeom>
        </p:spPr>
      </p:pic>
      <p:pic>
        <p:nvPicPr>
          <p:cNvPr id="34" name="object 34" descr="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5191201" y="3938409"/>
            <a:ext cx="1351915" cy="821016"/>
          </a:xfrm>
          <a:prstGeom prst="rect">
            <a:avLst/>
          </a:prstGeom>
        </p:spPr>
      </p:pic>
      <p:sp>
        <p:nvSpPr>
          <p:cNvPr id="35" name="object 35" descr=""/>
          <p:cNvSpPr txBox="1"/>
          <p:nvPr/>
        </p:nvSpPr>
        <p:spPr>
          <a:xfrm>
            <a:off x="491299" y="779305"/>
            <a:ext cx="190500" cy="520700"/>
          </a:xfrm>
          <a:prstGeom prst="rect">
            <a:avLst/>
          </a:prstGeom>
        </p:spPr>
        <p:txBody>
          <a:bodyPr wrap="square" lIns="0" tIns="0" rIns="0" bIns="0" rtlCol="0" vert="eaVert">
            <a:spAutoFit/>
          </a:bodyPr>
          <a:lstStyle/>
          <a:p>
            <a:pPr marL="12700">
              <a:lnSpc>
                <a:spcPct val="65000"/>
              </a:lnSpc>
            </a:pPr>
            <a:r>
              <a:rPr dirty="0" sz="1300" b="1">
                <a:solidFill>
                  <a:srgbClr val="38BDAD"/>
                </a:solidFill>
                <a:latin typeface="微軟正黑體"/>
                <a:cs typeface="微軟正黑體"/>
              </a:rPr>
              <a:t>主腳架</a:t>
            </a:r>
            <a:endParaRPr sz="1300">
              <a:latin typeface="微軟正黑體"/>
              <a:cs typeface="微軟正黑體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491299" y="2878056"/>
            <a:ext cx="190500" cy="520700"/>
          </a:xfrm>
          <a:prstGeom prst="rect">
            <a:avLst/>
          </a:prstGeom>
        </p:spPr>
        <p:txBody>
          <a:bodyPr wrap="square" lIns="0" tIns="0" rIns="0" bIns="0" rtlCol="0" vert="eaVert">
            <a:spAutoFit/>
          </a:bodyPr>
          <a:lstStyle/>
          <a:p>
            <a:pPr marL="12700">
              <a:lnSpc>
                <a:spcPct val="65000"/>
              </a:lnSpc>
            </a:pPr>
            <a:r>
              <a:rPr dirty="0" sz="1300" b="1">
                <a:solidFill>
                  <a:srgbClr val="38BDAD"/>
                </a:solidFill>
                <a:latin typeface="微軟正黑體"/>
                <a:cs typeface="微軟正黑體"/>
              </a:rPr>
              <a:t>側腳架</a:t>
            </a:r>
            <a:endParaRPr sz="1300">
              <a:latin typeface="微軟正黑體"/>
              <a:cs typeface="微軟正黑體"/>
            </a:endParaRPr>
          </a:p>
        </p:txBody>
      </p:sp>
      <p:sp>
        <p:nvSpPr>
          <p:cNvPr id="37" name="object 37"/>
          <p:cNvSpPr txBox="1">
            <a:spLocks noGrp="1"/>
          </p:cNvSpPr>
          <p:nvPr>
            <p:ph type="title"/>
          </p:nvPr>
        </p:nvSpPr>
        <p:spPr>
          <a:xfrm>
            <a:off x="503999" y="360007"/>
            <a:ext cx="4646930" cy="260985"/>
          </a:xfrm>
          <a:prstGeom prst="rect"/>
          <a:solidFill>
            <a:srgbClr val="38BDAD"/>
          </a:solidFill>
        </p:spPr>
        <p:txBody>
          <a:bodyPr wrap="square" lIns="0" tIns="29209" rIns="0" bIns="0" rtlCol="0" vert="horz">
            <a:spAutoFit/>
          </a:bodyPr>
          <a:lstStyle/>
          <a:p>
            <a:pPr marL="179705">
              <a:lnSpc>
                <a:spcPct val="100000"/>
              </a:lnSpc>
              <a:spcBef>
                <a:spcPts val="229"/>
              </a:spcBef>
            </a:pPr>
            <a:r>
              <a:rPr dirty="0" sz="1300" spc="-5" b="0">
                <a:latin typeface="微軟正黑體"/>
                <a:cs typeface="微軟正黑體"/>
              </a:rPr>
              <a:t>圖片示範：取車與架車【速可達】</a:t>
            </a:r>
            <a:endParaRPr sz="1300">
              <a:latin typeface="微軟正黑體"/>
              <a:cs typeface="微軟正黑體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64034" y="4925250"/>
            <a:ext cx="1949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38BDAD"/>
                </a:solidFill>
                <a:latin typeface="Arial"/>
                <a:cs typeface="Arial"/>
              </a:rPr>
              <a:t>19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0" y="0"/>
            <a:ext cx="504190" cy="1368425"/>
          </a:xfrm>
          <a:custGeom>
            <a:avLst/>
            <a:gdLst/>
            <a:ahLst/>
            <a:cxnLst/>
            <a:rect l="l" t="t" r="r" b="b"/>
            <a:pathLst>
              <a:path w="504190" h="1368425">
                <a:moveTo>
                  <a:pt x="0" y="1368006"/>
                </a:moveTo>
                <a:lnTo>
                  <a:pt x="503999" y="1368006"/>
                </a:lnTo>
                <a:lnTo>
                  <a:pt x="503999" y="0"/>
                </a:lnTo>
                <a:lnTo>
                  <a:pt x="0" y="0"/>
                </a:lnTo>
                <a:lnTo>
                  <a:pt x="0" y="1368006"/>
                </a:lnTo>
                <a:close/>
              </a:path>
            </a:pathLst>
          </a:custGeom>
          <a:solidFill>
            <a:srgbClr val="38BDA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0" y="1421993"/>
            <a:ext cx="504190" cy="50800"/>
          </a:xfrm>
          <a:custGeom>
            <a:avLst/>
            <a:gdLst/>
            <a:ahLst/>
            <a:cxnLst/>
            <a:rect l="l" t="t" r="r" b="b"/>
            <a:pathLst>
              <a:path w="504190" h="50800">
                <a:moveTo>
                  <a:pt x="503999" y="0"/>
                </a:moveTo>
                <a:lnTo>
                  <a:pt x="0" y="0"/>
                </a:lnTo>
                <a:lnTo>
                  <a:pt x="0" y="50406"/>
                </a:lnTo>
                <a:lnTo>
                  <a:pt x="503999" y="50406"/>
                </a:lnTo>
                <a:lnTo>
                  <a:pt x="503999" y="0"/>
                </a:lnTo>
                <a:close/>
              </a:path>
            </a:pathLst>
          </a:custGeom>
          <a:solidFill>
            <a:srgbClr val="38BDA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0" y="1522793"/>
            <a:ext cx="504190" cy="144145"/>
          </a:xfrm>
          <a:custGeom>
            <a:avLst/>
            <a:gdLst/>
            <a:ahLst/>
            <a:cxnLst/>
            <a:rect l="l" t="t" r="r" b="b"/>
            <a:pathLst>
              <a:path w="504190" h="144144">
                <a:moveTo>
                  <a:pt x="503999" y="93611"/>
                </a:moveTo>
                <a:lnTo>
                  <a:pt x="0" y="93611"/>
                </a:lnTo>
                <a:lnTo>
                  <a:pt x="0" y="144018"/>
                </a:lnTo>
                <a:lnTo>
                  <a:pt x="503999" y="144018"/>
                </a:lnTo>
                <a:lnTo>
                  <a:pt x="503999" y="93611"/>
                </a:lnTo>
                <a:close/>
              </a:path>
              <a:path w="504190" h="144144">
                <a:moveTo>
                  <a:pt x="503999" y="0"/>
                </a:moveTo>
                <a:lnTo>
                  <a:pt x="0" y="0"/>
                </a:lnTo>
                <a:lnTo>
                  <a:pt x="0" y="50406"/>
                </a:lnTo>
                <a:lnTo>
                  <a:pt x="503999" y="50406"/>
                </a:lnTo>
                <a:lnTo>
                  <a:pt x="503999" y="0"/>
                </a:lnTo>
                <a:close/>
              </a:path>
            </a:pathLst>
          </a:custGeom>
          <a:solidFill>
            <a:srgbClr val="38BDA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 txBox="1"/>
          <p:nvPr/>
        </p:nvSpPr>
        <p:spPr>
          <a:xfrm>
            <a:off x="203305" y="435771"/>
            <a:ext cx="205104" cy="8788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715" indent="1270">
              <a:lnSpc>
                <a:spcPct val="100000"/>
              </a:lnSpc>
              <a:spcBef>
                <a:spcPts val="100"/>
              </a:spcBef>
            </a:pPr>
            <a:r>
              <a:rPr dirty="0" sz="1400" spc="-50" b="1">
                <a:solidFill>
                  <a:srgbClr val="FFFFFF"/>
                </a:solidFill>
                <a:latin typeface="微軟正黑體"/>
                <a:cs typeface="微軟正黑體"/>
              </a:rPr>
              <a:t>基本駕駛</a:t>
            </a:r>
            <a:endParaRPr sz="1400">
              <a:latin typeface="微軟正黑體"/>
              <a:cs typeface="微軟正黑體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83996" y="360007"/>
            <a:ext cx="4646930" cy="260985"/>
          </a:xfrm>
          <a:prstGeom prst="rect"/>
          <a:solidFill>
            <a:srgbClr val="38BDAD"/>
          </a:solidFill>
        </p:spPr>
        <p:txBody>
          <a:bodyPr wrap="square" lIns="0" tIns="27940" rIns="0" bIns="0" rtlCol="0" vert="horz">
            <a:spAutoFit/>
          </a:bodyPr>
          <a:lstStyle/>
          <a:p>
            <a:pPr marL="104139">
              <a:lnSpc>
                <a:spcPct val="100000"/>
              </a:lnSpc>
              <a:spcBef>
                <a:spcPts val="220"/>
              </a:spcBef>
            </a:pPr>
            <a:r>
              <a:rPr dirty="0" sz="1300" spc="-5" b="0">
                <a:latin typeface="微軟正黑體"/>
                <a:cs typeface="微軟正黑體"/>
              </a:rPr>
              <a:t>圖片示範：取車與架車【檔車】</a:t>
            </a:r>
            <a:endParaRPr sz="1300">
              <a:latin typeface="微軟正黑體"/>
              <a:cs typeface="微軟正黑體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996875" y="1648748"/>
            <a:ext cx="94678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58595B"/>
                </a:solidFill>
                <a:latin typeface="微軟正黑體"/>
                <a:cs typeface="微軟正黑體"/>
              </a:rPr>
              <a:t>1</a:t>
            </a:r>
            <a:r>
              <a:rPr dirty="0" sz="900" spc="-10">
                <a:solidFill>
                  <a:srgbClr val="58595B"/>
                </a:solidFill>
                <a:latin typeface="微軟正黑體"/>
                <a:cs typeface="微軟正黑體"/>
              </a:rPr>
              <a:t>. 取車前按壓煞車</a:t>
            </a:r>
            <a:endParaRPr sz="900">
              <a:latin typeface="微軟正黑體"/>
              <a:cs typeface="微軟正黑體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968300" y="3728551"/>
            <a:ext cx="125793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0">
                <a:solidFill>
                  <a:srgbClr val="58595B"/>
                </a:solidFill>
                <a:latin typeface="微軟正黑體"/>
                <a:cs typeface="微軟正黑體"/>
              </a:rPr>
              <a:t>1</a:t>
            </a:r>
            <a:r>
              <a:rPr dirty="0" sz="900" spc="-35">
                <a:solidFill>
                  <a:srgbClr val="58595B"/>
                </a:solidFill>
                <a:latin typeface="微軟正黑體"/>
                <a:cs typeface="微軟正黑體"/>
              </a:rPr>
              <a:t>. 架車前，檔位 </a:t>
            </a:r>
            <a:r>
              <a:rPr dirty="0" sz="900">
                <a:solidFill>
                  <a:srgbClr val="58595B"/>
                </a:solidFill>
                <a:latin typeface="微軟正黑體"/>
                <a:cs typeface="微軟正黑體"/>
              </a:rPr>
              <a:t>1</a:t>
            </a:r>
            <a:r>
              <a:rPr dirty="0" sz="900" spc="-35">
                <a:solidFill>
                  <a:srgbClr val="58595B"/>
                </a:solidFill>
                <a:latin typeface="微軟正黑體"/>
                <a:cs typeface="微軟正黑體"/>
              </a:rPr>
              <a:t> 檔熄火</a:t>
            </a:r>
            <a:endParaRPr sz="900">
              <a:latin typeface="微軟正黑體"/>
              <a:cs typeface="微軟正黑體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968300" y="2686363"/>
            <a:ext cx="61341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58595B"/>
                </a:solidFill>
                <a:latin typeface="微軟正黑體"/>
                <a:cs typeface="微軟正黑體"/>
              </a:rPr>
              <a:t>5. 檔位 1</a:t>
            </a:r>
            <a:r>
              <a:rPr dirty="0" sz="900" spc="-30">
                <a:solidFill>
                  <a:srgbClr val="58595B"/>
                </a:solidFill>
                <a:latin typeface="微軟正黑體"/>
                <a:cs typeface="微軟正黑體"/>
              </a:rPr>
              <a:t> 檔</a:t>
            </a:r>
            <a:endParaRPr sz="900">
              <a:latin typeface="微軟正黑體"/>
              <a:cs typeface="微軟正黑體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968300" y="4773367"/>
            <a:ext cx="71818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58595B"/>
                </a:solidFill>
                <a:latin typeface="微軟正黑體"/>
                <a:cs typeface="微軟正黑體"/>
              </a:rPr>
              <a:t>5</a:t>
            </a:r>
            <a:r>
              <a:rPr dirty="0" sz="900" spc="-15">
                <a:solidFill>
                  <a:srgbClr val="58595B"/>
                </a:solidFill>
                <a:latin typeface="微軟正黑體"/>
                <a:cs typeface="微軟正黑體"/>
              </a:rPr>
              <a:t>. 踢下側腳架</a:t>
            </a:r>
            <a:endParaRPr sz="900">
              <a:latin typeface="微軟正黑體"/>
              <a:cs typeface="微軟正黑體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3904095" y="1648862"/>
            <a:ext cx="83248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58595B"/>
                </a:solidFill>
                <a:latin typeface="微軟正黑體"/>
                <a:cs typeface="微軟正黑體"/>
              </a:rPr>
              <a:t>3</a:t>
            </a:r>
            <a:r>
              <a:rPr dirty="0" sz="900" spc="-15">
                <a:solidFill>
                  <a:srgbClr val="58595B"/>
                </a:solidFill>
                <a:latin typeface="微軟正黑體"/>
                <a:cs typeface="微軟正黑體"/>
              </a:rPr>
              <a:t>. 後方安全確認</a:t>
            </a:r>
            <a:endParaRPr sz="900">
              <a:latin typeface="微軟正黑體"/>
              <a:cs typeface="微軟正黑體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3904095" y="3728665"/>
            <a:ext cx="83248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58595B"/>
                </a:solidFill>
                <a:latin typeface="微軟正黑體"/>
                <a:cs typeface="微軟正黑體"/>
              </a:rPr>
              <a:t>3</a:t>
            </a:r>
            <a:r>
              <a:rPr dirty="0" sz="900" spc="-15">
                <a:solidFill>
                  <a:srgbClr val="58595B"/>
                </a:solidFill>
                <a:latin typeface="微軟正黑體"/>
                <a:cs typeface="微軟正黑體"/>
              </a:rPr>
              <a:t>. 後方安全確認</a:t>
            </a:r>
            <a:endParaRPr sz="900">
              <a:latin typeface="微軟正黑體"/>
              <a:cs typeface="微軟正黑體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3904095" y="2686478"/>
            <a:ext cx="826769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58595B"/>
                </a:solidFill>
                <a:latin typeface="微軟正黑體"/>
                <a:cs typeface="微軟正黑體"/>
              </a:rPr>
              <a:t>7</a:t>
            </a:r>
            <a:r>
              <a:rPr dirty="0" sz="900" spc="-5">
                <a:solidFill>
                  <a:srgbClr val="58595B"/>
                </a:solidFill>
                <a:latin typeface="微軟正黑體"/>
                <a:cs typeface="微軟正黑體"/>
              </a:rPr>
              <a:t>. 檔位空 </a:t>
            </a:r>
            <a:r>
              <a:rPr dirty="0" sz="900">
                <a:solidFill>
                  <a:srgbClr val="58595B"/>
                </a:solidFill>
                <a:latin typeface="微軟正黑體"/>
                <a:cs typeface="微軟正黑體"/>
              </a:rPr>
              <a:t>(N)</a:t>
            </a:r>
            <a:r>
              <a:rPr dirty="0" sz="900" spc="-30">
                <a:solidFill>
                  <a:srgbClr val="58595B"/>
                </a:solidFill>
                <a:latin typeface="微軟正黑體"/>
                <a:cs typeface="微軟正黑體"/>
              </a:rPr>
              <a:t> 檔</a:t>
            </a:r>
            <a:endParaRPr sz="900">
              <a:latin typeface="微軟正黑體"/>
              <a:cs typeface="微軟正黑體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3904095" y="4773481"/>
            <a:ext cx="151828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58595B"/>
                </a:solidFill>
                <a:latin typeface="微軟正黑體"/>
                <a:cs typeface="微軟正黑體"/>
              </a:rPr>
              <a:t>7</a:t>
            </a:r>
            <a:r>
              <a:rPr dirty="0" sz="900" spc="-10">
                <a:solidFill>
                  <a:srgbClr val="58595B"/>
                </a:solidFill>
                <a:latin typeface="微軟正黑體"/>
                <a:cs typeface="微軟正黑體"/>
              </a:rPr>
              <a:t>. 把手向左打到底，完成架車</a:t>
            </a:r>
            <a:endParaRPr sz="900">
              <a:latin typeface="微軟正黑體"/>
              <a:cs typeface="微軟正黑體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5369307" y="1648977"/>
            <a:ext cx="60388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58595B"/>
                </a:solidFill>
                <a:latin typeface="微軟正黑體"/>
                <a:cs typeface="微軟正黑體"/>
              </a:rPr>
              <a:t>4</a:t>
            </a:r>
            <a:r>
              <a:rPr dirty="0" sz="900" spc="-15">
                <a:solidFill>
                  <a:srgbClr val="58595B"/>
                </a:solidFill>
                <a:latin typeface="微軟正黑體"/>
                <a:cs typeface="微軟正黑體"/>
              </a:rPr>
              <a:t>. 人員上車</a:t>
            </a:r>
            <a:endParaRPr sz="900">
              <a:latin typeface="微軟正黑體"/>
              <a:cs typeface="微軟正黑體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5369307" y="3728779"/>
            <a:ext cx="60388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58595B"/>
                </a:solidFill>
                <a:latin typeface="微軟正黑體"/>
                <a:cs typeface="微軟正黑體"/>
              </a:rPr>
              <a:t>4</a:t>
            </a:r>
            <a:r>
              <a:rPr dirty="0" sz="900" spc="-15">
                <a:solidFill>
                  <a:srgbClr val="58595B"/>
                </a:solidFill>
                <a:latin typeface="微軟正黑體"/>
                <a:cs typeface="微軟正黑體"/>
              </a:rPr>
              <a:t>. 人員下車</a:t>
            </a:r>
            <a:endParaRPr sz="900">
              <a:latin typeface="微軟正黑體"/>
              <a:cs typeface="微軟正黑體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5369307" y="2686592"/>
            <a:ext cx="60388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58595B"/>
                </a:solidFill>
                <a:latin typeface="微軟正黑體"/>
                <a:cs typeface="微軟正黑體"/>
              </a:rPr>
              <a:t>8</a:t>
            </a:r>
            <a:r>
              <a:rPr dirty="0" sz="900" spc="-15">
                <a:solidFill>
                  <a:srgbClr val="58595B"/>
                </a:solidFill>
                <a:latin typeface="微軟正黑體"/>
                <a:cs typeface="微軟正黑體"/>
              </a:rPr>
              <a:t>. 完成取車</a:t>
            </a:r>
            <a:endParaRPr sz="900">
              <a:latin typeface="微軟正黑體"/>
              <a:cs typeface="微軟正黑體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2435340" y="1648977"/>
            <a:ext cx="131254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60">
                <a:solidFill>
                  <a:srgbClr val="58595B"/>
                </a:solidFill>
                <a:latin typeface="微軟正黑體"/>
                <a:cs typeface="微軟正黑體"/>
              </a:rPr>
              <a:t>2</a:t>
            </a:r>
            <a:r>
              <a:rPr dirty="0" sz="900" spc="-114">
                <a:solidFill>
                  <a:srgbClr val="58595B"/>
                </a:solidFill>
                <a:latin typeface="微軟正黑體"/>
                <a:cs typeface="微軟正黑體"/>
              </a:rPr>
              <a:t>. 把手轉正撐起，踢起側腳架</a:t>
            </a:r>
            <a:endParaRPr sz="900">
              <a:latin typeface="微軟正黑體"/>
              <a:cs typeface="微軟正黑體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2435340" y="3728779"/>
            <a:ext cx="106108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58595B"/>
                </a:solidFill>
                <a:latin typeface="微軟正黑體"/>
                <a:cs typeface="微軟正黑體"/>
              </a:rPr>
              <a:t>2</a:t>
            </a:r>
            <a:r>
              <a:rPr dirty="0" sz="900" spc="-10">
                <a:solidFill>
                  <a:srgbClr val="58595B"/>
                </a:solidFill>
                <a:latin typeface="微軟正黑體"/>
                <a:cs typeface="微軟正黑體"/>
              </a:rPr>
              <a:t>. 按壓煞車準備下車</a:t>
            </a:r>
            <a:endParaRPr sz="900">
              <a:latin typeface="微軟正黑體"/>
              <a:cs typeface="微軟正黑體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2435340" y="2686592"/>
            <a:ext cx="826769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58595B"/>
                </a:solidFill>
                <a:latin typeface="微軟正黑體"/>
                <a:cs typeface="微軟正黑體"/>
              </a:rPr>
              <a:t>6</a:t>
            </a:r>
            <a:r>
              <a:rPr dirty="0" sz="900" spc="-5">
                <a:solidFill>
                  <a:srgbClr val="58595B"/>
                </a:solidFill>
                <a:latin typeface="微軟正黑體"/>
                <a:cs typeface="微軟正黑體"/>
              </a:rPr>
              <a:t>. 回復空 </a:t>
            </a:r>
            <a:r>
              <a:rPr dirty="0" sz="900">
                <a:solidFill>
                  <a:srgbClr val="58595B"/>
                </a:solidFill>
                <a:latin typeface="微軟正黑體"/>
                <a:cs typeface="微軟正黑體"/>
              </a:rPr>
              <a:t>(N)</a:t>
            </a:r>
            <a:r>
              <a:rPr dirty="0" sz="900" spc="-30">
                <a:solidFill>
                  <a:srgbClr val="58595B"/>
                </a:solidFill>
                <a:latin typeface="微軟正黑體"/>
                <a:cs typeface="微軟正黑體"/>
              </a:rPr>
              <a:t> 檔</a:t>
            </a:r>
            <a:endParaRPr sz="900">
              <a:latin typeface="微軟正黑體"/>
              <a:cs typeface="微軟正黑體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2435340" y="4773596"/>
            <a:ext cx="83248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58595B"/>
                </a:solidFill>
                <a:latin typeface="微軟正黑體"/>
                <a:cs typeface="微軟正黑體"/>
              </a:rPr>
              <a:t>6</a:t>
            </a:r>
            <a:r>
              <a:rPr dirty="0" sz="900" spc="-15">
                <a:solidFill>
                  <a:srgbClr val="58595B"/>
                </a:solidFill>
                <a:latin typeface="微軟正黑體"/>
                <a:cs typeface="微軟正黑體"/>
              </a:rPr>
              <a:t>. 車輛傾斜放穩</a:t>
            </a:r>
            <a:endParaRPr sz="900">
              <a:latin typeface="微軟正黑體"/>
              <a:cs typeface="微軟正黑體"/>
            </a:endParaRPr>
          </a:p>
        </p:txBody>
      </p:sp>
      <p:pic>
        <p:nvPicPr>
          <p:cNvPr id="23" name="object 2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0998" y="798436"/>
            <a:ext cx="1374622" cy="832027"/>
          </a:xfrm>
          <a:prstGeom prst="rect">
            <a:avLst/>
          </a:prstGeom>
        </p:spPr>
      </p:pic>
      <p:pic>
        <p:nvPicPr>
          <p:cNvPr id="24" name="object 24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80998" y="2878201"/>
            <a:ext cx="1374622" cy="832027"/>
          </a:xfrm>
          <a:prstGeom prst="rect">
            <a:avLst/>
          </a:prstGeom>
        </p:spPr>
      </p:pic>
      <p:pic>
        <p:nvPicPr>
          <p:cNvPr id="25" name="object 25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80998" y="1836001"/>
            <a:ext cx="1374622" cy="832027"/>
          </a:xfrm>
          <a:prstGeom prst="rect">
            <a:avLst/>
          </a:prstGeom>
        </p:spPr>
      </p:pic>
      <p:pic>
        <p:nvPicPr>
          <p:cNvPr id="26" name="object 26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80998" y="3922979"/>
            <a:ext cx="1374622" cy="832015"/>
          </a:xfrm>
          <a:prstGeom prst="rect">
            <a:avLst/>
          </a:prstGeom>
        </p:spPr>
      </p:pic>
      <p:pic>
        <p:nvPicPr>
          <p:cNvPr id="27" name="object 27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916794" y="798436"/>
            <a:ext cx="1374622" cy="832027"/>
          </a:xfrm>
          <a:prstGeom prst="rect">
            <a:avLst/>
          </a:prstGeom>
        </p:spPr>
      </p:pic>
      <p:pic>
        <p:nvPicPr>
          <p:cNvPr id="28" name="object 28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916794" y="2878201"/>
            <a:ext cx="1374622" cy="832027"/>
          </a:xfrm>
          <a:prstGeom prst="rect">
            <a:avLst/>
          </a:prstGeom>
        </p:spPr>
      </p:pic>
      <p:grpSp>
        <p:nvGrpSpPr>
          <p:cNvPr id="29" name="object 29" descr=""/>
          <p:cNvGrpSpPr/>
          <p:nvPr/>
        </p:nvGrpSpPr>
        <p:grpSpPr>
          <a:xfrm>
            <a:off x="3916794" y="1836001"/>
            <a:ext cx="1374775" cy="832485"/>
            <a:chOff x="3916794" y="1836001"/>
            <a:chExt cx="1374775" cy="832485"/>
          </a:xfrm>
        </p:grpSpPr>
        <p:pic>
          <p:nvPicPr>
            <p:cNvPr id="30" name="object 30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916794" y="1836001"/>
              <a:ext cx="1374622" cy="832027"/>
            </a:xfrm>
            <a:prstGeom prst="rect">
              <a:avLst/>
            </a:prstGeom>
          </p:spPr>
        </p:pic>
        <p:sp>
          <p:nvSpPr>
            <p:cNvPr id="31" name="object 31" descr=""/>
            <p:cNvSpPr/>
            <p:nvPr/>
          </p:nvSpPr>
          <p:spPr>
            <a:xfrm>
              <a:off x="4607145" y="1932361"/>
              <a:ext cx="290195" cy="275590"/>
            </a:xfrm>
            <a:custGeom>
              <a:avLst/>
              <a:gdLst/>
              <a:ahLst/>
              <a:cxnLst/>
              <a:rect l="l" t="t" r="r" b="b"/>
              <a:pathLst>
                <a:path w="290195" h="275589">
                  <a:moveTo>
                    <a:pt x="144919" y="275043"/>
                  </a:moveTo>
                  <a:lnTo>
                    <a:pt x="190724" y="268032"/>
                  </a:lnTo>
                  <a:lnTo>
                    <a:pt x="230506" y="248510"/>
                  </a:lnTo>
                  <a:lnTo>
                    <a:pt x="261877" y="218739"/>
                  </a:lnTo>
                  <a:lnTo>
                    <a:pt x="282451" y="180986"/>
                  </a:lnTo>
                  <a:lnTo>
                    <a:pt x="289839" y="137515"/>
                  </a:lnTo>
                  <a:lnTo>
                    <a:pt x="282451" y="94050"/>
                  </a:lnTo>
                  <a:lnTo>
                    <a:pt x="261877" y="56301"/>
                  </a:lnTo>
                  <a:lnTo>
                    <a:pt x="230506" y="26533"/>
                  </a:lnTo>
                  <a:lnTo>
                    <a:pt x="190724" y="7010"/>
                  </a:lnTo>
                  <a:lnTo>
                    <a:pt x="144919" y="0"/>
                  </a:lnTo>
                  <a:lnTo>
                    <a:pt x="99114" y="7010"/>
                  </a:lnTo>
                  <a:lnTo>
                    <a:pt x="59332" y="26533"/>
                  </a:lnTo>
                  <a:lnTo>
                    <a:pt x="27961" y="56301"/>
                  </a:lnTo>
                  <a:lnTo>
                    <a:pt x="7388" y="94050"/>
                  </a:lnTo>
                  <a:lnTo>
                    <a:pt x="0" y="137515"/>
                  </a:lnTo>
                  <a:lnTo>
                    <a:pt x="7388" y="180986"/>
                  </a:lnTo>
                  <a:lnTo>
                    <a:pt x="27961" y="218739"/>
                  </a:lnTo>
                  <a:lnTo>
                    <a:pt x="59332" y="248510"/>
                  </a:lnTo>
                  <a:lnTo>
                    <a:pt x="99114" y="268032"/>
                  </a:lnTo>
                  <a:lnTo>
                    <a:pt x="144919" y="275043"/>
                  </a:lnTo>
                  <a:close/>
                </a:path>
              </a:pathLst>
            </a:custGeom>
            <a:ln w="12700">
              <a:solidFill>
                <a:srgbClr val="D2232A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32" name="object 32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3916794" y="3922979"/>
            <a:ext cx="1374622" cy="832015"/>
          </a:xfrm>
          <a:prstGeom prst="rect">
            <a:avLst/>
          </a:prstGeom>
        </p:spPr>
      </p:pic>
      <p:pic>
        <p:nvPicPr>
          <p:cNvPr id="33" name="object 33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381993" y="798436"/>
            <a:ext cx="1374622" cy="832027"/>
          </a:xfrm>
          <a:prstGeom prst="rect">
            <a:avLst/>
          </a:prstGeom>
        </p:spPr>
      </p:pic>
      <p:pic>
        <p:nvPicPr>
          <p:cNvPr id="34" name="object 34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5381993" y="2878201"/>
            <a:ext cx="1374622" cy="832027"/>
          </a:xfrm>
          <a:prstGeom prst="rect">
            <a:avLst/>
          </a:prstGeom>
        </p:spPr>
      </p:pic>
      <p:pic>
        <p:nvPicPr>
          <p:cNvPr id="35" name="object 35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5381993" y="1836001"/>
            <a:ext cx="1374622" cy="832027"/>
          </a:xfrm>
          <a:prstGeom prst="rect">
            <a:avLst/>
          </a:prstGeom>
        </p:spPr>
      </p:pic>
      <p:pic>
        <p:nvPicPr>
          <p:cNvPr id="36" name="object 36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2448001" y="798436"/>
            <a:ext cx="1374622" cy="832027"/>
          </a:xfrm>
          <a:prstGeom prst="rect">
            <a:avLst/>
          </a:prstGeom>
        </p:spPr>
      </p:pic>
      <p:pic>
        <p:nvPicPr>
          <p:cNvPr id="37" name="object 37" descr="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2448001" y="2878201"/>
            <a:ext cx="1374622" cy="832027"/>
          </a:xfrm>
          <a:prstGeom prst="rect">
            <a:avLst/>
          </a:prstGeom>
        </p:spPr>
      </p:pic>
      <p:pic>
        <p:nvPicPr>
          <p:cNvPr id="38" name="object 38" descr="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2448001" y="1836001"/>
            <a:ext cx="1374622" cy="832027"/>
          </a:xfrm>
          <a:prstGeom prst="rect">
            <a:avLst/>
          </a:prstGeom>
        </p:spPr>
      </p:pic>
      <p:pic>
        <p:nvPicPr>
          <p:cNvPr id="39" name="object 39" descr="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2448001" y="3922979"/>
            <a:ext cx="1374622" cy="832015"/>
          </a:xfrm>
          <a:prstGeom prst="rect">
            <a:avLst/>
          </a:prstGeom>
        </p:spPr>
      </p:pic>
      <p:sp>
        <p:nvSpPr>
          <p:cNvPr id="40" name="object 40" descr=""/>
          <p:cNvSpPr txBox="1"/>
          <p:nvPr/>
        </p:nvSpPr>
        <p:spPr>
          <a:xfrm>
            <a:off x="671300" y="779305"/>
            <a:ext cx="190500" cy="355600"/>
          </a:xfrm>
          <a:prstGeom prst="rect">
            <a:avLst/>
          </a:prstGeom>
        </p:spPr>
        <p:txBody>
          <a:bodyPr wrap="square" lIns="0" tIns="0" rIns="0" bIns="0" rtlCol="0" vert="eaVert">
            <a:spAutoFit/>
          </a:bodyPr>
          <a:lstStyle/>
          <a:p>
            <a:pPr marL="12700">
              <a:lnSpc>
                <a:spcPct val="65000"/>
              </a:lnSpc>
            </a:pPr>
            <a:r>
              <a:rPr dirty="0" sz="1300" b="1">
                <a:solidFill>
                  <a:srgbClr val="38BDAD"/>
                </a:solidFill>
                <a:latin typeface="微軟正黑體"/>
                <a:cs typeface="微軟正黑體"/>
              </a:rPr>
              <a:t>取車</a:t>
            </a:r>
            <a:endParaRPr sz="1300">
              <a:latin typeface="微軟正黑體"/>
              <a:cs typeface="微軟正黑體"/>
            </a:endParaRPr>
          </a:p>
        </p:txBody>
      </p:sp>
      <p:sp>
        <p:nvSpPr>
          <p:cNvPr id="41" name="object 41" descr=""/>
          <p:cNvSpPr txBox="1"/>
          <p:nvPr/>
        </p:nvSpPr>
        <p:spPr>
          <a:xfrm>
            <a:off x="671300" y="2874424"/>
            <a:ext cx="190500" cy="355600"/>
          </a:xfrm>
          <a:prstGeom prst="rect">
            <a:avLst/>
          </a:prstGeom>
        </p:spPr>
        <p:txBody>
          <a:bodyPr wrap="square" lIns="0" tIns="0" rIns="0" bIns="0" rtlCol="0" vert="eaVert">
            <a:spAutoFit/>
          </a:bodyPr>
          <a:lstStyle/>
          <a:p>
            <a:pPr marL="12700">
              <a:lnSpc>
                <a:spcPct val="65000"/>
              </a:lnSpc>
            </a:pPr>
            <a:r>
              <a:rPr dirty="0" sz="1300" b="1">
                <a:solidFill>
                  <a:srgbClr val="38BDAD"/>
                </a:solidFill>
                <a:latin typeface="微軟正黑體"/>
                <a:cs typeface="微軟正黑體"/>
              </a:rPr>
              <a:t>架車</a:t>
            </a:r>
            <a:endParaRPr sz="1300">
              <a:latin typeface="微軟正黑體"/>
              <a:cs typeface="微軟正黑體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7056005" y="0"/>
            <a:ext cx="504190" cy="1368425"/>
          </a:xfrm>
          <a:custGeom>
            <a:avLst/>
            <a:gdLst/>
            <a:ahLst/>
            <a:cxnLst/>
            <a:rect l="l" t="t" r="r" b="b"/>
            <a:pathLst>
              <a:path w="504190" h="1368425">
                <a:moveTo>
                  <a:pt x="0" y="1368006"/>
                </a:moveTo>
                <a:lnTo>
                  <a:pt x="503999" y="1368006"/>
                </a:lnTo>
                <a:lnTo>
                  <a:pt x="503999" y="0"/>
                </a:lnTo>
                <a:lnTo>
                  <a:pt x="0" y="0"/>
                </a:lnTo>
                <a:lnTo>
                  <a:pt x="0" y="1368006"/>
                </a:lnTo>
                <a:close/>
              </a:path>
            </a:pathLst>
          </a:custGeom>
          <a:solidFill>
            <a:srgbClr val="38BDA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7056005" y="1421993"/>
            <a:ext cx="504190" cy="50800"/>
          </a:xfrm>
          <a:custGeom>
            <a:avLst/>
            <a:gdLst/>
            <a:ahLst/>
            <a:cxnLst/>
            <a:rect l="l" t="t" r="r" b="b"/>
            <a:pathLst>
              <a:path w="504190" h="50800">
                <a:moveTo>
                  <a:pt x="0" y="50406"/>
                </a:moveTo>
                <a:lnTo>
                  <a:pt x="503999" y="50406"/>
                </a:lnTo>
                <a:lnTo>
                  <a:pt x="503999" y="0"/>
                </a:lnTo>
                <a:lnTo>
                  <a:pt x="0" y="0"/>
                </a:lnTo>
                <a:lnTo>
                  <a:pt x="0" y="50406"/>
                </a:lnTo>
                <a:close/>
              </a:path>
            </a:pathLst>
          </a:custGeom>
          <a:solidFill>
            <a:srgbClr val="38BDA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7056005" y="1522793"/>
            <a:ext cx="504190" cy="144145"/>
          </a:xfrm>
          <a:custGeom>
            <a:avLst/>
            <a:gdLst/>
            <a:ahLst/>
            <a:cxnLst/>
            <a:rect l="l" t="t" r="r" b="b"/>
            <a:pathLst>
              <a:path w="504190" h="144144">
                <a:moveTo>
                  <a:pt x="503999" y="93611"/>
                </a:moveTo>
                <a:lnTo>
                  <a:pt x="0" y="93611"/>
                </a:lnTo>
                <a:lnTo>
                  <a:pt x="0" y="144018"/>
                </a:lnTo>
                <a:lnTo>
                  <a:pt x="503999" y="144018"/>
                </a:lnTo>
                <a:lnTo>
                  <a:pt x="503999" y="93611"/>
                </a:lnTo>
                <a:close/>
              </a:path>
              <a:path w="504190" h="144144">
                <a:moveTo>
                  <a:pt x="503999" y="0"/>
                </a:moveTo>
                <a:lnTo>
                  <a:pt x="0" y="0"/>
                </a:lnTo>
                <a:lnTo>
                  <a:pt x="0" y="50406"/>
                </a:lnTo>
                <a:lnTo>
                  <a:pt x="503999" y="50406"/>
                </a:lnTo>
                <a:lnTo>
                  <a:pt x="503999" y="0"/>
                </a:lnTo>
                <a:close/>
              </a:path>
            </a:pathLst>
          </a:custGeom>
          <a:solidFill>
            <a:srgbClr val="38BDA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 indent="1270">
              <a:lnSpc>
                <a:spcPct val="100000"/>
              </a:lnSpc>
              <a:spcBef>
                <a:spcPts val="100"/>
              </a:spcBef>
            </a:pPr>
            <a:r>
              <a:rPr dirty="0" spc="-50"/>
              <a:t>基本駕駛</a:t>
            </a:r>
          </a:p>
        </p:txBody>
      </p:sp>
      <p:sp>
        <p:nvSpPr>
          <p:cNvPr id="6" name="object 6" descr=""/>
          <p:cNvSpPr txBox="1"/>
          <p:nvPr/>
        </p:nvSpPr>
        <p:spPr>
          <a:xfrm>
            <a:off x="7001051" y="4925250"/>
            <a:ext cx="1949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38BDAD"/>
                </a:solidFill>
                <a:latin typeface="Arial"/>
                <a:cs typeface="Arial"/>
              </a:rPr>
              <a:t>20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 descr=""/>
          <p:cNvSpPr/>
          <p:nvPr/>
        </p:nvSpPr>
        <p:spPr>
          <a:xfrm>
            <a:off x="0" y="1189202"/>
            <a:ext cx="6876415" cy="260985"/>
          </a:xfrm>
          <a:custGeom>
            <a:avLst/>
            <a:gdLst/>
            <a:ahLst/>
            <a:cxnLst/>
            <a:rect l="l" t="t" r="r" b="b"/>
            <a:pathLst>
              <a:path w="6876415" h="260984">
                <a:moveTo>
                  <a:pt x="6875995" y="0"/>
                </a:moveTo>
                <a:lnTo>
                  <a:pt x="0" y="0"/>
                </a:lnTo>
                <a:lnTo>
                  <a:pt x="0" y="260400"/>
                </a:lnTo>
                <a:lnTo>
                  <a:pt x="6875995" y="260400"/>
                </a:lnTo>
                <a:lnTo>
                  <a:pt x="6875995" y="0"/>
                </a:lnTo>
                <a:close/>
              </a:path>
            </a:pathLst>
          </a:custGeom>
          <a:solidFill>
            <a:srgbClr val="38BDA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 txBox="1"/>
          <p:nvPr/>
        </p:nvSpPr>
        <p:spPr>
          <a:xfrm>
            <a:off x="3209300" y="457956"/>
            <a:ext cx="156210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5">
                <a:solidFill>
                  <a:srgbClr val="58595B"/>
                </a:solidFill>
                <a:latin typeface="微軟正黑體"/>
                <a:cs typeface="微軟正黑體"/>
              </a:rPr>
              <a:t>學習上、下車的安全確認</a:t>
            </a:r>
            <a:endParaRPr sz="1100">
              <a:latin typeface="微軟正黑體"/>
              <a:cs typeface="微軟正黑體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491299" y="1520654"/>
            <a:ext cx="1745614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56210" indent="-143510">
              <a:lnSpc>
                <a:spcPct val="100000"/>
              </a:lnSpc>
              <a:spcBef>
                <a:spcPts val="100"/>
              </a:spcBef>
              <a:buClr>
                <a:srgbClr val="38BDAD"/>
              </a:buClr>
              <a:buSzPct val="85714"/>
              <a:buFont typeface=""/>
              <a:buChar char="■"/>
              <a:tabLst>
                <a:tab pos="156210" algn="l"/>
              </a:tabLst>
            </a:pPr>
            <a:r>
              <a:rPr dirty="0" sz="1050" spc="-30" b="0">
                <a:solidFill>
                  <a:srgbClr val="414042"/>
                </a:solidFill>
                <a:latin typeface="微軟正黑體 Light"/>
                <a:cs typeface="微軟正黑體 Light"/>
              </a:rPr>
              <a:t>說明：學習上、下車的方式</a:t>
            </a:r>
            <a:endParaRPr sz="1050">
              <a:latin typeface="微軟正黑體 Light"/>
              <a:cs typeface="微軟正黑體 Light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491299" y="1909313"/>
            <a:ext cx="1762760" cy="482600"/>
          </a:xfrm>
          <a:prstGeom prst="rect">
            <a:avLst/>
          </a:prstGeom>
        </p:spPr>
        <p:txBody>
          <a:bodyPr wrap="square" lIns="0" tIns="81280" rIns="0" bIns="0" rtlCol="0" vert="horz">
            <a:spAutoFit/>
          </a:bodyPr>
          <a:lstStyle/>
          <a:p>
            <a:pPr marL="156210" indent="-143510">
              <a:lnSpc>
                <a:spcPct val="100000"/>
              </a:lnSpc>
              <a:spcBef>
                <a:spcPts val="640"/>
              </a:spcBef>
              <a:buClr>
                <a:srgbClr val="38BDAD"/>
              </a:buClr>
              <a:buSzPct val="85714"/>
              <a:buFont typeface=""/>
              <a:buChar char="■"/>
              <a:tabLst>
                <a:tab pos="156210" algn="l"/>
              </a:tabLst>
            </a:pPr>
            <a:r>
              <a:rPr dirty="0" sz="1050" spc="-25" b="0">
                <a:solidFill>
                  <a:srgbClr val="414042"/>
                </a:solidFill>
                <a:latin typeface="微軟正黑體 Light"/>
                <a:cs typeface="微軟正黑體 Light"/>
              </a:rPr>
              <a:t>訓練：上、下車方式說明與</a:t>
            </a:r>
            <a:endParaRPr sz="1050">
              <a:latin typeface="微軟正黑體 Light"/>
              <a:cs typeface="微軟正黑體 Light"/>
            </a:endParaRPr>
          </a:p>
          <a:p>
            <a:pPr marL="565150">
              <a:lnSpc>
                <a:spcPct val="100000"/>
              </a:lnSpc>
              <a:spcBef>
                <a:spcPts val="540"/>
              </a:spcBef>
            </a:pPr>
            <a:r>
              <a:rPr dirty="0" sz="1050" spc="-25" b="0">
                <a:solidFill>
                  <a:srgbClr val="414042"/>
                </a:solidFill>
                <a:latin typeface="微軟正黑體 Light"/>
                <a:cs typeface="微軟正黑體 Light"/>
              </a:rPr>
              <a:t>實作</a:t>
            </a:r>
            <a:endParaRPr sz="1050">
              <a:latin typeface="微軟正黑體 Light"/>
              <a:cs typeface="微軟正黑體 Light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491299" y="4263855"/>
            <a:ext cx="1636395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56210" indent="-143510">
              <a:lnSpc>
                <a:spcPct val="100000"/>
              </a:lnSpc>
              <a:spcBef>
                <a:spcPts val="100"/>
              </a:spcBef>
              <a:buClr>
                <a:srgbClr val="38BDAD"/>
              </a:buClr>
              <a:buSzPct val="85714"/>
              <a:buFont typeface=""/>
              <a:buChar char="■"/>
              <a:tabLst>
                <a:tab pos="156210" algn="l"/>
              </a:tabLst>
            </a:pP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注意事項：煞車控制時機</a:t>
            </a:r>
            <a:endParaRPr sz="1050">
              <a:latin typeface="微軟正黑體 Light"/>
              <a:cs typeface="微軟正黑體 Light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491299" y="4721054"/>
            <a:ext cx="1369695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56210" indent="-143510">
              <a:lnSpc>
                <a:spcPct val="100000"/>
              </a:lnSpc>
              <a:spcBef>
                <a:spcPts val="100"/>
              </a:spcBef>
              <a:buClr>
                <a:srgbClr val="38BDAD"/>
              </a:buClr>
              <a:buSzPct val="85714"/>
              <a:buFont typeface=""/>
              <a:buChar char="■"/>
              <a:tabLst>
                <a:tab pos="156210" algn="l"/>
              </a:tabLst>
            </a:pPr>
            <a:r>
              <a:rPr dirty="0" sz="1050" spc="-10" b="0">
                <a:solidFill>
                  <a:srgbClr val="414042"/>
                </a:solidFill>
                <a:latin typeface="微軟正黑體 Light"/>
                <a:cs typeface="微軟正黑體 Light"/>
              </a:rPr>
              <a:t>場地：陰涼處或空地</a:t>
            </a:r>
            <a:endParaRPr sz="1050">
              <a:latin typeface="微軟正黑體 Light"/>
              <a:cs typeface="微軟正黑體 Light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2391900" y="1452112"/>
            <a:ext cx="4491990" cy="2997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95580" marR="30480" indent="-158115">
              <a:lnSpc>
                <a:spcPct val="142800"/>
              </a:lnSpc>
              <a:spcBef>
                <a:spcPts val="100"/>
              </a:spcBef>
              <a:buClr>
                <a:srgbClr val="38BDAD"/>
              </a:buClr>
              <a:buSzPct val="85714"/>
              <a:buFont typeface=""/>
              <a:buChar char="■"/>
              <a:tabLst>
                <a:tab pos="195580" algn="l"/>
              </a:tabLst>
            </a:pP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上、下車時必須掌握車輛，並做後方安全確認，才能確保學員與車輛安</a:t>
            </a:r>
            <a:r>
              <a:rPr dirty="0" sz="1050" spc="-25" b="0">
                <a:solidFill>
                  <a:srgbClr val="414042"/>
                </a:solidFill>
                <a:latin typeface="微軟正黑體 Light"/>
                <a:cs typeface="微軟正黑體 Light"/>
              </a:rPr>
              <a:t>全。</a:t>
            </a:r>
            <a:endParaRPr sz="1050">
              <a:latin typeface="微軟正黑體 Light"/>
              <a:cs typeface="微軟正黑體 Light"/>
            </a:endParaRPr>
          </a:p>
          <a:p>
            <a:pPr marL="180975" marR="1501140" indent="-143510">
              <a:lnSpc>
                <a:spcPct val="142800"/>
              </a:lnSpc>
              <a:buClr>
                <a:srgbClr val="38BDAD"/>
              </a:buClr>
              <a:buSzPct val="85714"/>
              <a:buFont typeface=""/>
              <a:buChar char="■"/>
              <a:tabLst>
                <a:tab pos="195580" algn="l"/>
              </a:tabLst>
            </a:pP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上、下車方式說明：請學員由車輛左側上下車。</a:t>
            </a:r>
            <a:r>
              <a:rPr dirty="0" sz="1050" spc="-50" b="0">
                <a:solidFill>
                  <a:srgbClr val="414042"/>
                </a:solidFill>
                <a:latin typeface="微軟正黑體 Light"/>
                <a:cs typeface="微軟正黑體 Light"/>
              </a:rPr>
              <a:t> </a:t>
            </a:r>
            <a:r>
              <a:rPr dirty="0" sz="1050" spc="-50" b="0">
                <a:solidFill>
                  <a:srgbClr val="414042"/>
                </a:solidFill>
                <a:latin typeface="微軟正黑體 Light"/>
                <a:cs typeface="微軟正黑體 Light"/>
              </a:rPr>
              <a:t>	</a:t>
            </a:r>
            <a:r>
              <a:rPr dirty="0" sz="1050" spc="-35" b="0">
                <a:solidFill>
                  <a:srgbClr val="414042"/>
                </a:solidFill>
                <a:latin typeface="微軟正黑體 Light"/>
                <a:cs typeface="微軟正黑體 Light"/>
              </a:rPr>
              <a:t>( 一 ) 以主腳架架立車輛，練習上下車的要領。</a:t>
            </a:r>
            <a:endParaRPr sz="1050">
              <a:latin typeface="微軟正黑體 Light"/>
              <a:cs typeface="微軟正黑體 Light"/>
            </a:endParaRPr>
          </a:p>
          <a:p>
            <a:pPr lvl="1" marL="667385" indent="-115570">
              <a:lnSpc>
                <a:spcPct val="100000"/>
              </a:lnSpc>
              <a:spcBef>
                <a:spcPts val="540"/>
              </a:spcBef>
              <a:buAutoNum type="arabicPeriod"/>
              <a:tabLst>
                <a:tab pos="667385" algn="l"/>
              </a:tabLst>
            </a:pP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上車：雙手按壓煞車，轉頭後方確認後上車。</a:t>
            </a:r>
            <a:endParaRPr sz="1050">
              <a:latin typeface="微軟正黑體 Light"/>
              <a:cs typeface="微軟正黑體 Light"/>
            </a:endParaRPr>
          </a:p>
          <a:p>
            <a:pPr lvl="1" marL="195580" marR="219710" indent="476250">
              <a:lnSpc>
                <a:spcPct val="142800"/>
              </a:lnSpc>
              <a:buAutoNum type="arabicPeriod"/>
              <a:tabLst>
                <a:tab pos="671830" algn="l"/>
              </a:tabLst>
            </a:pPr>
            <a:r>
              <a:rPr dirty="0" sz="1050" spc="-25" b="0">
                <a:solidFill>
                  <a:srgbClr val="414042"/>
                </a:solidFill>
                <a:latin typeface="微軟正黑體 Light"/>
                <a:cs typeface="微軟正黑體 Light"/>
              </a:rPr>
              <a:t>下車：雙手按壓煞車，轉頭後方確認後下車，雙手放開煞車。</a:t>
            </a:r>
            <a:r>
              <a:rPr dirty="0" sz="1050" spc="-50" b="0">
                <a:solidFill>
                  <a:srgbClr val="414042"/>
                </a:solidFill>
                <a:latin typeface="微軟正黑體 Light"/>
                <a:cs typeface="微軟正黑體 Light"/>
              </a:rPr>
              <a:t> </a:t>
            </a:r>
            <a:r>
              <a:rPr dirty="0" sz="1050" spc="-35" b="0">
                <a:solidFill>
                  <a:srgbClr val="414042"/>
                </a:solidFill>
                <a:latin typeface="微軟正黑體 Light"/>
                <a:cs typeface="微軟正黑體 Light"/>
              </a:rPr>
              <a:t>( 二 ) 以側腳架架立車輛，練習上下車的要領。</a:t>
            </a:r>
            <a:endParaRPr sz="1050">
              <a:latin typeface="微軟正黑體 Light"/>
              <a:cs typeface="微軟正黑體 Light"/>
            </a:endParaRPr>
          </a:p>
          <a:p>
            <a:pPr algn="just" marL="665480" marR="33020" indent="-116205">
              <a:lnSpc>
                <a:spcPct val="142800"/>
              </a:lnSpc>
              <a:buAutoNum type="arabicPeriod"/>
              <a:tabLst>
                <a:tab pos="1068070" algn="l"/>
              </a:tabLst>
            </a:pP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上車：雙手按壓煞車並將把手回正，扶正車輛並踢起側腳架，轉</a:t>
            </a: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	</a:t>
            </a:r>
            <a:r>
              <a:rPr dirty="0" sz="1050" spc="-10" b="0">
                <a:solidFill>
                  <a:srgbClr val="414042"/>
                </a:solidFill>
                <a:latin typeface="微軟正黑體 Light"/>
                <a:cs typeface="微軟正黑體 Light"/>
              </a:rPr>
              <a:t>頭後方確認後上車。</a:t>
            </a:r>
            <a:endParaRPr sz="1050">
              <a:latin typeface="微軟正黑體 Light"/>
              <a:cs typeface="微軟正黑體 Light"/>
            </a:endParaRPr>
          </a:p>
          <a:p>
            <a:pPr algn="just" marL="673735" marR="32384" indent="-139065">
              <a:lnSpc>
                <a:spcPct val="142800"/>
              </a:lnSpc>
              <a:buAutoNum type="arabicPeriod"/>
              <a:tabLst>
                <a:tab pos="1064260" algn="l"/>
              </a:tabLst>
            </a:pPr>
            <a:r>
              <a:rPr dirty="0" sz="1050" spc="-30" b="0">
                <a:solidFill>
                  <a:srgbClr val="414042"/>
                </a:solidFill>
                <a:latin typeface="微軟正黑體 Light"/>
                <a:cs typeface="微軟正黑體 Light"/>
              </a:rPr>
              <a:t>下車：雙手按壓煞車，轉頭後方確認後下車，踢下側腳架並傾斜</a:t>
            </a: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車	輛至側腳架著地，將把手向左打到底以避免車輛向前滑動	，確認車輛穩定後，雙手放開煞車。</a:t>
            </a:r>
            <a:endParaRPr sz="1050">
              <a:latin typeface="微軟正黑體 Light"/>
              <a:cs typeface="微軟正黑體 Light"/>
            </a:endParaRPr>
          </a:p>
          <a:p>
            <a:pPr algn="just" marL="181610" indent="-143510">
              <a:lnSpc>
                <a:spcPct val="100000"/>
              </a:lnSpc>
              <a:spcBef>
                <a:spcPts val="545"/>
              </a:spcBef>
              <a:buClr>
                <a:srgbClr val="38BDAD"/>
              </a:buClr>
              <a:buSzPct val="85714"/>
              <a:buFont typeface=""/>
              <a:buChar char="■"/>
              <a:tabLst>
                <a:tab pos="181610" algn="l"/>
              </a:tabLst>
            </a:pP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不論是要上車或下車，請先抓住煞車拉桿，避免車輛滑行。</a:t>
            </a:r>
            <a:endParaRPr sz="1050">
              <a:latin typeface="微軟正黑體 Light"/>
              <a:cs typeface="微軟正黑體 Light"/>
            </a:endParaRPr>
          </a:p>
        </p:txBody>
      </p:sp>
      <p:sp>
        <p:nvSpPr>
          <p:cNvPr id="14" name="object 14" descr=""/>
          <p:cNvSpPr/>
          <p:nvPr/>
        </p:nvSpPr>
        <p:spPr>
          <a:xfrm>
            <a:off x="503998" y="360002"/>
            <a:ext cx="338455" cy="338455"/>
          </a:xfrm>
          <a:custGeom>
            <a:avLst/>
            <a:gdLst/>
            <a:ahLst/>
            <a:cxnLst/>
            <a:rect l="l" t="t" r="r" b="b"/>
            <a:pathLst>
              <a:path w="338455" h="338455">
                <a:moveTo>
                  <a:pt x="169202" y="0"/>
                </a:moveTo>
                <a:lnTo>
                  <a:pt x="124221" y="6044"/>
                </a:lnTo>
                <a:lnTo>
                  <a:pt x="83803" y="23101"/>
                </a:lnTo>
                <a:lnTo>
                  <a:pt x="49558" y="49558"/>
                </a:lnTo>
                <a:lnTo>
                  <a:pt x="23101" y="83803"/>
                </a:lnTo>
                <a:lnTo>
                  <a:pt x="6044" y="124221"/>
                </a:lnTo>
                <a:lnTo>
                  <a:pt x="0" y="169202"/>
                </a:lnTo>
                <a:lnTo>
                  <a:pt x="6044" y="214182"/>
                </a:lnTo>
                <a:lnTo>
                  <a:pt x="23101" y="254601"/>
                </a:lnTo>
                <a:lnTo>
                  <a:pt x="49558" y="288845"/>
                </a:lnTo>
                <a:lnTo>
                  <a:pt x="83803" y="315302"/>
                </a:lnTo>
                <a:lnTo>
                  <a:pt x="124221" y="332360"/>
                </a:lnTo>
                <a:lnTo>
                  <a:pt x="169202" y="338404"/>
                </a:lnTo>
                <a:lnTo>
                  <a:pt x="214182" y="332360"/>
                </a:lnTo>
                <a:lnTo>
                  <a:pt x="254601" y="315302"/>
                </a:lnTo>
                <a:lnTo>
                  <a:pt x="288845" y="288845"/>
                </a:lnTo>
                <a:lnTo>
                  <a:pt x="315302" y="254601"/>
                </a:lnTo>
                <a:lnTo>
                  <a:pt x="332360" y="214182"/>
                </a:lnTo>
                <a:lnTo>
                  <a:pt x="338404" y="169202"/>
                </a:lnTo>
                <a:lnTo>
                  <a:pt x="332360" y="124221"/>
                </a:lnTo>
                <a:lnTo>
                  <a:pt x="315302" y="83803"/>
                </a:lnTo>
                <a:lnTo>
                  <a:pt x="288845" y="49558"/>
                </a:lnTo>
                <a:lnTo>
                  <a:pt x="254601" y="23101"/>
                </a:lnTo>
                <a:lnTo>
                  <a:pt x="214182" y="6044"/>
                </a:lnTo>
                <a:lnTo>
                  <a:pt x="169202" y="0"/>
                </a:lnTo>
                <a:close/>
              </a:path>
            </a:pathLst>
          </a:custGeom>
          <a:solidFill>
            <a:srgbClr val="38BDA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 txBox="1"/>
          <p:nvPr/>
        </p:nvSpPr>
        <p:spPr>
          <a:xfrm>
            <a:off x="465899" y="497400"/>
            <a:ext cx="1513840" cy="6883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38580" sz="2700" spc="-15" b="1" i="1">
                <a:solidFill>
                  <a:srgbClr val="FFFFFF"/>
                </a:solidFill>
                <a:latin typeface="Arial"/>
                <a:cs typeface="Arial"/>
              </a:rPr>
              <a:t>1-</a:t>
            </a:r>
            <a:r>
              <a:rPr dirty="0" baseline="38580" sz="2700" b="1" i="1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dirty="0" baseline="38580" sz="2700" spc="337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5" b="1">
                <a:solidFill>
                  <a:srgbClr val="38BDAD"/>
                </a:solidFill>
                <a:latin typeface="微軟正黑體"/>
                <a:cs typeface="微軟正黑體"/>
              </a:rPr>
              <a:t>上、下車</a:t>
            </a:r>
            <a:endParaRPr sz="2000">
              <a:latin typeface="微軟正黑體"/>
              <a:cs typeface="微軟正黑體"/>
            </a:endParaRPr>
          </a:p>
          <a:p>
            <a:pPr marL="38100">
              <a:lnSpc>
                <a:spcPct val="100000"/>
              </a:lnSpc>
              <a:spcBef>
                <a:spcPts val="1735"/>
              </a:spcBef>
            </a:pPr>
            <a:r>
              <a:rPr dirty="0" sz="900" spc="30" b="1">
                <a:solidFill>
                  <a:srgbClr val="58595B"/>
                </a:solidFill>
                <a:latin typeface="微軟正黑體"/>
                <a:cs typeface="微軟正黑體"/>
              </a:rPr>
              <a:t>【建議時數</a:t>
            </a:r>
            <a:r>
              <a:rPr dirty="0" sz="900" b="1">
                <a:solidFill>
                  <a:srgbClr val="58595B"/>
                </a:solidFill>
                <a:latin typeface="微軟正黑體"/>
                <a:cs typeface="微軟正黑體"/>
              </a:rPr>
              <a:t>0.25</a:t>
            </a:r>
            <a:r>
              <a:rPr dirty="0" sz="900" spc="-35" b="1">
                <a:solidFill>
                  <a:srgbClr val="58595B"/>
                </a:solidFill>
                <a:latin typeface="微軟正黑體"/>
                <a:cs typeface="微軟正黑體"/>
              </a:rPr>
              <a:t> 小時】</a:t>
            </a:r>
            <a:endParaRPr sz="900">
              <a:latin typeface="微軟正黑體"/>
              <a:cs typeface="微軟正黑體"/>
            </a:endParaRPr>
          </a:p>
        </p:txBody>
      </p:sp>
      <p:pic>
        <p:nvPicPr>
          <p:cNvPr id="16" name="object 16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80376" y="430208"/>
            <a:ext cx="430532" cy="226796"/>
          </a:xfrm>
          <a:prstGeom prst="rect">
            <a:avLst/>
          </a:prstGeom>
        </p:spPr>
      </p:pic>
      <p:sp>
        <p:nvSpPr>
          <p:cNvPr id="17" name="object 17" descr=""/>
          <p:cNvSpPr txBox="1"/>
          <p:nvPr/>
        </p:nvSpPr>
        <p:spPr>
          <a:xfrm>
            <a:off x="2713742" y="434061"/>
            <a:ext cx="37465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solidFill>
                  <a:srgbClr val="FFFFFF"/>
                </a:solidFill>
                <a:latin typeface="微軟正黑體"/>
                <a:cs typeface="微軟正黑體"/>
              </a:rPr>
              <a:t>目 的</a:t>
            </a:r>
            <a:endParaRPr sz="1200">
              <a:latin typeface="微軟正黑體"/>
              <a:cs typeface="微軟正黑體"/>
            </a:endParaRPr>
          </a:p>
        </p:txBody>
      </p:sp>
      <p:pic>
        <p:nvPicPr>
          <p:cNvPr id="18" name="object 18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80376" y="853209"/>
            <a:ext cx="430532" cy="226796"/>
          </a:xfrm>
          <a:prstGeom prst="rect">
            <a:avLst/>
          </a:prstGeom>
        </p:spPr>
      </p:pic>
      <p:sp>
        <p:nvSpPr>
          <p:cNvPr id="19" name="object 19" descr=""/>
          <p:cNvSpPr txBox="1"/>
          <p:nvPr/>
        </p:nvSpPr>
        <p:spPr>
          <a:xfrm>
            <a:off x="2713742" y="857062"/>
            <a:ext cx="30359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08000" algn="l"/>
              </a:tabLst>
            </a:pPr>
            <a:r>
              <a:rPr dirty="0" sz="1200" b="1">
                <a:solidFill>
                  <a:srgbClr val="FFFFFF"/>
                </a:solidFill>
                <a:latin typeface="微軟正黑體"/>
                <a:cs typeface="微軟正黑體"/>
              </a:rPr>
              <a:t>方</a:t>
            </a:r>
            <a:r>
              <a:rPr dirty="0" sz="1200" spc="45" b="1">
                <a:solidFill>
                  <a:srgbClr val="FFFFFF"/>
                </a:solidFill>
                <a:latin typeface="微軟正黑體"/>
                <a:cs typeface="微軟正黑體"/>
              </a:rPr>
              <a:t> </a:t>
            </a:r>
            <a:r>
              <a:rPr dirty="0" sz="1200" spc="-50" b="1">
                <a:solidFill>
                  <a:srgbClr val="FFFFFF"/>
                </a:solidFill>
                <a:latin typeface="微軟正黑體"/>
                <a:cs typeface="微軟正黑體"/>
              </a:rPr>
              <a:t>法</a:t>
            </a:r>
            <a:r>
              <a:rPr dirty="0" sz="1200" b="1">
                <a:solidFill>
                  <a:srgbClr val="FFFFFF"/>
                </a:solidFill>
                <a:latin typeface="微軟正黑體"/>
                <a:cs typeface="微軟正黑體"/>
              </a:rPr>
              <a:t>	</a:t>
            </a:r>
            <a:r>
              <a:rPr dirty="0" baseline="2525" sz="1650">
                <a:solidFill>
                  <a:srgbClr val="58595B"/>
                </a:solidFill>
                <a:latin typeface="微軟正黑體"/>
                <a:cs typeface="微軟正黑體"/>
              </a:rPr>
              <a:t>使用主腳架及側腳架練習上、下車的方</a:t>
            </a:r>
            <a:r>
              <a:rPr dirty="0" baseline="2525" sz="1650" spc="-75">
                <a:solidFill>
                  <a:srgbClr val="58595B"/>
                </a:solidFill>
                <a:latin typeface="微軟正黑體"/>
                <a:cs typeface="微軟正黑體"/>
              </a:rPr>
              <a:t>式</a:t>
            </a:r>
            <a:endParaRPr baseline="2525" sz="1650">
              <a:latin typeface="微軟正黑體"/>
              <a:cs typeface="微軟正黑體"/>
            </a:endParaRPr>
          </a:p>
        </p:txBody>
      </p:sp>
      <p:grpSp>
        <p:nvGrpSpPr>
          <p:cNvPr id="20" name="object 20" descr=""/>
          <p:cNvGrpSpPr/>
          <p:nvPr/>
        </p:nvGrpSpPr>
        <p:grpSpPr>
          <a:xfrm>
            <a:off x="2305375" y="1188005"/>
            <a:ext cx="19050" cy="4140200"/>
            <a:chOff x="2305375" y="1188005"/>
            <a:chExt cx="19050" cy="4140200"/>
          </a:xfrm>
        </p:grpSpPr>
        <p:sp>
          <p:nvSpPr>
            <p:cNvPr id="21" name="object 21" descr=""/>
            <p:cNvSpPr/>
            <p:nvPr/>
          </p:nvSpPr>
          <p:spPr>
            <a:xfrm>
              <a:off x="2305375" y="1410006"/>
              <a:ext cx="19050" cy="3918585"/>
            </a:xfrm>
            <a:custGeom>
              <a:avLst/>
              <a:gdLst/>
              <a:ahLst/>
              <a:cxnLst/>
              <a:rect l="l" t="t" r="r" b="b"/>
              <a:pathLst>
                <a:path w="19050" h="3918585">
                  <a:moveTo>
                    <a:pt x="19050" y="0"/>
                  </a:moveTo>
                  <a:lnTo>
                    <a:pt x="0" y="0"/>
                  </a:lnTo>
                  <a:lnTo>
                    <a:pt x="0" y="3917999"/>
                  </a:lnTo>
                  <a:lnTo>
                    <a:pt x="19050" y="3917999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38BDA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2314900" y="1188005"/>
              <a:ext cx="0" cy="272415"/>
            </a:xfrm>
            <a:custGeom>
              <a:avLst/>
              <a:gdLst/>
              <a:ahLst/>
              <a:cxnLst/>
              <a:rect l="l" t="t" r="r" b="b"/>
              <a:pathLst>
                <a:path w="0" h="272415">
                  <a:moveTo>
                    <a:pt x="0" y="0"/>
                  </a:moveTo>
                  <a:lnTo>
                    <a:pt x="0" y="272402"/>
                  </a:lnTo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3" name="object 23" descr=""/>
          <p:cNvSpPr txBox="1"/>
          <p:nvPr/>
        </p:nvSpPr>
        <p:spPr>
          <a:xfrm>
            <a:off x="980099" y="1206017"/>
            <a:ext cx="685800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15" b="1">
                <a:solidFill>
                  <a:srgbClr val="FFFFFF"/>
                </a:solidFill>
                <a:latin typeface="微軟正黑體"/>
                <a:cs typeface="微軟正黑體"/>
              </a:rPr>
              <a:t>指導要領</a:t>
            </a:r>
            <a:endParaRPr sz="1300">
              <a:latin typeface="微軟正黑體"/>
              <a:cs typeface="微軟正黑體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4214738" y="1206017"/>
            <a:ext cx="685800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15" b="1">
                <a:solidFill>
                  <a:srgbClr val="FFFFFF"/>
                </a:solidFill>
                <a:latin typeface="微軟正黑體"/>
                <a:cs typeface="微軟正黑體"/>
              </a:rPr>
              <a:t>指導內容</a:t>
            </a:r>
            <a:endParaRPr sz="1300">
              <a:latin typeface="微軟正黑體"/>
              <a:cs typeface="微軟正黑體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64034" y="4925250"/>
            <a:ext cx="1949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38BDAD"/>
                </a:solidFill>
                <a:latin typeface="Arial"/>
                <a:cs typeface="Arial"/>
              </a:rPr>
              <a:t>21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0" y="0"/>
            <a:ext cx="504190" cy="1368425"/>
          </a:xfrm>
          <a:custGeom>
            <a:avLst/>
            <a:gdLst/>
            <a:ahLst/>
            <a:cxnLst/>
            <a:rect l="l" t="t" r="r" b="b"/>
            <a:pathLst>
              <a:path w="504190" h="1368425">
                <a:moveTo>
                  <a:pt x="0" y="1368006"/>
                </a:moveTo>
                <a:lnTo>
                  <a:pt x="503999" y="1368006"/>
                </a:lnTo>
                <a:lnTo>
                  <a:pt x="503999" y="0"/>
                </a:lnTo>
                <a:lnTo>
                  <a:pt x="0" y="0"/>
                </a:lnTo>
                <a:lnTo>
                  <a:pt x="0" y="1368006"/>
                </a:lnTo>
                <a:close/>
              </a:path>
            </a:pathLst>
          </a:custGeom>
          <a:solidFill>
            <a:srgbClr val="38BDA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0" y="1421993"/>
            <a:ext cx="504190" cy="50800"/>
          </a:xfrm>
          <a:custGeom>
            <a:avLst/>
            <a:gdLst/>
            <a:ahLst/>
            <a:cxnLst/>
            <a:rect l="l" t="t" r="r" b="b"/>
            <a:pathLst>
              <a:path w="504190" h="50800">
                <a:moveTo>
                  <a:pt x="503999" y="0"/>
                </a:moveTo>
                <a:lnTo>
                  <a:pt x="0" y="0"/>
                </a:lnTo>
                <a:lnTo>
                  <a:pt x="0" y="50406"/>
                </a:lnTo>
                <a:lnTo>
                  <a:pt x="503999" y="50406"/>
                </a:lnTo>
                <a:lnTo>
                  <a:pt x="503999" y="0"/>
                </a:lnTo>
                <a:close/>
              </a:path>
            </a:pathLst>
          </a:custGeom>
          <a:solidFill>
            <a:srgbClr val="38BDA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0" y="1522793"/>
            <a:ext cx="504190" cy="144145"/>
          </a:xfrm>
          <a:custGeom>
            <a:avLst/>
            <a:gdLst/>
            <a:ahLst/>
            <a:cxnLst/>
            <a:rect l="l" t="t" r="r" b="b"/>
            <a:pathLst>
              <a:path w="504190" h="144144">
                <a:moveTo>
                  <a:pt x="503999" y="93611"/>
                </a:moveTo>
                <a:lnTo>
                  <a:pt x="0" y="93611"/>
                </a:lnTo>
                <a:lnTo>
                  <a:pt x="0" y="144018"/>
                </a:lnTo>
                <a:lnTo>
                  <a:pt x="503999" y="144018"/>
                </a:lnTo>
                <a:lnTo>
                  <a:pt x="503999" y="93611"/>
                </a:lnTo>
                <a:close/>
              </a:path>
              <a:path w="504190" h="144144">
                <a:moveTo>
                  <a:pt x="503999" y="0"/>
                </a:moveTo>
                <a:lnTo>
                  <a:pt x="0" y="0"/>
                </a:lnTo>
                <a:lnTo>
                  <a:pt x="0" y="50406"/>
                </a:lnTo>
                <a:lnTo>
                  <a:pt x="503999" y="50406"/>
                </a:lnTo>
                <a:lnTo>
                  <a:pt x="503999" y="0"/>
                </a:lnTo>
                <a:close/>
              </a:path>
            </a:pathLst>
          </a:custGeom>
          <a:solidFill>
            <a:srgbClr val="38BDA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 txBox="1"/>
          <p:nvPr/>
        </p:nvSpPr>
        <p:spPr>
          <a:xfrm>
            <a:off x="203305" y="435771"/>
            <a:ext cx="205104" cy="8788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715" indent="1270">
              <a:lnSpc>
                <a:spcPct val="100000"/>
              </a:lnSpc>
              <a:spcBef>
                <a:spcPts val="100"/>
              </a:spcBef>
            </a:pPr>
            <a:r>
              <a:rPr dirty="0" sz="1400" spc="-50" b="1">
                <a:solidFill>
                  <a:srgbClr val="FFFFFF"/>
                </a:solidFill>
                <a:latin typeface="微軟正黑體"/>
                <a:cs typeface="微軟正黑體"/>
              </a:rPr>
              <a:t>基本駕駛</a:t>
            </a:r>
            <a:endParaRPr sz="1400">
              <a:latin typeface="微軟正黑體"/>
              <a:cs typeface="微軟正黑體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83996" y="360007"/>
            <a:ext cx="4646930" cy="260985"/>
          </a:xfrm>
          <a:prstGeom prst="rect"/>
          <a:solidFill>
            <a:srgbClr val="38BDAD"/>
          </a:solidFill>
        </p:spPr>
        <p:txBody>
          <a:bodyPr wrap="square" lIns="0" tIns="27940" rIns="0" bIns="0" rtlCol="0" vert="horz">
            <a:spAutoFit/>
          </a:bodyPr>
          <a:lstStyle/>
          <a:p>
            <a:pPr marL="104139">
              <a:lnSpc>
                <a:spcPct val="100000"/>
              </a:lnSpc>
              <a:spcBef>
                <a:spcPts val="220"/>
              </a:spcBef>
            </a:pPr>
            <a:r>
              <a:rPr dirty="0" sz="1300" spc="-5" b="0">
                <a:latin typeface="微軟正黑體"/>
                <a:cs typeface="微軟正黑體"/>
              </a:rPr>
              <a:t>圖片示範：上、下車【主腳架、側腳架】</a:t>
            </a:r>
            <a:endParaRPr sz="1300">
              <a:latin typeface="微軟正黑體"/>
              <a:cs typeface="微軟正黑體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78399" y="2895092"/>
            <a:ext cx="1310208" cy="833767"/>
          </a:xfrm>
          <a:prstGeom prst="rect">
            <a:avLst/>
          </a:prstGeom>
        </p:spPr>
      </p:pic>
      <p:pic>
        <p:nvPicPr>
          <p:cNvPr id="9" name="object 9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378399" y="3934790"/>
            <a:ext cx="1310208" cy="833767"/>
          </a:xfrm>
          <a:prstGeom prst="rect">
            <a:avLst/>
          </a:prstGeom>
        </p:spPr>
      </p:pic>
      <p:sp>
        <p:nvSpPr>
          <p:cNvPr id="10" name="object 10" descr=""/>
          <p:cNvSpPr txBox="1"/>
          <p:nvPr/>
        </p:nvSpPr>
        <p:spPr>
          <a:xfrm>
            <a:off x="5365699" y="3731135"/>
            <a:ext cx="71945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0">
                <a:solidFill>
                  <a:srgbClr val="58595B"/>
                </a:solidFill>
                <a:latin typeface="微軟正黑體"/>
                <a:cs typeface="微軟正黑體"/>
              </a:rPr>
              <a:t>1-</a:t>
            </a:r>
            <a:r>
              <a:rPr dirty="0" sz="900">
                <a:solidFill>
                  <a:srgbClr val="58595B"/>
                </a:solidFill>
                <a:latin typeface="微軟正黑體"/>
                <a:cs typeface="微軟正黑體"/>
              </a:rPr>
              <a:t>4</a:t>
            </a:r>
            <a:r>
              <a:rPr dirty="0" sz="900" spc="-10">
                <a:solidFill>
                  <a:srgbClr val="58595B"/>
                </a:solidFill>
                <a:latin typeface="微軟正黑體"/>
                <a:cs typeface="微軟正黑體"/>
              </a:rPr>
              <a:t>. 完成上車</a:t>
            </a:r>
            <a:endParaRPr sz="900">
              <a:latin typeface="微軟正黑體"/>
              <a:cs typeface="微軟正黑體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5365699" y="4774123"/>
            <a:ext cx="163385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0">
                <a:solidFill>
                  <a:srgbClr val="58595B"/>
                </a:solidFill>
                <a:latin typeface="微軟正黑體"/>
                <a:cs typeface="微軟正黑體"/>
              </a:rPr>
              <a:t>2-</a:t>
            </a:r>
            <a:r>
              <a:rPr dirty="0" sz="900">
                <a:solidFill>
                  <a:srgbClr val="58595B"/>
                </a:solidFill>
                <a:latin typeface="微軟正黑體"/>
                <a:cs typeface="微軟正黑體"/>
              </a:rPr>
              <a:t>4</a:t>
            </a:r>
            <a:r>
              <a:rPr dirty="0" sz="900" spc="-5">
                <a:solidFill>
                  <a:srgbClr val="58595B"/>
                </a:solidFill>
                <a:latin typeface="微軟正黑體"/>
                <a:cs typeface="微軟正黑體"/>
              </a:rPr>
              <a:t>. 把手向左轉到底，完成下車</a:t>
            </a:r>
            <a:endParaRPr sz="900">
              <a:latin typeface="微軟正黑體"/>
              <a:cs typeface="微軟正黑體"/>
            </a:endParaRPr>
          </a:p>
        </p:txBody>
      </p:sp>
      <p:pic>
        <p:nvPicPr>
          <p:cNvPr id="12" name="object 12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875709" y="1829917"/>
            <a:ext cx="1310208" cy="833767"/>
          </a:xfrm>
          <a:prstGeom prst="rect">
            <a:avLst/>
          </a:prstGeom>
        </p:spPr>
      </p:pic>
      <p:pic>
        <p:nvPicPr>
          <p:cNvPr id="13" name="object 13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875709" y="2895092"/>
            <a:ext cx="1310208" cy="833767"/>
          </a:xfrm>
          <a:prstGeom prst="rect">
            <a:avLst/>
          </a:prstGeom>
        </p:spPr>
      </p:pic>
      <p:pic>
        <p:nvPicPr>
          <p:cNvPr id="14" name="object 14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3875709" y="3934790"/>
            <a:ext cx="1310208" cy="833767"/>
          </a:xfrm>
          <a:prstGeom prst="rect">
            <a:avLst/>
          </a:prstGeom>
        </p:spPr>
      </p:pic>
      <p:sp>
        <p:nvSpPr>
          <p:cNvPr id="15" name="object 15" descr=""/>
          <p:cNvSpPr txBox="1"/>
          <p:nvPr/>
        </p:nvSpPr>
        <p:spPr>
          <a:xfrm>
            <a:off x="3863004" y="3731135"/>
            <a:ext cx="94805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0">
                <a:solidFill>
                  <a:srgbClr val="58595B"/>
                </a:solidFill>
                <a:latin typeface="微軟正黑體"/>
                <a:cs typeface="微軟正黑體"/>
              </a:rPr>
              <a:t>1-</a:t>
            </a:r>
            <a:r>
              <a:rPr dirty="0" sz="900">
                <a:solidFill>
                  <a:srgbClr val="58595B"/>
                </a:solidFill>
                <a:latin typeface="微軟正黑體"/>
                <a:cs typeface="微軟正黑體"/>
              </a:rPr>
              <a:t>3</a:t>
            </a:r>
            <a:r>
              <a:rPr dirty="0" sz="900" spc="-10">
                <a:solidFill>
                  <a:srgbClr val="58595B"/>
                </a:solidFill>
                <a:latin typeface="微軟正黑體"/>
                <a:cs typeface="微軟正黑體"/>
              </a:rPr>
              <a:t>. 後方安全確認</a:t>
            </a:r>
            <a:endParaRPr sz="900">
              <a:latin typeface="微軟正黑體"/>
              <a:cs typeface="微軟正黑體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3863004" y="4774123"/>
            <a:ext cx="105918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0">
                <a:solidFill>
                  <a:srgbClr val="58595B"/>
                </a:solidFill>
                <a:latin typeface="微軟正黑體"/>
                <a:cs typeface="微軟正黑體"/>
              </a:rPr>
              <a:t>2-</a:t>
            </a:r>
            <a:r>
              <a:rPr dirty="0" sz="900">
                <a:solidFill>
                  <a:srgbClr val="58595B"/>
                </a:solidFill>
                <a:latin typeface="微軟正黑體"/>
                <a:cs typeface="微軟正黑體"/>
              </a:rPr>
              <a:t>3</a:t>
            </a:r>
            <a:r>
              <a:rPr dirty="0" sz="900" spc="-15">
                <a:solidFill>
                  <a:srgbClr val="58595B"/>
                </a:solidFill>
                <a:latin typeface="微軟正黑體"/>
                <a:cs typeface="微軟正黑體"/>
              </a:rPr>
              <a:t>. 下車放下側腳架</a:t>
            </a:r>
            <a:endParaRPr sz="900">
              <a:latin typeface="微軟正黑體"/>
              <a:cs typeface="微軟正黑體"/>
            </a:endParaRPr>
          </a:p>
        </p:txBody>
      </p:sp>
      <p:sp>
        <p:nvSpPr>
          <p:cNvPr id="17" name="object 17" descr=""/>
          <p:cNvSpPr txBox="1"/>
          <p:nvPr/>
        </p:nvSpPr>
        <p:spPr>
          <a:xfrm>
            <a:off x="3863004" y="1622986"/>
            <a:ext cx="6934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58595B"/>
                </a:solidFill>
                <a:latin typeface="微軟正黑體"/>
                <a:cs typeface="微軟正黑體"/>
              </a:rPr>
              <a:t>1-3</a:t>
            </a:r>
            <a:r>
              <a:rPr dirty="0" sz="900" spc="-15">
                <a:solidFill>
                  <a:srgbClr val="58595B"/>
                </a:solidFill>
                <a:latin typeface="微軟正黑體"/>
                <a:cs typeface="微軟正黑體"/>
              </a:rPr>
              <a:t> 完成上車</a:t>
            </a:r>
            <a:endParaRPr sz="900">
              <a:latin typeface="微軟正黑體"/>
              <a:cs typeface="微軟正黑體"/>
            </a:endParaRPr>
          </a:p>
        </p:txBody>
      </p:sp>
      <p:sp>
        <p:nvSpPr>
          <p:cNvPr id="18" name="object 18" descr=""/>
          <p:cNvSpPr txBox="1"/>
          <p:nvPr/>
        </p:nvSpPr>
        <p:spPr>
          <a:xfrm>
            <a:off x="3863004" y="2669974"/>
            <a:ext cx="71945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0">
                <a:solidFill>
                  <a:srgbClr val="58595B"/>
                </a:solidFill>
                <a:latin typeface="微軟正黑體"/>
                <a:cs typeface="微軟正黑體"/>
              </a:rPr>
              <a:t>2-</a:t>
            </a:r>
            <a:r>
              <a:rPr dirty="0" sz="900">
                <a:solidFill>
                  <a:srgbClr val="58595B"/>
                </a:solidFill>
                <a:latin typeface="微軟正黑體"/>
                <a:cs typeface="微軟正黑體"/>
              </a:rPr>
              <a:t>3</a:t>
            </a:r>
            <a:r>
              <a:rPr dirty="0" sz="900" spc="-10">
                <a:solidFill>
                  <a:srgbClr val="58595B"/>
                </a:solidFill>
                <a:latin typeface="微軟正黑體"/>
                <a:cs typeface="微軟正黑體"/>
              </a:rPr>
              <a:t>. 完成下車</a:t>
            </a:r>
            <a:endParaRPr sz="900">
              <a:latin typeface="微軟正黑體"/>
              <a:cs typeface="微軟正黑體"/>
            </a:endParaRPr>
          </a:p>
        </p:txBody>
      </p:sp>
      <p:pic>
        <p:nvPicPr>
          <p:cNvPr id="19" name="object 19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875709" y="789444"/>
            <a:ext cx="1310208" cy="833767"/>
          </a:xfrm>
          <a:prstGeom prst="rect">
            <a:avLst/>
          </a:prstGeom>
        </p:spPr>
      </p:pic>
      <p:pic>
        <p:nvPicPr>
          <p:cNvPr id="20" name="object 20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2397632" y="1829930"/>
            <a:ext cx="1310208" cy="833767"/>
          </a:xfrm>
          <a:prstGeom prst="rect">
            <a:avLst/>
          </a:prstGeom>
        </p:spPr>
      </p:pic>
      <p:pic>
        <p:nvPicPr>
          <p:cNvPr id="21" name="object 21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2397632" y="2895092"/>
            <a:ext cx="1310208" cy="833767"/>
          </a:xfrm>
          <a:prstGeom prst="rect">
            <a:avLst/>
          </a:prstGeom>
        </p:spPr>
      </p:pic>
      <p:pic>
        <p:nvPicPr>
          <p:cNvPr id="22" name="object 22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397632" y="3934790"/>
            <a:ext cx="1310208" cy="833767"/>
          </a:xfrm>
          <a:prstGeom prst="rect">
            <a:avLst/>
          </a:prstGeom>
        </p:spPr>
      </p:pic>
      <p:sp>
        <p:nvSpPr>
          <p:cNvPr id="23" name="object 23" descr=""/>
          <p:cNvSpPr txBox="1"/>
          <p:nvPr/>
        </p:nvSpPr>
        <p:spPr>
          <a:xfrm>
            <a:off x="2384939" y="1623031"/>
            <a:ext cx="94805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0">
                <a:solidFill>
                  <a:srgbClr val="58595B"/>
                </a:solidFill>
                <a:latin typeface="微軟正黑體"/>
                <a:cs typeface="微軟正黑體"/>
              </a:rPr>
              <a:t>1-</a:t>
            </a:r>
            <a:r>
              <a:rPr dirty="0" sz="900">
                <a:solidFill>
                  <a:srgbClr val="58595B"/>
                </a:solidFill>
                <a:latin typeface="微軟正黑體"/>
                <a:cs typeface="微軟正黑體"/>
              </a:rPr>
              <a:t>2</a:t>
            </a:r>
            <a:r>
              <a:rPr dirty="0" sz="900" spc="-10">
                <a:solidFill>
                  <a:srgbClr val="58595B"/>
                </a:solidFill>
                <a:latin typeface="微軟正黑體"/>
                <a:cs typeface="微軟正黑體"/>
              </a:rPr>
              <a:t>. 後方安全確認</a:t>
            </a:r>
            <a:endParaRPr sz="900">
              <a:latin typeface="微軟正黑體"/>
              <a:cs typeface="微軟正黑體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2384939" y="2670019"/>
            <a:ext cx="94805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0">
                <a:solidFill>
                  <a:srgbClr val="58595B"/>
                </a:solidFill>
                <a:latin typeface="微軟正黑體"/>
                <a:cs typeface="微軟正黑體"/>
              </a:rPr>
              <a:t>2-</a:t>
            </a:r>
            <a:r>
              <a:rPr dirty="0" sz="900">
                <a:solidFill>
                  <a:srgbClr val="58595B"/>
                </a:solidFill>
                <a:latin typeface="微軟正黑體"/>
                <a:cs typeface="微軟正黑體"/>
              </a:rPr>
              <a:t>2</a:t>
            </a:r>
            <a:r>
              <a:rPr dirty="0" sz="900" spc="-10">
                <a:solidFill>
                  <a:srgbClr val="58595B"/>
                </a:solidFill>
                <a:latin typeface="微軟正黑體"/>
                <a:cs typeface="微軟正黑體"/>
              </a:rPr>
              <a:t>. 後方安全確認</a:t>
            </a:r>
            <a:endParaRPr sz="900">
              <a:latin typeface="微軟正黑體"/>
              <a:cs typeface="微軟正黑體"/>
            </a:endParaRPr>
          </a:p>
        </p:txBody>
      </p:sp>
      <p:pic>
        <p:nvPicPr>
          <p:cNvPr id="25" name="object 25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2397632" y="789444"/>
            <a:ext cx="1310208" cy="833767"/>
          </a:xfrm>
          <a:prstGeom prst="rect">
            <a:avLst/>
          </a:prstGeom>
        </p:spPr>
      </p:pic>
      <p:sp>
        <p:nvSpPr>
          <p:cNvPr id="26" name="object 26" descr=""/>
          <p:cNvSpPr txBox="1"/>
          <p:nvPr/>
        </p:nvSpPr>
        <p:spPr>
          <a:xfrm>
            <a:off x="2384939" y="3725948"/>
            <a:ext cx="129095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0">
                <a:solidFill>
                  <a:srgbClr val="58595B"/>
                </a:solidFill>
                <a:latin typeface="微軟正黑體"/>
                <a:cs typeface="微軟正黑體"/>
              </a:rPr>
              <a:t>1-</a:t>
            </a:r>
            <a:r>
              <a:rPr dirty="0" sz="900">
                <a:solidFill>
                  <a:srgbClr val="58595B"/>
                </a:solidFill>
                <a:latin typeface="微軟正黑體"/>
                <a:cs typeface="微軟正黑體"/>
              </a:rPr>
              <a:t>2</a:t>
            </a:r>
            <a:r>
              <a:rPr dirty="0" sz="900" spc="-5">
                <a:solidFill>
                  <a:srgbClr val="58595B"/>
                </a:solidFill>
                <a:latin typeface="微軟正黑體"/>
                <a:cs typeface="微軟正黑體"/>
              </a:rPr>
              <a:t>. 把手轉正踢起側腳架</a:t>
            </a:r>
            <a:endParaRPr sz="900">
              <a:latin typeface="微軟正黑體"/>
              <a:cs typeface="微軟正黑體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2384939" y="4774194"/>
            <a:ext cx="94805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0">
                <a:solidFill>
                  <a:srgbClr val="58595B"/>
                </a:solidFill>
                <a:latin typeface="微軟正黑體"/>
                <a:cs typeface="微軟正黑體"/>
              </a:rPr>
              <a:t>2-</a:t>
            </a:r>
            <a:r>
              <a:rPr dirty="0" sz="900">
                <a:solidFill>
                  <a:srgbClr val="58595B"/>
                </a:solidFill>
                <a:latin typeface="微軟正黑體"/>
                <a:cs typeface="微軟正黑體"/>
              </a:rPr>
              <a:t>2</a:t>
            </a:r>
            <a:r>
              <a:rPr dirty="0" sz="900" spc="-10">
                <a:solidFill>
                  <a:srgbClr val="58595B"/>
                </a:solidFill>
                <a:latin typeface="微軟正黑體"/>
                <a:cs typeface="微軟正黑體"/>
              </a:rPr>
              <a:t>. 後方安全確認</a:t>
            </a:r>
            <a:endParaRPr sz="900">
              <a:latin typeface="微軟正黑體"/>
              <a:cs typeface="微軟正黑體"/>
            </a:endParaRPr>
          </a:p>
        </p:txBody>
      </p:sp>
      <p:pic>
        <p:nvPicPr>
          <p:cNvPr id="28" name="object 28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921600" y="1832521"/>
            <a:ext cx="1310208" cy="833767"/>
          </a:xfrm>
          <a:prstGeom prst="rect">
            <a:avLst/>
          </a:prstGeom>
        </p:spPr>
      </p:pic>
      <p:pic>
        <p:nvPicPr>
          <p:cNvPr id="29" name="object 29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921600" y="2889974"/>
            <a:ext cx="1310208" cy="833767"/>
          </a:xfrm>
          <a:prstGeom prst="rect">
            <a:avLst/>
          </a:prstGeom>
        </p:spPr>
      </p:pic>
      <p:pic>
        <p:nvPicPr>
          <p:cNvPr id="30" name="object 30" descr="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921600" y="3939628"/>
            <a:ext cx="1310208" cy="833767"/>
          </a:xfrm>
          <a:prstGeom prst="rect">
            <a:avLst/>
          </a:prstGeom>
        </p:spPr>
      </p:pic>
      <p:sp>
        <p:nvSpPr>
          <p:cNvPr id="31" name="object 31" descr=""/>
          <p:cNvSpPr txBox="1"/>
          <p:nvPr/>
        </p:nvSpPr>
        <p:spPr>
          <a:xfrm>
            <a:off x="908899" y="3730606"/>
            <a:ext cx="129095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0">
                <a:solidFill>
                  <a:srgbClr val="58595B"/>
                </a:solidFill>
                <a:latin typeface="微軟正黑體"/>
                <a:cs typeface="微軟正黑體"/>
              </a:rPr>
              <a:t>1-</a:t>
            </a:r>
            <a:r>
              <a:rPr dirty="0" sz="900">
                <a:solidFill>
                  <a:srgbClr val="58595B"/>
                </a:solidFill>
                <a:latin typeface="微軟正黑體"/>
                <a:cs typeface="微軟正黑體"/>
              </a:rPr>
              <a:t>1</a:t>
            </a:r>
            <a:r>
              <a:rPr dirty="0" sz="900" spc="-5">
                <a:solidFill>
                  <a:srgbClr val="58595B"/>
                </a:solidFill>
                <a:latin typeface="微軟正黑體"/>
                <a:cs typeface="微軟正黑體"/>
              </a:rPr>
              <a:t>. 上車前雙手按壓煞車</a:t>
            </a:r>
            <a:endParaRPr sz="900">
              <a:latin typeface="微軟正黑體"/>
              <a:cs typeface="微軟正黑體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908899" y="4774165"/>
            <a:ext cx="129095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0">
                <a:solidFill>
                  <a:srgbClr val="58595B"/>
                </a:solidFill>
                <a:latin typeface="微軟正黑體"/>
                <a:cs typeface="微軟正黑體"/>
              </a:rPr>
              <a:t>2-</a:t>
            </a:r>
            <a:r>
              <a:rPr dirty="0" sz="900">
                <a:solidFill>
                  <a:srgbClr val="58595B"/>
                </a:solidFill>
                <a:latin typeface="微軟正黑體"/>
                <a:cs typeface="微軟正黑體"/>
              </a:rPr>
              <a:t>1</a:t>
            </a:r>
            <a:r>
              <a:rPr dirty="0" sz="900" spc="-5">
                <a:solidFill>
                  <a:srgbClr val="58595B"/>
                </a:solidFill>
                <a:latin typeface="微軟正黑體"/>
                <a:cs typeface="微軟正黑體"/>
              </a:rPr>
              <a:t>. 下車前雙手按壓煞車</a:t>
            </a:r>
            <a:endParaRPr sz="900">
              <a:latin typeface="微軟正黑體"/>
              <a:cs typeface="微軟正黑體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908899" y="1623028"/>
            <a:ext cx="129095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0">
                <a:solidFill>
                  <a:srgbClr val="58595B"/>
                </a:solidFill>
                <a:latin typeface="微軟正黑體"/>
                <a:cs typeface="微軟正黑體"/>
              </a:rPr>
              <a:t>1-</a:t>
            </a:r>
            <a:r>
              <a:rPr dirty="0" sz="900">
                <a:solidFill>
                  <a:srgbClr val="58595B"/>
                </a:solidFill>
                <a:latin typeface="微軟正黑體"/>
                <a:cs typeface="微軟正黑體"/>
              </a:rPr>
              <a:t>1</a:t>
            </a:r>
            <a:r>
              <a:rPr dirty="0" sz="900" spc="-5">
                <a:solidFill>
                  <a:srgbClr val="58595B"/>
                </a:solidFill>
                <a:latin typeface="微軟正黑體"/>
                <a:cs typeface="微軟正黑體"/>
              </a:rPr>
              <a:t>. 上車前雙手按壓煞車</a:t>
            </a:r>
            <a:endParaRPr sz="900">
              <a:latin typeface="微軟正黑體"/>
              <a:cs typeface="微軟正黑體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908899" y="2670016"/>
            <a:ext cx="129095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0">
                <a:solidFill>
                  <a:srgbClr val="58595B"/>
                </a:solidFill>
                <a:latin typeface="微軟正黑體"/>
                <a:cs typeface="微軟正黑體"/>
              </a:rPr>
              <a:t>2-</a:t>
            </a:r>
            <a:r>
              <a:rPr dirty="0" sz="900">
                <a:solidFill>
                  <a:srgbClr val="58595B"/>
                </a:solidFill>
                <a:latin typeface="微軟正黑體"/>
                <a:cs typeface="微軟正黑體"/>
              </a:rPr>
              <a:t>1</a:t>
            </a:r>
            <a:r>
              <a:rPr dirty="0" sz="900" spc="-5">
                <a:solidFill>
                  <a:srgbClr val="58595B"/>
                </a:solidFill>
                <a:latin typeface="微軟正黑體"/>
                <a:cs typeface="微軟正黑體"/>
              </a:rPr>
              <a:t>. 下車前雙手按壓煞車</a:t>
            </a:r>
            <a:endParaRPr sz="900">
              <a:latin typeface="微軟正黑體"/>
              <a:cs typeface="微軟正黑體"/>
            </a:endParaRPr>
          </a:p>
        </p:txBody>
      </p:sp>
      <p:pic>
        <p:nvPicPr>
          <p:cNvPr id="35" name="object 35" descr="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921600" y="789444"/>
            <a:ext cx="1310208" cy="833767"/>
          </a:xfrm>
          <a:prstGeom prst="rect">
            <a:avLst/>
          </a:prstGeom>
        </p:spPr>
      </p:pic>
      <p:sp>
        <p:nvSpPr>
          <p:cNvPr id="36" name="object 36" descr=""/>
          <p:cNvSpPr txBox="1"/>
          <p:nvPr/>
        </p:nvSpPr>
        <p:spPr>
          <a:xfrm>
            <a:off x="671300" y="779305"/>
            <a:ext cx="190500" cy="520700"/>
          </a:xfrm>
          <a:prstGeom prst="rect">
            <a:avLst/>
          </a:prstGeom>
        </p:spPr>
        <p:txBody>
          <a:bodyPr wrap="square" lIns="0" tIns="0" rIns="0" bIns="0" rtlCol="0" vert="eaVert">
            <a:spAutoFit/>
          </a:bodyPr>
          <a:lstStyle/>
          <a:p>
            <a:pPr marL="12700">
              <a:lnSpc>
                <a:spcPct val="65000"/>
              </a:lnSpc>
            </a:pPr>
            <a:r>
              <a:rPr dirty="0" sz="1300" b="1">
                <a:solidFill>
                  <a:srgbClr val="38BDAD"/>
                </a:solidFill>
                <a:latin typeface="微軟正黑體"/>
                <a:cs typeface="微軟正黑體"/>
              </a:rPr>
              <a:t>主腳架</a:t>
            </a:r>
            <a:endParaRPr sz="1300">
              <a:latin typeface="微軟正黑體"/>
              <a:cs typeface="微軟正黑體"/>
            </a:endParaRPr>
          </a:p>
        </p:txBody>
      </p:sp>
      <p:sp>
        <p:nvSpPr>
          <p:cNvPr id="37" name="object 37" descr=""/>
          <p:cNvSpPr txBox="1"/>
          <p:nvPr/>
        </p:nvSpPr>
        <p:spPr>
          <a:xfrm>
            <a:off x="671300" y="2874424"/>
            <a:ext cx="190500" cy="520700"/>
          </a:xfrm>
          <a:prstGeom prst="rect">
            <a:avLst/>
          </a:prstGeom>
        </p:spPr>
        <p:txBody>
          <a:bodyPr wrap="square" lIns="0" tIns="0" rIns="0" bIns="0" rtlCol="0" vert="eaVert">
            <a:spAutoFit/>
          </a:bodyPr>
          <a:lstStyle/>
          <a:p>
            <a:pPr marL="12700">
              <a:lnSpc>
                <a:spcPct val="65000"/>
              </a:lnSpc>
            </a:pPr>
            <a:r>
              <a:rPr dirty="0" sz="1300" b="1">
                <a:solidFill>
                  <a:srgbClr val="38BDAD"/>
                </a:solidFill>
                <a:latin typeface="微軟正黑體"/>
                <a:cs typeface="微軟正黑體"/>
              </a:rPr>
              <a:t>側腳架</a:t>
            </a:r>
            <a:endParaRPr sz="1300">
              <a:latin typeface="微軟正黑體"/>
              <a:cs typeface="微軟正黑體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7056005" y="0"/>
            <a:ext cx="504190" cy="1368425"/>
          </a:xfrm>
          <a:custGeom>
            <a:avLst/>
            <a:gdLst/>
            <a:ahLst/>
            <a:cxnLst/>
            <a:rect l="l" t="t" r="r" b="b"/>
            <a:pathLst>
              <a:path w="504190" h="1368425">
                <a:moveTo>
                  <a:pt x="0" y="1368006"/>
                </a:moveTo>
                <a:lnTo>
                  <a:pt x="503999" y="1368006"/>
                </a:lnTo>
                <a:lnTo>
                  <a:pt x="503999" y="0"/>
                </a:lnTo>
                <a:lnTo>
                  <a:pt x="0" y="0"/>
                </a:lnTo>
                <a:lnTo>
                  <a:pt x="0" y="1368006"/>
                </a:lnTo>
                <a:close/>
              </a:path>
            </a:pathLst>
          </a:custGeom>
          <a:solidFill>
            <a:srgbClr val="38BDA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7056005" y="1421993"/>
            <a:ext cx="504190" cy="50800"/>
          </a:xfrm>
          <a:custGeom>
            <a:avLst/>
            <a:gdLst/>
            <a:ahLst/>
            <a:cxnLst/>
            <a:rect l="l" t="t" r="r" b="b"/>
            <a:pathLst>
              <a:path w="504190" h="50800">
                <a:moveTo>
                  <a:pt x="0" y="50406"/>
                </a:moveTo>
                <a:lnTo>
                  <a:pt x="503999" y="50406"/>
                </a:lnTo>
                <a:lnTo>
                  <a:pt x="503999" y="0"/>
                </a:lnTo>
                <a:lnTo>
                  <a:pt x="0" y="0"/>
                </a:lnTo>
                <a:lnTo>
                  <a:pt x="0" y="50406"/>
                </a:lnTo>
                <a:close/>
              </a:path>
            </a:pathLst>
          </a:custGeom>
          <a:solidFill>
            <a:srgbClr val="38BDA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7056005" y="1522793"/>
            <a:ext cx="504190" cy="144145"/>
          </a:xfrm>
          <a:custGeom>
            <a:avLst/>
            <a:gdLst/>
            <a:ahLst/>
            <a:cxnLst/>
            <a:rect l="l" t="t" r="r" b="b"/>
            <a:pathLst>
              <a:path w="504190" h="144144">
                <a:moveTo>
                  <a:pt x="503999" y="93611"/>
                </a:moveTo>
                <a:lnTo>
                  <a:pt x="0" y="93611"/>
                </a:lnTo>
                <a:lnTo>
                  <a:pt x="0" y="144018"/>
                </a:lnTo>
                <a:lnTo>
                  <a:pt x="503999" y="144018"/>
                </a:lnTo>
                <a:lnTo>
                  <a:pt x="503999" y="93611"/>
                </a:lnTo>
                <a:close/>
              </a:path>
              <a:path w="504190" h="144144">
                <a:moveTo>
                  <a:pt x="503999" y="0"/>
                </a:moveTo>
                <a:lnTo>
                  <a:pt x="0" y="0"/>
                </a:lnTo>
                <a:lnTo>
                  <a:pt x="0" y="50406"/>
                </a:lnTo>
                <a:lnTo>
                  <a:pt x="503999" y="50406"/>
                </a:lnTo>
                <a:lnTo>
                  <a:pt x="503999" y="0"/>
                </a:lnTo>
                <a:close/>
              </a:path>
            </a:pathLst>
          </a:custGeom>
          <a:solidFill>
            <a:srgbClr val="38BDA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 indent="1270">
              <a:lnSpc>
                <a:spcPct val="100000"/>
              </a:lnSpc>
              <a:spcBef>
                <a:spcPts val="100"/>
              </a:spcBef>
            </a:pPr>
            <a:r>
              <a:rPr dirty="0" spc="-50"/>
              <a:t>基本駕駛</a:t>
            </a:r>
          </a:p>
        </p:txBody>
      </p:sp>
      <p:sp>
        <p:nvSpPr>
          <p:cNvPr id="6" name="object 6" descr=""/>
          <p:cNvSpPr txBox="1"/>
          <p:nvPr/>
        </p:nvSpPr>
        <p:spPr>
          <a:xfrm>
            <a:off x="7001051" y="4925250"/>
            <a:ext cx="1949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38BDAD"/>
                </a:solidFill>
                <a:latin typeface="Arial"/>
                <a:cs typeface="Arial"/>
              </a:rPr>
              <a:t>22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491299" y="1452112"/>
            <a:ext cx="1767839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55575" marR="5080" indent="-143510">
              <a:lnSpc>
                <a:spcPct val="142800"/>
              </a:lnSpc>
              <a:spcBef>
                <a:spcPts val="100"/>
              </a:spcBef>
              <a:buClr>
                <a:srgbClr val="38BDAD"/>
              </a:buClr>
              <a:buSzPct val="85714"/>
              <a:buFont typeface=""/>
              <a:buChar char="■"/>
              <a:tabLst>
                <a:tab pos="170180" algn="l"/>
              </a:tabLst>
            </a:pPr>
            <a:r>
              <a:rPr dirty="0" sz="1050" spc="-15" b="0">
                <a:solidFill>
                  <a:srgbClr val="414042"/>
                </a:solidFill>
                <a:latin typeface="微軟正黑體 Light"/>
                <a:cs typeface="微軟正黑體 Light"/>
              </a:rPr>
              <a:t>說明：良好騎乘姿勢的重要</a:t>
            </a:r>
            <a:r>
              <a:rPr dirty="0" sz="1050" spc="-15" b="0">
                <a:solidFill>
                  <a:srgbClr val="414042"/>
                </a:solidFill>
                <a:latin typeface="微軟正黑體 Light"/>
                <a:cs typeface="微軟正黑體 Light"/>
              </a:rPr>
              <a:t>	</a:t>
            </a:r>
            <a:r>
              <a:rPr dirty="0" sz="1050" spc="-50" b="0">
                <a:solidFill>
                  <a:srgbClr val="414042"/>
                </a:solidFill>
                <a:latin typeface="微軟正黑體 Light"/>
                <a:cs typeface="微軟正黑體 Light"/>
              </a:rPr>
              <a:t>性</a:t>
            </a:r>
            <a:endParaRPr sz="1050">
              <a:latin typeface="微軟正黑體 Light"/>
              <a:cs typeface="微軟正黑體 Light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2410100" y="1452112"/>
            <a:ext cx="4476750" cy="2997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55575" marR="38735" indent="-143510">
              <a:lnSpc>
                <a:spcPct val="142800"/>
              </a:lnSpc>
              <a:spcBef>
                <a:spcPts val="100"/>
              </a:spcBef>
              <a:buClr>
                <a:srgbClr val="38BDAD"/>
              </a:buClr>
              <a:buSzPct val="85714"/>
              <a:buFont typeface=""/>
              <a:buChar char="■"/>
              <a:tabLst>
                <a:tab pos="162560" algn="l"/>
              </a:tabLst>
            </a:pP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正確的騎乘姿勢：視野遼闊蒐集路況情報，人車一體有利各項騎乘操作。	首先確認騎乘位置，眼睛直視前方，雙腳平踩踏板，手握把手自然坐下，</a:t>
            </a: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	</a:t>
            </a:r>
            <a:r>
              <a:rPr dirty="0" sz="1050" spc="-10" b="0">
                <a:solidFill>
                  <a:srgbClr val="414042"/>
                </a:solidFill>
                <a:latin typeface="微軟正黑體 Light"/>
                <a:cs typeface="微軟正黑體 Light"/>
              </a:rPr>
              <a:t>膝蓋離檔板約 </a:t>
            </a:r>
            <a:r>
              <a:rPr dirty="0" sz="1050" b="0">
                <a:solidFill>
                  <a:srgbClr val="414042"/>
                </a:solidFill>
                <a:latin typeface="微軟正黑體 Light"/>
                <a:cs typeface="微軟正黑體 Light"/>
              </a:rPr>
              <a:t>1</a:t>
            </a:r>
            <a:r>
              <a:rPr dirty="0" sz="1050" spc="-20" b="0">
                <a:solidFill>
                  <a:srgbClr val="414042"/>
                </a:solidFill>
                <a:latin typeface="微軟正黑體 Light"/>
                <a:cs typeface="微軟正黑體 Light"/>
              </a:rPr>
              <a:t> 個拳頭左右的距離。</a:t>
            </a:r>
            <a:endParaRPr sz="1050">
              <a:latin typeface="微軟正黑體 Light"/>
              <a:cs typeface="微軟正黑體 Light"/>
            </a:endParaRPr>
          </a:p>
          <a:p>
            <a:pPr lvl="1" marL="272415" marR="5080" indent="-102235">
              <a:lnSpc>
                <a:spcPct val="142800"/>
              </a:lnSpc>
              <a:buAutoNum type="arabicPeriod"/>
              <a:tabLst>
                <a:tab pos="623570" algn="l"/>
              </a:tabLst>
            </a:pPr>
            <a:r>
              <a:rPr dirty="0" sz="1050" spc="-50" b="0">
                <a:solidFill>
                  <a:srgbClr val="414042"/>
                </a:solidFill>
                <a:latin typeface="微軟正黑體 Light"/>
                <a:cs typeface="微軟正黑體 Light"/>
              </a:rPr>
              <a:t>眼睛：眼睛注視前方，依速度</a:t>
            </a:r>
            <a:r>
              <a:rPr dirty="0" sz="1050" b="0">
                <a:solidFill>
                  <a:srgbClr val="414042"/>
                </a:solidFill>
                <a:latin typeface="微軟正黑體 Light"/>
                <a:cs typeface="微軟正黑體 Light"/>
              </a:rPr>
              <a:t>1~2</a:t>
            </a: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 倍的距離</a:t>
            </a:r>
            <a:r>
              <a:rPr dirty="0" sz="1050" b="0">
                <a:solidFill>
                  <a:srgbClr val="414042"/>
                </a:solidFill>
                <a:latin typeface="微軟正黑體 Light"/>
                <a:cs typeface="微軟正黑體 Light"/>
              </a:rPr>
              <a:t>(50km/h 看50~100m</a:t>
            </a:r>
            <a:r>
              <a:rPr dirty="0" sz="1050" spc="-15" b="0">
                <a:solidFill>
                  <a:srgbClr val="414042"/>
                </a:solidFill>
                <a:latin typeface="微軟正黑體 Light"/>
                <a:cs typeface="微軟正黑體 Light"/>
              </a:rPr>
              <a:t> 距離)，</a:t>
            </a:r>
            <a:r>
              <a:rPr dirty="0" sz="1050" spc="-15" b="0">
                <a:solidFill>
                  <a:srgbClr val="414042"/>
                </a:solidFill>
                <a:latin typeface="微軟正黑體 Light"/>
                <a:cs typeface="微軟正黑體 Light"/>
              </a:rPr>
              <a:t>	</a:t>
            </a: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轉彎確實轉頭看轉彎的方向，以掌握騎乘時所需之訊息。</a:t>
            </a:r>
            <a:endParaRPr sz="1050">
              <a:latin typeface="微軟正黑體 Light"/>
              <a:cs typeface="微軟正黑體 Light"/>
            </a:endParaRPr>
          </a:p>
          <a:p>
            <a:pPr lvl="1" marL="309245" indent="-138430">
              <a:lnSpc>
                <a:spcPct val="100000"/>
              </a:lnSpc>
              <a:spcBef>
                <a:spcPts val="540"/>
              </a:spcBef>
              <a:buAutoNum type="arabicPeriod"/>
              <a:tabLst>
                <a:tab pos="309245" algn="l"/>
              </a:tabLst>
            </a:pP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肩：肩膀要放鬆，動作才能靈活。</a:t>
            </a:r>
            <a:endParaRPr sz="1050">
              <a:latin typeface="微軟正黑體 Light"/>
              <a:cs typeface="微軟正黑體 Light"/>
            </a:endParaRPr>
          </a:p>
          <a:p>
            <a:pPr lvl="1" marL="309245" indent="-138430">
              <a:lnSpc>
                <a:spcPct val="100000"/>
              </a:lnSpc>
              <a:spcBef>
                <a:spcPts val="540"/>
              </a:spcBef>
              <a:buAutoNum type="arabicPeriod"/>
              <a:tabLst>
                <a:tab pos="309245" algn="l"/>
              </a:tabLst>
            </a:pP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肘：手肘稍微彎曲，向身體靠攏。</a:t>
            </a:r>
            <a:endParaRPr sz="1050">
              <a:latin typeface="微軟正黑體 Light"/>
              <a:cs typeface="微軟正黑體 Light"/>
            </a:endParaRPr>
          </a:p>
          <a:p>
            <a:pPr lvl="1" marL="313055" marR="39370" indent="-141605">
              <a:lnSpc>
                <a:spcPct val="142800"/>
              </a:lnSpc>
              <a:buAutoNum type="arabicPeriod"/>
              <a:tabLst>
                <a:tab pos="574040" algn="l"/>
              </a:tabLst>
            </a:pPr>
            <a:r>
              <a:rPr dirty="0" sz="1050" spc="-20" b="0">
                <a:solidFill>
                  <a:srgbClr val="414042"/>
                </a:solidFill>
                <a:latin typeface="微軟正黑體 Light"/>
                <a:cs typeface="微軟正黑體 Light"/>
              </a:rPr>
              <a:t>手：手握把手中央，手腕稍微往下方垂放，不需煞車 ( 離合器 ) 時請勿</a:t>
            </a:r>
            <a:r>
              <a:rPr dirty="0" sz="1050" spc="-20" b="0">
                <a:solidFill>
                  <a:srgbClr val="414042"/>
                </a:solidFill>
                <a:latin typeface="微軟正黑體 Light"/>
                <a:cs typeface="微軟正黑體 Light"/>
              </a:rPr>
              <a:t>	</a:t>
            </a:r>
            <a:r>
              <a:rPr dirty="0" sz="1050" spc="-30" b="0">
                <a:solidFill>
                  <a:srgbClr val="414042"/>
                </a:solidFill>
                <a:latin typeface="微軟正黑體 Light"/>
                <a:cs typeface="微軟正黑體 Light"/>
              </a:rPr>
              <a:t>將手指置於煞車 ( 離合器 ) 拉桿上。</a:t>
            </a:r>
            <a:endParaRPr sz="1050">
              <a:latin typeface="微軟正黑體 Light"/>
              <a:cs typeface="微軟正黑體 Light"/>
            </a:endParaRPr>
          </a:p>
          <a:p>
            <a:pPr lvl="1" marL="309245" indent="-138430">
              <a:lnSpc>
                <a:spcPct val="100000"/>
              </a:lnSpc>
              <a:spcBef>
                <a:spcPts val="540"/>
              </a:spcBef>
              <a:buAutoNum type="arabicPeriod"/>
              <a:tabLst>
                <a:tab pos="309245" algn="l"/>
              </a:tabLst>
            </a:pP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腰：騎座位置上半身稍微前傾，肩與手臂可輕鬆將把手轉動。</a:t>
            </a:r>
            <a:endParaRPr sz="1050">
              <a:latin typeface="微軟正黑體 Light"/>
              <a:cs typeface="微軟正黑體 Light"/>
            </a:endParaRPr>
          </a:p>
          <a:p>
            <a:pPr lvl="1" marL="309245" indent="-138430">
              <a:lnSpc>
                <a:spcPct val="100000"/>
              </a:lnSpc>
              <a:spcBef>
                <a:spcPts val="540"/>
              </a:spcBef>
              <a:buAutoNum type="arabicPeriod"/>
              <a:tabLst>
                <a:tab pos="309245" algn="l"/>
              </a:tabLst>
            </a:pPr>
            <a:r>
              <a:rPr dirty="0" sz="1050" spc="-20" b="0">
                <a:solidFill>
                  <a:srgbClr val="414042"/>
                </a:solidFill>
                <a:latin typeface="微軟正黑體 Light"/>
                <a:cs typeface="微軟正黑體 Light"/>
              </a:rPr>
              <a:t>膝：膝蓋向前避免外張，大腿輕夾座墊 ( 檔車：大腿輕夾住油箱 )。</a:t>
            </a:r>
            <a:endParaRPr sz="1050">
              <a:latin typeface="微軟正黑體 Light"/>
              <a:cs typeface="微軟正黑體 Light"/>
            </a:endParaRPr>
          </a:p>
          <a:p>
            <a:pPr lvl="1" marL="306070" marR="34925" indent="-136525">
              <a:lnSpc>
                <a:spcPct val="142800"/>
              </a:lnSpc>
              <a:buAutoNum type="arabicPeriod"/>
              <a:tabLst>
                <a:tab pos="574040" algn="l"/>
              </a:tabLst>
            </a:pP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腳：腳尖向前平放在踏板 ( 桿 ) 上，不要往外張 ( 檔車：足弓平踩踏板</a:t>
            </a: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	</a:t>
            </a:r>
            <a:r>
              <a:rPr dirty="0" sz="1050" spc="-10" b="0">
                <a:solidFill>
                  <a:srgbClr val="414042"/>
                </a:solidFill>
                <a:latin typeface="微軟正黑體 Light"/>
                <a:cs typeface="微軟正黑體 Light"/>
              </a:rPr>
              <a:t>桿，腳尖勿下壓 )。</a:t>
            </a:r>
            <a:endParaRPr sz="1050">
              <a:latin typeface="微軟正黑體 Light"/>
              <a:cs typeface="微軟正黑體 Light"/>
            </a:endParaRPr>
          </a:p>
        </p:txBody>
      </p:sp>
      <p:sp>
        <p:nvSpPr>
          <p:cNvPr id="9" name="object 9" descr=""/>
          <p:cNvSpPr/>
          <p:nvPr/>
        </p:nvSpPr>
        <p:spPr>
          <a:xfrm>
            <a:off x="503998" y="360002"/>
            <a:ext cx="338455" cy="338455"/>
          </a:xfrm>
          <a:custGeom>
            <a:avLst/>
            <a:gdLst/>
            <a:ahLst/>
            <a:cxnLst/>
            <a:rect l="l" t="t" r="r" b="b"/>
            <a:pathLst>
              <a:path w="338455" h="338455">
                <a:moveTo>
                  <a:pt x="169202" y="0"/>
                </a:moveTo>
                <a:lnTo>
                  <a:pt x="124221" y="6044"/>
                </a:lnTo>
                <a:lnTo>
                  <a:pt x="83803" y="23101"/>
                </a:lnTo>
                <a:lnTo>
                  <a:pt x="49558" y="49558"/>
                </a:lnTo>
                <a:lnTo>
                  <a:pt x="23101" y="83803"/>
                </a:lnTo>
                <a:lnTo>
                  <a:pt x="6044" y="124221"/>
                </a:lnTo>
                <a:lnTo>
                  <a:pt x="0" y="169202"/>
                </a:lnTo>
                <a:lnTo>
                  <a:pt x="6044" y="214182"/>
                </a:lnTo>
                <a:lnTo>
                  <a:pt x="23101" y="254601"/>
                </a:lnTo>
                <a:lnTo>
                  <a:pt x="49558" y="288845"/>
                </a:lnTo>
                <a:lnTo>
                  <a:pt x="83803" y="315302"/>
                </a:lnTo>
                <a:lnTo>
                  <a:pt x="124221" y="332360"/>
                </a:lnTo>
                <a:lnTo>
                  <a:pt x="169202" y="338404"/>
                </a:lnTo>
                <a:lnTo>
                  <a:pt x="214182" y="332360"/>
                </a:lnTo>
                <a:lnTo>
                  <a:pt x="254601" y="315302"/>
                </a:lnTo>
                <a:lnTo>
                  <a:pt x="288845" y="288845"/>
                </a:lnTo>
                <a:lnTo>
                  <a:pt x="315302" y="254601"/>
                </a:lnTo>
                <a:lnTo>
                  <a:pt x="332360" y="214182"/>
                </a:lnTo>
                <a:lnTo>
                  <a:pt x="338404" y="169202"/>
                </a:lnTo>
                <a:lnTo>
                  <a:pt x="332360" y="124221"/>
                </a:lnTo>
                <a:lnTo>
                  <a:pt x="315302" y="83803"/>
                </a:lnTo>
                <a:lnTo>
                  <a:pt x="288845" y="49558"/>
                </a:lnTo>
                <a:lnTo>
                  <a:pt x="254601" y="23101"/>
                </a:lnTo>
                <a:lnTo>
                  <a:pt x="214182" y="6044"/>
                </a:lnTo>
                <a:lnTo>
                  <a:pt x="169202" y="0"/>
                </a:lnTo>
                <a:close/>
              </a:path>
            </a:pathLst>
          </a:custGeom>
          <a:solidFill>
            <a:srgbClr val="38BDA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 txBox="1"/>
          <p:nvPr/>
        </p:nvSpPr>
        <p:spPr>
          <a:xfrm>
            <a:off x="465899" y="497400"/>
            <a:ext cx="1513840" cy="6883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38580" sz="2700" spc="-15" b="1" i="1">
                <a:solidFill>
                  <a:srgbClr val="FFFFFF"/>
                </a:solidFill>
                <a:latin typeface="Arial"/>
                <a:cs typeface="Arial"/>
              </a:rPr>
              <a:t>2-</a:t>
            </a:r>
            <a:r>
              <a:rPr dirty="0" baseline="38580" sz="2700" b="1" i="1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dirty="0" baseline="38580" sz="2700" spc="337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5" b="1">
                <a:solidFill>
                  <a:srgbClr val="38BDAD"/>
                </a:solidFill>
                <a:latin typeface="微軟正黑體"/>
                <a:cs typeface="微軟正黑體"/>
              </a:rPr>
              <a:t>騎乘姿勢</a:t>
            </a:r>
            <a:endParaRPr sz="2000">
              <a:latin typeface="微軟正黑體"/>
              <a:cs typeface="微軟正黑體"/>
            </a:endParaRPr>
          </a:p>
          <a:p>
            <a:pPr marL="38100">
              <a:lnSpc>
                <a:spcPct val="100000"/>
              </a:lnSpc>
              <a:spcBef>
                <a:spcPts val="1735"/>
              </a:spcBef>
            </a:pPr>
            <a:r>
              <a:rPr dirty="0" sz="900" b="1">
                <a:solidFill>
                  <a:srgbClr val="58595B"/>
                </a:solidFill>
                <a:latin typeface="微軟正黑體"/>
                <a:cs typeface="微軟正黑體"/>
              </a:rPr>
              <a:t>【規定時數 0.5</a:t>
            </a:r>
            <a:r>
              <a:rPr dirty="0" sz="900" spc="-15" b="1">
                <a:solidFill>
                  <a:srgbClr val="58595B"/>
                </a:solidFill>
                <a:latin typeface="微軟正黑體"/>
                <a:cs typeface="微軟正黑體"/>
              </a:rPr>
              <a:t> 小時】</a:t>
            </a:r>
            <a:endParaRPr sz="900">
              <a:latin typeface="微軟正黑體"/>
              <a:cs typeface="微軟正黑體"/>
            </a:endParaRPr>
          </a:p>
        </p:txBody>
      </p:sp>
      <p:pic>
        <p:nvPicPr>
          <p:cNvPr id="11" name="object 11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80376" y="430208"/>
            <a:ext cx="430532" cy="226796"/>
          </a:xfrm>
          <a:prstGeom prst="rect">
            <a:avLst/>
          </a:prstGeom>
        </p:spPr>
      </p:pic>
      <p:pic>
        <p:nvPicPr>
          <p:cNvPr id="12" name="object 12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80376" y="853209"/>
            <a:ext cx="430532" cy="226796"/>
          </a:xfrm>
          <a:prstGeom prst="rect">
            <a:avLst/>
          </a:prstGeom>
        </p:spPr>
      </p:pic>
      <p:sp>
        <p:nvSpPr>
          <p:cNvPr id="13" name="object 13" descr=""/>
          <p:cNvSpPr txBox="1"/>
          <p:nvPr/>
        </p:nvSpPr>
        <p:spPr>
          <a:xfrm>
            <a:off x="2713742" y="857062"/>
            <a:ext cx="37465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solidFill>
                  <a:srgbClr val="FFFFFF"/>
                </a:solidFill>
                <a:latin typeface="微軟正黑體"/>
                <a:cs typeface="微軟正黑體"/>
              </a:rPr>
              <a:t>方 法</a:t>
            </a:r>
            <a:endParaRPr sz="1200">
              <a:latin typeface="微軟正黑體"/>
              <a:cs typeface="微軟正黑體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2713742" y="434061"/>
            <a:ext cx="4177029" cy="726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08000" algn="l"/>
              </a:tabLst>
            </a:pPr>
            <a:r>
              <a:rPr dirty="0" sz="1200" b="1">
                <a:solidFill>
                  <a:srgbClr val="FFFFFF"/>
                </a:solidFill>
                <a:latin typeface="微軟正黑體"/>
                <a:cs typeface="微軟正黑體"/>
              </a:rPr>
              <a:t>目</a:t>
            </a:r>
            <a:r>
              <a:rPr dirty="0" sz="1200" spc="45" b="1">
                <a:solidFill>
                  <a:srgbClr val="FFFFFF"/>
                </a:solidFill>
                <a:latin typeface="微軟正黑體"/>
                <a:cs typeface="微軟正黑體"/>
              </a:rPr>
              <a:t> </a:t>
            </a:r>
            <a:r>
              <a:rPr dirty="0" sz="1200" spc="-50" b="1">
                <a:solidFill>
                  <a:srgbClr val="FFFFFF"/>
                </a:solidFill>
                <a:latin typeface="微軟正黑體"/>
                <a:cs typeface="微軟正黑體"/>
              </a:rPr>
              <a:t>的</a:t>
            </a:r>
            <a:r>
              <a:rPr dirty="0" sz="1200" b="1">
                <a:solidFill>
                  <a:srgbClr val="FFFFFF"/>
                </a:solidFill>
                <a:latin typeface="微軟正黑體"/>
                <a:cs typeface="微軟正黑體"/>
              </a:rPr>
              <a:t>	</a:t>
            </a:r>
            <a:r>
              <a:rPr dirty="0" baseline="2525" sz="1650">
                <a:solidFill>
                  <a:srgbClr val="58595B"/>
                </a:solidFill>
                <a:latin typeface="微軟正黑體"/>
                <a:cs typeface="微軟正黑體"/>
              </a:rPr>
              <a:t>學習並適應騎乘機車的基本姿勢，對應多變的用路環</a:t>
            </a:r>
            <a:r>
              <a:rPr dirty="0" baseline="2525" sz="1650" spc="-75">
                <a:solidFill>
                  <a:srgbClr val="58595B"/>
                </a:solidFill>
                <a:latin typeface="微軟正黑體"/>
                <a:cs typeface="微軟正黑體"/>
              </a:rPr>
              <a:t>境</a:t>
            </a:r>
            <a:endParaRPr baseline="2525" sz="1650">
              <a:latin typeface="微軟正黑體"/>
              <a:cs typeface="微軟正黑體"/>
            </a:endParaRPr>
          </a:p>
          <a:p>
            <a:pPr marL="508000" marR="5080">
              <a:lnSpc>
                <a:spcPct val="121300"/>
              </a:lnSpc>
              <a:spcBef>
                <a:spcPts val="875"/>
              </a:spcBef>
            </a:pPr>
            <a:r>
              <a:rPr dirty="0" sz="1100" spc="-5">
                <a:solidFill>
                  <a:srgbClr val="58595B"/>
                </a:solidFill>
                <a:latin typeface="微軟正黑體"/>
                <a:cs typeface="微軟正黑體"/>
              </a:rPr>
              <a:t>請學員用主腳架架立車輛，確認騎乘位置後，依序說明騎乘</a:t>
            </a:r>
            <a:r>
              <a:rPr dirty="0" sz="1100">
                <a:solidFill>
                  <a:srgbClr val="58595B"/>
                </a:solidFill>
                <a:latin typeface="微軟正黑體"/>
                <a:cs typeface="微軟正黑體"/>
              </a:rPr>
              <a:t>姿勢 7</a:t>
            </a:r>
            <a:r>
              <a:rPr dirty="0" sz="1100" spc="-15">
                <a:solidFill>
                  <a:srgbClr val="58595B"/>
                </a:solidFill>
                <a:latin typeface="微軟正黑體"/>
                <a:cs typeface="微軟正黑體"/>
              </a:rPr>
              <a:t> 項重點</a:t>
            </a:r>
            <a:endParaRPr sz="1100">
              <a:latin typeface="微軟正黑體"/>
              <a:cs typeface="微軟正黑體"/>
            </a:endParaRPr>
          </a:p>
        </p:txBody>
      </p:sp>
      <p:grpSp>
        <p:nvGrpSpPr>
          <p:cNvPr id="15" name="object 15" descr=""/>
          <p:cNvGrpSpPr/>
          <p:nvPr/>
        </p:nvGrpSpPr>
        <p:grpSpPr>
          <a:xfrm>
            <a:off x="0" y="1188005"/>
            <a:ext cx="6876415" cy="4140200"/>
            <a:chOff x="0" y="1188005"/>
            <a:chExt cx="6876415" cy="4140200"/>
          </a:xfrm>
        </p:grpSpPr>
        <p:sp>
          <p:nvSpPr>
            <p:cNvPr id="16" name="object 16" descr=""/>
            <p:cNvSpPr/>
            <p:nvPr/>
          </p:nvSpPr>
          <p:spPr>
            <a:xfrm>
              <a:off x="0" y="1189202"/>
              <a:ext cx="6876415" cy="260985"/>
            </a:xfrm>
            <a:custGeom>
              <a:avLst/>
              <a:gdLst/>
              <a:ahLst/>
              <a:cxnLst/>
              <a:rect l="l" t="t" r="r" b="b"/>
              <a:pathLst>
                <a:path w="6876415" h="260984">
                  <a:moveTo>
                    <a:pt x="6875995" y="0"/>
                  </a:moveTo>
                  <a:lnTo>
                    <a:pt x="0" y="0"/>
                  </a:lnTo>
                  <a:lnTo>
                    <a:pt x="0" y="260400"/>
                  </a:lnTo>
                  <a:lnTo>
                    <a:pt x="6875995" y="260400"/>
                  </a:lnTo>
                  <a:lnTo>
                    <a:pt x="6875995" y="0"/>
                  </a:lnTo>
                  <a:close/>
                </a:path>
              </a:pathLst>
            </a:custGeom>
            <a:solidFill>
              <a:srgbClr val="38BDA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2305375" y="1410006"/>
              <a:ext cx="19050" cy="3918585"/>
            </a:xfrm>
            <a:custGeom>
              <a:avLst/>
              <a:gdLst/>
              <a:ahLst/>
              <a:cxnLst/>
              <a:rect l="l" t="t" r="r" b="b"/>
              <a:pathLst>
                <a:path w="19050" h="3918585">
                  <a:moveTo>
                    <a:pt x="19050" y="0"/>
                  </a:moveTo>
                  <a:lnTo>
                    <a:pt x="0" y="0"/>
                  </a:lnTo>
                  <a:lnTo>
                    <a:pt x="0" y="3917999"/>
                  </a:lnTo>
                  <a:lnTo>
                    <a:pt x="19050" y="3917999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38BDA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2314900" y="1188005"/>
              <a:ext cx="0" cy="272415"/>
            </a:xfrm>
            <a:custGeom>
              <a:avLst/>
              <a:gdLst/>
              <a:ahLst/>
              <a:cxnLst/>
              <a:rect l="l" t="t" r="r" b="b"/>
              <a:pathLst>
                <a:path w="0" h="272415">
                  <a:moveTo>
                    <a:pt x="0" y="0"/>
                  </a:moveTo>
                  <a:lnTo>
                    <a:pt x="0" y="272402"/>
                  </a:lnTo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" name="object 19" descr=""/>
          <p:cNvSpPr txBox="1"/>
          <p:nvPr/>
        </p:nvSpPr>
        <p:spPr>
          <a:xfrm>
            <a:off x="980099" y="1206017"/>
            <a:ext cx="685800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15" b="1">
                <a:solidFill>
                  <a:srgbClr val="FFFFFF"/>
                </a:solidFill>
                <a:latin typeface="微軟正黑體"/>
                <a:cs typeface="微軟正黑體"/>
              </a:rPr>
              <a:t>指導要領</a:t>
            </a:r>
            <a:endParaRPr sz="1300">
              <a:latin typeface="微軟正黑體"/>
              <a:cs typeface="微軟正黑體"/>
            </a:endParaRPr>
          </a:p>
        </p:txBody>
      </p:sp>
      <p:sp>
        <p:nvSpPr>
          <p:cNvPr id="20" name="object 20" descr=""/>
          <p:cNvSpPr txBox="1"/>
          <p:nvPr/>
        </p:nvSpPr>
        <p:spPr>
          <a:xfrm>
            <a:off x="4214738" y="1206017"/>
            <a:ext cx="685800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15" b="1">
                <a:solidFill>
                  <a:srgbClr val="FFFFFF"/>
                </a:solidFill>
                <a:latin typeface="微軟正黑體"/>
                <a:cs typeface="微軟正黑體"/>
              </a:rPr>
              <a:t>指導內容</a:t>
            </a:r>
            <a:endParaRPr sz="1300">
              <a:latin typeface="微軟正黑體"/>
              <a:cs typeface="微軟正黑體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64034" y="4925250"/>
            <a:ext cx="1949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38BDAD"/>
                </a:solidFill>
                <a:latin typeface="Arial"/>
                <a:cs typeface="Arial"/>
              </a:rPr>
              <a:t>23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0" y="0"/>
            <a:ext cx="504190" cy="1368425"/>
          </a:xfrm>
          <a:custGeom>
            <a:avLst/>
            <a:gdLst/>
            <a:ahLst/>
            <a:cxnLst/>
            <a:rect l="l" t="t" r="r" b="b"/>
            <a:pathLst>
              <a:path w="504190" h="1368425">
                <a:moveTo>
                  <a:pt x="0" y="1368006"/>
                </a:moveTo>
                <a:lnTo>
                  <a:pt x="503999" y="1368006"/>
                </a:lnTo>
                <a:lnTo>
                  <a:pt x="503999" y="0"/>
                </a:lnTo>
                <a:lnTo>
                  <a:pt x="0" y="0"/>
                </a:lnTo>
                <a:lnTo>
                  <a:pt x="0" y="1368006"/>
                </a:lnTo>
                <a:close/>
              </a:path>
            </a:pathLst>
          </a:custGeom>
          <a:solidFill>
            <a:srgbClr val="38BDA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0" y="1421993"/>
            <a:ext cx="504190" cy="50800"/>
          </a:xfrm>
          <a:custGeom>
            <a:avLst/>
            <a:gdLst/>
            <a:ahLst/>
            <a:cxnLst/>
            <a:rect l="l" t="t" r="r" b="b"/>
            <a:pathLst>
              <a:path w="504190" h="50800">
                <a:moveTo>
                  <a:pt x="503999" y="0"/>
                </a:moveTo>
                <a:lnTo>
                  <a:pt x="0" y="0"/>
                </a:lnTo>
                <a:lnTo>
                  <a:pt x="0" y="50406"/>
                </a:lnTo>
                <a:lnTo>
                  <a:pt x="503999" y="50406"/>
                </a:lnTo>
                <a:lnTo>
                  <a:pt x="503999" y="0"/>
                </a:lnTo>
                <a:close/>
              </a:path>
            </a:pathLst>
          </a:custGeom>
          <a:solidFill>
            <a:srgbClr val="38BDA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0" y="1522793"/>
            <a:ext cx="504190" cy="144145"/>
          </a:xfrm>
          <a:custGeom>
            <a:avLst/>
            <a:gdLst/>
            <a:ahLst/>
            <a:cxnLst/>
            <a:rect l="l" t="t" r="r" b="b"/>
            <a:pathLst>
              <a:path w="504190" h="144144">
                <a:moveTo>
                  <a:pt x="503999" y="93611"/>
                </a:moveTo>
                <a:lnTo>
                  <a:pt x="0" y="93611"/>
                </a:lnTo>
                <a:lnTo>
                  <a:pt x="0" y="144018"/>
                </a:lnTo>
                <a:lnTo>
                  <a:pt x="503999" y="144018"/>
                </a:lnTo>
                <a:lnTo>
                  <a:pt x="503999" y="93611"/>
                </a:lnTo>
                <a:close/>
              </a:path>
              <a:path w="504190" h="144144">
                <a:moveTo>
                  <a:pt x="503999" y="0"/>
                </a:moveTo>
                <a:lnTo>
                  <a:pt x="0" y="0"/>
                </a:lnTo>
                <a:lnTo>
                  <a:pt x="0" y="50406"/>
                </a:lnTo>
                <a:lnTo>
                  <a:pt x="503999" y="50406"/>
                </a:lnTo>
                <a:lnTo>
                  <a:pt x="503999" y="0"/>
                </a:lnTo>
                <a:close/>
              </a:path>
            </a:pathLst>
          </a:custGeom>
          <a:solidFill>
            <a:srgbClr val="38BDA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 txBox="1"/>
          <p:nvPr/>
        </p:nvSpPr>
        <p:spPr>
          <a:xfrm>
            <a:off x="203305" y="435771"/>
            <a:ext cx="205104" cy="8788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715" indent="1270">
              <a:lnSpc>
                <a:spcPct val="100000"/>
              </a:lnSpc>
              <a:spcBef>
                <a:spcPts val="100"/>
              </a:spcBef>
            </a:pPr>
            <a:r>
              <a:rPr dirty="0" sz="1400" spc="-50" b="1">
                <a:solidFill>
                  <a:srgbClr val="FFFFFF"/>
                </a:solidFill>
                <a:latin typeface="微軟正黑體"/>
                <a:cs typeface="微軟正黑體"/>
              </a:rPr>
              <a:t>基本駕駛</a:t>
            </a:r>
            <a:endParaRPr sz="1400">
              <a:latin typeface="微軟正黑體"/>
              <a:cs typeface="微軟正黑體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779299" y="691455"/>
            <a:ext cx="1769745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56210" indent="-143510">
              <a:lnSpc>
                <a:spcPct val="100000"/>
              </a:lnSpc>
              <a:spcBef>
                <a:spcPts val="100"/>
              </a:spcBef>
              <a:buClr>
                <a:srgbClr val="38BDAD"/>
              </a:buClr>
              <a:buSzPct val="85714"/>
              <a:buFont typeface=""/>
              <a:buChar char="■"/>
              <a:tabLst>
                <a:tab pos="156210" algn="l"/>
              </a:tabLst>
            </a:pP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訓練：確認學員的騎乘姿勢</a:t>
            </a:r>
            <a:endParaRPr sz="1050">
              <a:latin typeface="微軟正黑體 Light"/>
              <a:cs typeface="微軟正黑體 Light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779299" y="1377255"/>
            <a:ext cx="1636395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56210" indent="-143510">
              <a:lnSpc>
                <a:spcPct val="100000"/>
              </a:lnSpc>
              <a:spcBef>
                <a:spcPts val="100"/>
              </a:spcBef>
              <a:buClr>
                <a:srgbClr val="38BDAD"/>
              </a:buClr>
              <a:buSzPct val="85714"/>
              <a:buFont typeface=""/>
              <a:buChar char="■"/>
              <a:tabLst>
                <a:tab pos="156210" algn="l"/>
              </a:tabLst>
            </a:pP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注意事項：視線距離確保</a:t>
            </a:r>
            <a:endParaRPr sz="1050">
              <a:latin typeface="微軟正黑體 Light"/>
              <a:cs typeface="微軟正黑體 Light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779299" y="1994513"/>
            <a:ext cx="1850389" cy="482600"/>
          </a:xfrm>
          <a:prstGeom prst="rect">
            <a:avLst/>
          </a:prstGeom>
        </p:spPr>
        <p:txBody>
          <a:bodyPr wrap="square" lIns="0" tIns="81280" rIns="0" bIns="0" rtlCol="0" vert="horz">
            <a:spAutoFit/>
          </a:bodyPr>
          <a:lstStyle/>
          <a:p>
            <a:pPr marL="172085" indent="-159385">
              <a:lnSpc>
                <a:spcPct val="100000"/>
              </a:lnSpc>
              <a:spcBef>
                <a:spcPts val="640"/>
              </a:spcBef>
              <a:buClr>
                <a:srgbClr val="38BDAD"/>
              </a:buClr>
              <a:buSzPct val="85714"/>
              <a:buFont typeface=""/>
              <a:buChar char="■"/>
              <a:tabLst>
                <a:tab pos="172085" algn="l"/>
              </a:tabLst>
            </a:pPr>
            <a:r>
              <a:rPr dirty="0" sz="1050" spc="20" b="0">
                <a:solidFill>
                  <a:srgbClr val="414042"/>
                </a:solidFill>
                <a:latin typeface="微軟正黑體 Light"/>
                <a:cs typeface="微軟正黑體 Light"/>
              </a:rPr>
              <a:t>場地：考驗場、陰涼處或空</a:t>
            </a:r>
            <a:endParaRPr sz="1050">
              <a:latin typeface="微軟正黑體 Light"/>
              <a:cs typeface="微軟正黑體 Light"/>
            </a:endParaRPr>
          </a:p>
          <a:p>
            <a:pPr marL="565150">
              <a:lnSpc>
                <a:spcPct val="100000"/>
              </a:lnSpc>
              <a:spcBef>
                <a:spcPts val="540"/>
              </a:spcBef>
            </a:pPr>
            <a:r>
              <a:rPr dirty="0" sz="1050" b="0">
                <a:solidFill>
                  <a:srgbClr val="414042"/>
                </a:solidFill>
                <a:latin typeface="微軟正黑體 Light"/>
                <a:cs typeface="微軟正黑體 Light"/>
              </a:rPr>
              <a:t>地</a:t>
            </a:r>
            <a:endParaRPr sz="1050">
              <a:latin typeface="微軟正黑體 Light"/>
              <a:cs typeface="微軟正黑體 Light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2742899" y="622913"/>
            <a:ext cx="4424045" cy="1397000"/>
          </a:xfrm>
          <a:prstGeom prst="rect">
            <a:avLst/>
          </a:prstGeom>
        </p:spPr>
        <p:txBody>
          <a:bodyPr wrap="square" lIns="0" tIns="81280" rIns="0" bIns="0" rtlCol="0" vert="horz">
            <a:spAutoFit/>
          </a:bodyPr>
          <a:lstStyle/>
          <a:p>
            <a:pPr marL="181610" indent="-143510">
              <a:lnSpc>
                <a:spcPct val="100000"/>
              </a:lnSpc>
              <a:spcBef>
                <a:spcPts val="640"/>
              </a:spcBef>
              <a:buClr>
                <a:srgbClr val="38BDAD"/>
              </a:buClr>
              <a:buSzPct val="85714"/>
              <a:buFont typeface=""/>
              <a:buChar char="■"/>
              <a:tabLst>
                <a:tab pos="181610" algn="l"/>
              </a:tabLst>
            </a:pP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訓練騎乘姿勢實作：熟悉不同車輛的騎乘姿勢。</a:t>
            </a:r>
            <a:endParaRPr sz="1050">
              <a:latin typeface="微軟正黑體 Light"/>
              <a:cs typeface="微軟正黑體 Light"/>
            </a:endParaRPr>
          </a:p>
          <a:p>
            <a:pPr lvl="1" marL="350520" indent="-115570">
              <a:lnSpc>
                <a:spcPct val="100000"/>
              </a:lnSpc>
              <a:spcBef>
                <a:spcPts val="540"/>
              </a:spcBef>
              <a:buAutoNum type="arabicPeriod"/>
              <a:tabLst>
                <a:tab pos="350520" algn="l"/>
              </a:tabLst>
            </a:pP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確認騎乘位置是否正確。</a:t>
            </a:r>
            <a:endParaRPr sz="1050">
              <a:latin typeface="微軟正黑體 Light"/>
              <a:cs typeface="微軟正黑體 Light"/>
            </a:endParaRPr>
          </a:p>
          <a:p>
            <a:pPr lvl="1" marL="373380" indent="-138430">
              <a:lnSpc>
                <a:spcPct val="100000"/>
              </a:lnSpc>
              <a:spcBef>
                <a:spcPts val="540"/>
              </a:spcBef>
              <a:buAutoNum type="arabicPeriod"/>
              <a:tabLst>
                <a:tab pos="373380" algn="l"/>
              </a:tabLst>
            </a:pP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確認身體各部位姿勢是否正確。</a:t>
            </a:r>
            <a:endParaRPr sz="1050">
              <a:latin typeface="微軟正黑體 Light"/>
              <a:cs typeface="微軟正黑體 Light"/>
            </a:endParaRPr>
          </a:p>
          <a:p>
            <a:pPr marL="181610" indent="-143510">
              <a:lnSpc>
                <a:spcPct val="100000"/>
              </a:lnSpc>
              <a:spcBef>
                <a:spcPts val="540"/>
              </a:spcBef>
              <a:buClr>
                <a:srgbClr val="38BDAD"/>
              </a:buClr>
              <a:buSzPct val="85714"/>
              <a:buFont typeface=""/>
              <a:buChar char="■"/>
              <a:tabLst>
                <a:tab pos="181610" algn="l"/>
              </a:tabLst>
            </a:pP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學員在考驗場練習或封閉場地訓練時：</a:t>
            </a:r>
            <a:endParaRPr sz="1050">
              <a:latin typeface="微軟正黑體 Light"/>
              <a:cs typeface="微軟正黑體 Light"/>
            </a:endParaRPr>
          </a:p>
          <a:p>
            <a:pPr marL="195580" marR="30480" indent="1270">
              <a:lnSpc>
                <a:spcPct val="142800"/>
              </a:lnSpc>
            </a:pP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視線容易看的太近，實際上路無法充分蒐集前方路況非常危險，教練須</a:t>
            </a:r>
            <a:r>
              <a:rPr dirty="0" sz="1050" spc="-10" b="0">
                <a:solidFill>
                  <a:srgbClr val="414042"/>
                </a:solidFill>
                <a:latin typeface="微軟正黑體 Light"/>
                <a:cs typeface="微軟正黑體 Light"/>
              </a:rPr>
              <a:t>適時調整學員視線。</a:t>
            </a:r>
            <a:endParaRPr sz="1050">
              <a:latin typeface="微軟正黑體 Light"/>
              <a:cs typeface="微軟正黑體 Light"/>
            </a:endParaRPr>
          </a:p>
        </p:txBody>
      </p:sp>
      <p:sp>
        <p:nvSpPr>
          <p:cNvPr id="11" name="object 11" descr=""/>
          <p:cNvSpPr/>
          <p:nvPr/>
        </p:nvSpPr>
        <p:spPr>
          <a:xfrm>
            <a:off x="682370" y="359994"/>
            <a:ext cx="6877684" cy="260985"/>
          </a:xfrm>
          <a:custGeom>
            <a:avLst/>
            <a:gdLst/>
            <a:ahLst/>
            <a:cxnLst/>
            <a:rect l="l" t="t" r="r" b="b"/>
            <a:pathLst>
              <a:path w="6877684" h="260984">
                <a:moveTo>
                  <a:pt x="6877621" y="0"/>
                </a:moveTo>
                <a:lnTo>
                  <a:pt x="0" y="0"/>
                </a:lnTo>
                <a:lnTo>
                  <a:pt x="0" y="260413"/>
                </a:lnTo>
                <a:lnTo>
                  <a:pt x="6877621" y="260413"/>
                </a:lnTo>
                <a:lnTo>
                  <a:pt x="6877621" y="0"/>
                </a:lnTo>
                <a:close/>
              </a:path>
            </a:pathLst>
          </a:custGeom>
          <a:solidFill>
            <a:srgbClr val="38BDA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 txBox="1"/>
          <p:nvPr/>
        </p:nvSpPr>
        <p:spPr>
          <a:xfrm>
            <a:off x="1338474" y="376816"/>
            <a:ext cx="685800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15" b="1">
                <a:solidFill>
                  <a:srgbClr val="FFFFFF"/>
                </a:solidFill>
                <a:latin typeface="微軟正黑體"/>
                <a:cs typeface="微軟正黑體"/>
              </a:rPr>
              <a:t>指導要領</a:t>
            </a:r>
            <a:endParaRPr sz="1300">
              <a:latin typeface="微軟正黑體"/>
              <a:cs typeface="微軟正黑體"/>
            </a:endParaRPr>
          </a:p>
        </p:txBody>
      </p:sp>
      <p:grpSp>
        <p:nvGrpSpPr>
          <p:cNvPr id="13" name="object 13" descr=""/>
          <p:cNvGrpSpPr/>
          <p:nvPr/>
        </p:nvGrpSpPr>
        <p:grpSpPr>
          <a:xfrm>
            <a:off x="2673601" y="360004"/>
            <a:ext cx="19050" cy="4968240"/>
            <a:chOff x="2673601" y="360004"/>
            <a:chExt cx="19050" cy="4968240"/>
          </a:xfrm>
        </p:grpSpPr>
        <p:sp>
          <p:nvSpPr>
            <p:cNvPr id="14" name="object 14" descr=""/>
            <p:cNvSpPr/>
            <p:nvPr/>
          </p:nvSpPr>
          <p:spPr>
            <a:xfrm>
              <a:off x="2673601" y="585438"/>
              <a:ext cx="19050" cy="4742815"/>
            </a:xfrm>
            <a:custGeom>
              <a:avLst/>
              <a:gdLst/>
              <a:ahLst/>
              <a:cxnLst/>
              <a:rect l="l" t="t" r="r" b="b"/>
              <a:pathLst>
                <a:path w="19050" h="4742815">
                  <a:moveTo>
                    <a:pt x="19050" y="0"/>
                  </a:moveTo>
                  <a:lnTo>
                    <a:pt x="0" y="0"/>
                  </a:lnTo>
                  <a:lnTo>
                    <a:pt x="0" y="4742567"/>
                  </a:lnTo>
                  <a:lnTo>
                    <a:pt x="19050" y="4742567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38BDA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2683126" y="360004"/>
              <a:ext cx="0" cy="262890"/>
            </a:xfrm>
            <a:custGeom>
              <a:avLst/>
              <a:gdLst/>
              <a:ahLst/>
              <a:cxnLst/>
              <a:rect l="l" t="t" r="r" b="b"/>
              <a:pathLst>
                <a:path w="0" h="262890">
                  <a:moveTo>
                    <a:pt x="0" y="0"/>
                  </a:moveTo>
                  <a:lnTo>
                    <a:pt x="0" y="262801"/>
                  </a:lnTo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 descr=""/>
          <p:cNvSpPr txBox="1"/>
          <p:nvPr/>
        </p:nvSpPr>
        <p:spPr>
          <a:xfrm>
            <a:off x="4573075" y="383166"/>
            <a:ext cx="685800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15" b="1">
                <a:solidFill>
                  <a:srgbClr val="FFFFFF"/>
                </a:solidFill>
                <a:latin typeface="微軟正黑體"/>
                <a:cs typeface="微軟正黑體"/>
              </a:rPr>
              <a:t>指導內容</a:t>
            </a:r>
            <a:endParaRPr sz="1300">
              <a:latin typeface="微軟正黑體"/>
              <a:cs typeface="微軟正黑體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7056005" y="0"/>
            <a:ext cx="504190" cy="1368425"/>
          </a:xfrm>
          <a:custGeom>
            <a:avLst/>
            <a:gdLst/>
            <a:ahLst/>
            <a:cxnLst/>
            <a:rect l="l" t="t" r="r" b="b"/>
            <a:pathLst>
              <a:path w="504190" h="1368425">
                <a:moveTo>
                  <a:pt x="0" y="1368006"/>
                </a:moveTo>
                <a:lnTo>
                  <a:pt x="503999" y="1368006"/>
                </a:lnTo>
                <a:lnTo>
                  <a:pt x="503999" y="0"/>
                </a:lnTo>
                <a:lnTo>
                  <a:pt x="0" y="0"/>
                </a:lnTo>
                <a:lnTo>
                  <a:pt x="0" y="1368006"/>
                </a:lnTo>
                <a:close/>
              </a:path>
            </a:pathLst>
          </a:custGeom>
          <a:solidFill>
            <a:srgbClr val="38BDA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7056005" y="1421993"/>
            <a:ext cx="504190" cy="50800"/>
          </a:xfrm>
          <a:custGeom>
            <a:avLst/>
            <a:gdLst/>
            <a:ahLst/>
            <a:cxnLst/>
            <a:rect l="l" t="t" r="r" b="b"/>
            <a:pathLst>
              <a:path w="504190" h="50800">
                <a:moveTo>
                  <a:pt x="0" y="50406"/>
                </a:moveTo>
                <a:lnTo>
                  <a:pt x="503999" y="50406"/>
                </a:lnTo>
                <a:lnTo>
                  <a:pt x="503999" y="0"/>
                </a:lnTo>
                <a:lnTo>
                  <a:pt x="0" y="0"/>
                </a:lnTo>
                <a:lnTo>
                  <a:pt x="0" y="50406"/>
                </a:lnTo>
                <a:close/>
              </a:path>
            </a:pathLst>
          </a:custGeom>
          <a:solidFill>
            <a:srgbClr val="38BDA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7056005" y="1522793"/>
            <a:ext cx="504190" cy="144145"/>
          </a:xfrm>
          <a:custGeom>
            <a:avLst/>
            <a:gdLst/>
            <a:ahLst/>
            <a:cxnLst/>
            <a:rect l="l" t="t" r="r" b="b"/>
            <a:pathLst>
              <a:path w="504190" h="144144">
                <a:moveTo>
                  <a:pt x="503999" y="93611"/>
                </a:moveTo>
                <a:lnTo>
                  <a:pt x="0" y="93611"/>
                </a:lnTo>
                <a:lnTo>
                  <a:pt x="0" y="144018"/>
                </a:lnTo>
                <a:lnTo>
                  <a:pt x="503999" y="144018"/>
                </a:lnTo>
                <a:lnTo>
                  <a:pt x="503999" y="93611"/>
                </a:lnTo>
                <a:close/>
              </a:path>
              <a:path w="504190" h="144144">
                <a:moveTo>
                  <a:pt x="503999" y="0"/>
                </a:moveTo>
                <a:lnTo>
                  <a:pt x="0" y="0"/>
                </a:lnTo>
                <a:lnTo>
                  <a:pt x="0" y="50406"/>
                </a:lnTo>
                <a:lnTo>
                  <a:pt x="503999" y="50406"/>
                </a:lnTo>
                <a:lnTo>
                  <a:pt x="503999" y="0"/>
                </a:lnTo>
                <a:close/>
              </a:path>
            </a:pathLst>
          </a:custGeom>
          <a:solidFill>
            <a:srgbClr val="38BDA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 indent="1270">
              <a:lnSpc>
                <a:spcPct val="100000"/>
              </a:lnSpc>
              <a:spcBef>
                <a:spcPts val="100"/>
              </a:spcBef>
            </a:pPr>
            <a:r>
              <a:rPr dirty="0" spc="-50"/>
              <a:t>基本駕駛</a:t>
            </a:r>
          </a:p>
        </p:txBody>
      </p:sp>
      <p:sp>
        <p:nvSpPr>
          <p:cNvPr id="6" name="object 6" descr=""/>
          <p:cNvSpPr txBox="1"/>
          <p:nvPr/>
        </p:nvSpPr>
        <p:spPr>
          <a:xfrm>
            <a:off x="7001051" y="4925250"/>
            <a:ext cx="1949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38BDAD"/>
                </a:solidFill>
                <a:latin typeface="Arial"/>
                <a:cs typeface="Arial"/>
              </a:rPr>
              <a:t>24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491299" y="1767547"/>
            <a:ext cx="94678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58595B"/>
                </a:solidFill>
                <a:latin typeface="微軟正黑體"/>
                <a:cs typeface="微軟正黑體"/>
              </a:rPr>
              <a:t>1</a:t>
            </a:r>
            <a:r>
              <a:rPr dirty="0" sz="900" spc="-10">
                <a:solidFill>
                  <a:srgbClr val="58595B"/>
                </a:solidFill>
                <a:latin typeface="微軟正黑體"/>
                <a:cs typeface="微軟正黑體"/>
              </a:rPr>
              <a:t>. 速可達騎乘姿勢</a:t>
            </a:r>
            <a:endParaRPr sz="900">
              <a:latin typeface="微軟正黑體"/>
              <a:cs typeface="微軟正黑體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5358079" y="1767547"/>
            <a:ext cx="163512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58595B"/>
                </a:solidFill>
                <a:latin typeface="微軟正黑體"/>
                <a:cs typeface="微軟正黑體"/>
              </a:rPr>
              <a:t>3.</a:t>
            </a:r>
            <a:r>
              <a:rPr dirty="0" sz="900" spc="-65">
                <a:solidFill>
                  <a:srgbClr val="58595B"/>
                </a:solidFill>
                <a:latin typeface="微軟正黑體"/>
                <a:cs typeface="微軟正黑體"/>
              </a:rPr>
              <a:t> 肩膀放鬆自然、手肘與腰部放鬆</a:t>
            </a:r>
            <a:endParaRPr sz="900">
              <a:latin typeface="微軟正黑體"/>
              <a:cs typeface="微軟正黑體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503758" y="2967926"/>
            <a:ext cx="83248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58595B"/>
                </a:solidFill>
                <a:latin typeface="微軟正黑體"/>
                <a:cs typeface="微軟正黑體"/>
              </a:rPr>
              <a:t>4</a:t>
            </a:r>
            <a:r>
              <a:rPr dirty="0" sz="900" spc="-15">
                <a:solidFill>
                  <a:srgbClr val="58595B"/>
                </a:solidFill>
                <a:latin typeface="微軟正黑體"/>
                <a:cs typeface="微軟正黑體"/>
              </a:rPr>
              <a:t>. 雙手輕握把手</a:t>
            </a:r>
            <a:endParaRPr sz="900">
              <a:latin typeface="微軟正黑體"/>
              <a:cs typeface="微軟正黑體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2125675" y="1767547"/>
            <a:ext cx="71945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0">
                <a:solidFill>
                  <a:srgbClr val="58595B"/>
                </a:solidFill>
                <a:latin typeface="微軟正黑體"/>
                <a:cs typeface="微軟正黑體"/>
              </a:rPr>
              <a:t>2-</a:t>
            </a:r>
            <a:r>
              <a:rPr dirty="0" sz="900">
                <a:solidFill>
                  <a:srgbClr val="58595B"/>
                </a:solidFill>
                <a:latin typeface="微軟正黑體"/>
                <a:cs typeface="微軟正黑體"/>
              </a:rPr>
              <a:t>1</a:t>
            </a:r>
            <a:r>
              <a:rPr dirty="0" sz="900" spc="-10">
                <a:solidFill>
                  <a:srgbClr val="58595B"/>
                </a:solidFill>
                <a:latin typeface="微軟正黑體"/>
                <a:cs typeface="微軟正黑體"/>
              </a:rPr>
              <a:t>. 視線看遠</a:t>
            </a:r>
            <a:endParaRPr sz="900">
              <a:latin typeface="微軟正黑體"/>
              <a:cs typeface="微軟正黑體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2109330" y="2967926"/>
            <a:ext cx="83248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58595B"/>
                </a:solidFill>
                <a:latin typeface="微軟正黑體"/>
                <a:cs typeface="微軟正黑體"/>
              </a:rPr>
              <a:t>5</a:t>
            </a:r>
            <a:r>
              <a:rPr dirty="0" sz="900" spc="-15">
                <a:solidFill>
                  <a:srgbClr val="58595B"/>
                </a:solidFill>
                <a:latin typeface="微軟正黑體"/>
                <a:cs typeface="微軟正黑體"/>
              </a:rPr>
              <a:t>. 膝蓋避免外張</a:t>
            </a:r>
            <a:endParaRPr sz="900">
              <a:latin typeface="微軟正黑體"/>
              <a:cs typeface="微軟正黑體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3746334" y="1767547"/>
            <a:ext cx="148780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75">
                <a:solidFill>
                  <a:srgbClr val="58595B"/>
                </a:solidFill>
                <a:latin typeface="微軟正黑體"/>
                <a:cs typeface="微軟正黑體"/>
              </a:rPr>
              <a:t>2-</a:t>
            </a:r>
            <a:r>
              <a:rPr dirty="0" sz="900" spc="-45">
                <a:solidFill>
                  <a:srgbClr val="58595B"/>
                </a:solidFill>
                <a:latin typeface="微軟正黑體"/>
                <a:cs typeface="微軟正黑體"/>
              </a:rPr>
              <a:t>2</a:t>
            </a:r>
            <a:r>
              <a:rPr dirty="0" sz="900" spc="-75">
                <a:solidFill>
                  <a:srgbClr val="58595B"/>
                </a:solidFill>
                <a:latin typeface="微軟正黑體"/>
                <a:cs typeface="微軟正黑體"/>
              </a:rPr>
              <a:t>. 轉彎時轉頭看向要去的方向</a:t>
            </a:r>
            <a:endParaRPr sz="900">
              <a:latin typeface="微軟正黑體"/>
              <a:cs typeface="微軟正黑體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3729990" y="2967926"/>
            <a:ext cx="80645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58595B"/>
                </a:solidFill>
                <a:latin typeface="微軟正黑體"/>
                <a:cs typeface="微軟正黑體"/>
              </a:rPr>
              <a:t>6</a:t>
            </a:r>
            <a:r>
              <a:rPr dirty="0" sz="900" spc="-10">
                <a:solidFill>
                  <a:srgbClr val="58595B"/>
                </a:solidFill>
                <a:latin typeface="微軟正黑體"/>
                <a:cs typeface="微軟正黑體"/>
              </a:rPr>
              <a:t> 腳尖向前平放</a:t>
            </a:r>
            <a:endParaRPr sz="900">
              <a:latin typeface="微軟正黑體"/>
              <a:cs typeface="微軟正黑體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503999" y="360007"/>
            <a:ext cx="4646930" cy="260985"/>
          </a:xfrm>
          <a:prstGeom prst="rect">
            <a:avLst/>
          </a:prstGeom>
          <a:solidFill>
            <a:srgbClr val="38BDAD"/>
          </a:solidFill>
        </p:spPr>
        <p:txBody>
          <a:bodyPr wrap="square" lIns="0" tIns="29209" rIns="0" bIns="0" rtlCol="0" vert="horz">
            <a:spAutoFit/>
          </a:bodyPr>
          <a:lstStyle/>
          <a:p>
            <a:pPr marL="179705">
              <a:lnSpc>
                <a:spcPct val="100000"/>
              </a:lnSpc>
              <a:spcBef>
                <a:spcPts val="229"/>
              </a:spcBef>
            </a:pPr>
            <a:r>
              <a:rPr dirty="0" sz="1300" spc="-5">
                <a:solidFill>
                  <a:srgbClr val="FFFFFF"/>
                </a:solidFill>
                <a:latin typeface="微軟正黑體"/>
                <a:cs typeface="微軟正黑體"/>
              </a:rPr>
              <a:t>圖片示範：騎乘姿勢【速可達】</a:t>
            </a:r>
            <a:endParaRPr sz="1300">
              <a:latin typeface="微軟正黑體"/>
              <a:cs typeface="微軟正黑體"/>
            </a:endParaRPr>
          </a:p>
        </p:txBody>
      </p:sp>
      <p:pic>
        <p:nvPicPr>
          <p:cNvPr id="15" name="object 1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50805" y="792010"/>
            <a:ext cx="1505191" cy="957859"/>
          </a:xfrm>
          <a:prstGeom prst="rect">
            <a:avLst/>
          </a:prstGeom>
        </p:spPr>
      </p:pic>
      <p:pic>
        <p:nvPicPr>
          <p:cNvPr id="16" name="object 1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34447" y="1992350"/>
            <a:ext cx="1505197" cy="957859"/>
          </a:xfrm>
          <a:prstGeom prst="rect">
            <a:avLst/>
          </a:prstGeom>
        </p:spPr>
      </p:pic>
      <p:pic>
        <p:nvPicPr>
          <p:cNvPr id="17" name="object 1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32609" y="792010"/>
            <a:ext cx="1505204" cy="957859"/>
          </a:xfrm>
          <a:prstGeom prst="rect">
            <a:avLst/>
          </a:prstGeom>
        </p:spPr>
      </p:pic>
      <p:pic>
        <p:nvPicPr>
          <p:cNvPr id="18" name="object 18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116251" y="1992350"/>
            <a:ext cx="1505204" cy="957859"/>
          </a:xfrm>
          <a:prstGeom prst="rect">
            <a:avLst/>
          </a:prstGeom>
        </p:spPr>
      </p:pic>
      <p:pic>
        <p:nvPicPr>
          <p:cNvPr id="19" name="object 19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03999" y="1992350"/>
            <a:ext cx="1505203" cy="957859"/>
          </a:xfrm>
          <a:prstGeom prst="rect">
            <a:avLst/>
          </a:prstGeom>
        </p:spPr>
      </p:pic>
      <p:pic>
        <p:nvPicPr>
          <p:cNvPr id="20" name="object 20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03999" y="792010"/>
            <a:ext cx="1505203" cy="957859"/>
          </a:xfrm>
          <a:prstGeom prst="rect">
            <a:avLst/>
          </a:prstGeom>
        </p:spPr>
      </p:pic>
      <p:pic>
        <p:nvPicPr>
          <p:cNvPr id="21" name="object 21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370791" y="792010"/>
            <a:ext cx="1505204" cy="957859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64034" y="4925250"/>
            <a:ext cx="1949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38BDAD"/>
                </a:solidFill>
                <a:latin typeface="Arial"/>
                <a:cs typeface="Arial"/>
              </a:rPr>
              <a:t>25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0" y="0"/>
            <a:ext cx="504190" cy="1368425"/>
          </a:xfrm>
          <a:custGeom>
            <a:avLst/>
            <a:gdLst/>
            <a:ahLst/>
            <a:cxnLst/>
            <a:rect l="l" t="t" r="r" b="b"/>
            <a:pathLst>
              <a:path w="504190" h="1368425">
                <a:moveTo>
                  <a:pt x="0" y="1368006"/>
                </a:moveTo>
                <a:lnTo>
                  <a:pt x="503999" y="1368006"/>
                </a:lnTo>
                <a:lnTo>
                  <a:pt x="503999" y="0"/>
                </a:lnTo>
                <a:lnTo>
                  <a:pt x="0" y="0"/>
                </a:lnTo>
                <a:lnTo>
                  <a:pt x="0" y="1368006"/>
                </a:lnTo>
                <a:close/>
              </a:path>
            </a:pathLst>
          </a:custGeom>
          <a:solidFill>
            <a:srgbClr val="38BDA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0" y="1421993"/>
            <a:ext cx="504190" cy="50800"/>
          </a:xfrm>
          <a:custGeom>
            <a:avLst/>
            <a:gdLst/>
            <a:ahLst/>
            <a:cxnLst/>
            <a:rect l="l" t="t" r="r" b="b"/>
            <a:pathLst>
              <a:path w="504190" h="50800">
                <a:moveTo>
                  <a:pt x="503999" y="0"/>
                </a:moveTo>
                <a:lnTo>
                  <a:pt x="0" y="0"/>
                </a:lnTo>
                <a:lnTo>
                  <a:pt x="0" y="50406"/>
                </a:lnTo>
                <a:lnTo>
                  <a:pt x="503999" y="50406"/>
                </a:lnTo>
                <a:lnTo>
                  <a:pt x="503999" y="0"/>
                </a:lnTo>
                <a:close/>
              </a:path>
            </a:pathLst>
          </a:custGeom>
          <a:solidFill>
            <a:srgbClr val="38BDA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0" y="1522793"/>
            <a:ext cx="504190" cy="144145"/>
          </a:xfrm>
          <a:custGeom>
            <a:avLst/>
            <a:gdLst/>
            <a:ahLst/>
            <a:cxnLst/>
            <a:rect l="l" t="t" r="r" b="b"/>
            <a:pathLst>
              <a:path w="504190" h="144144">
                <a:moveTo>
                  <a:pt x="503999" y="93611"/>
                </a:moveTo>
                <a:lnTo>
                  <a:pt x="0" y="93611"/>
                </a:lnTo>
                <a:lnTo>
                  <a:pt x="0" y="144018"/>
                </a:lnTo>
                <a:lnTo>
                  <a:pt x="503999" y="144018"/>
                </a:lnTo>
                <a:lnTo>
                  <a:pt x="503999" y="93611"/>
                </a:lnTo>
                <a:close/>
              </a:path>
              <a:path w="504190" h="144144">
                <a:moveTo>
                  <a:pt x="503999" y="0"/>
                </a:moveTo>
                <a:lnTo>
                  <a:pt x="0" y="0"/>
                </a:lnTo>
                <a:lnTo>
                  <a:pt x="0" y="50406"/>
                </a:lnTo>
                <a:lnTo>
                  <a:pt x="503999" y="50406"/>
                </a:lnTo>
                <a:lnTo>
                  <a:pt x="503999" y="0"/>
                </a:lnTo>
                <a:close/>
              </a:path>
            </a:pathLst>
          </a:custGeom>
          <a:solidFill>
            <a:srgbClr val="38BDA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03305" y="435771"/>
            <a:ext cx="205104" cy="8788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just" marL="12700" marR="5715" indent="1270">
              <a:lnSpc>
                <a:spcPct val="100000"/>
              </a:lnSpc>
              <a:spcBef>
                <a:spcPts val="100"/>
              </a:spcBef>
            </a:pPr>
            <a:r>
              <a:rPr dirty="0" spc="-50"/>
              <a:t>基本駕駛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671299" y="1947838"/>
            <a:ext cx="83058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58595B"/>
                </a:solidFill>
                <a:latin typeface="微軟正黑體"/>
                <a:cs typeface="微軟正黑體"/>
              </a:rPr>
              <a:t>1</a:t>
            </a:r>
            <a:r>
              <a:rPr dirty="0" sz="900" spc="-15">
                <a:solidFill>
                  <a:srgbClr val="58595B"/>
                </a:solidFill>
                <a:latin typeface="微軟正黑體"/>
                <a:cs typeface="微軟正黑體"/>
              </a:rPr>
              <a:t>. 檔車騎乘姿勢</a:t>
            </a:r>
            <a:endParaRPr sz="900">
              <a:latin typeface="微軟正黑體"/>
              <a:cs typeface="微軟正黑體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671299" y="3355900"/>
            <a:ext cx="1742439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58595B"/>
                </a:solidFill>
                <a:latin typeface="微軟正黑體"/>
                <a:cs typeface="微軟正黑體"/>
              </a:rPr>
              <a:t>3</a:t>
            </a:r>
            <a:r>
              <a:rPr dirty="0" sz="900" spc="-20">
                <a:solidFill>
                  <a:srgbClr val="58595B"/>
                </a:solidFill>
                <a:latin typeface="微軟正黑體"/>
                <a:cs typeface="微軟正黑體"/>
              </a:rPr>
              <a:t>. 腳尖向前、腳掌在換檔踏板上方</a:t>
            </a:r>
            <a:endParaRPr sz="900">
              <a:latin typeface="微軟正黑體"/>
              <a:cs typeface="微軟正黑體"/>
            </a:endParaRPr>
          </a:p>
        </p:txBody>
      </p:sp>
      <p:pic>
        <p:nvPicPr>
          <p:cNvPr id="9" name="object 9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3996" y="792010"/>
            <a:ext cx="1778863" cy="1145705"/>
          </a:xfrm>
          <a:prstGeom prst="rect">
            <a:avLst/>
          </a:prstGeom>
        </p:spPr>
      </p:pic>
      <p:pic>
        <p:nvPicPr>
          <p:cNvPr id="10" name="object 10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4009" y="2185394"/>
            <a:ext cx="1778842" cy="1145688"/>
          </a:xfrm>
          <a:prstGeom prst="rect">
            <a:avLst/>
          </a:prstGeom>
        </p:spPr>
      </p:pic>
      <p:sp>
        <p:nvSpPr>
          <p:cNvPr id="11" name="object 11" descr=""/>
          <p:cNvSpPr txBox="1"/>
          <p:nvPr/>
        </p:nvSpPr>
        <p:spPr>
          <a:xfrm>
            <a:off x="2914762" y="1947838"/>
            <a:ext cx="83248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58595B"/>
                </a:solidFill>
                <a:latin typeface="微軟正黑體"/>
                <a:cs typeface="微軟正黑體"/>
              </a:rPr>
              <a:t>2</a:t>
            </a:r>
            <a:r>
              <a:rPr dirty="0" sz="900" spc="-15">
                <a:solidFill>
                  <a:srgbClr val="58595B"/>
                </a:solidFill>
                <a:latin typeface="微軟正黑體"/>
                <a:cs typeface="微軟正黑體"/>
              </a:rPr>
              <a:t>. 膝蓋輕夾油箱</a:t>
            </a:r>
            <a:endParaRPr sz="900">
              <a:latin typeface="微軟正黑體"/>
              <a:cs typeface="微軟正黑體"/>
            </a:endParaRPr>
          </a:p>
        </p:txBody>
      </p:sp>
      <p:pic>
        <p:nvPicPr>
          <p:cNvPr id="12" name="object 12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927464" y="792010"/>
            <a:ext cx="1778850" cy="1145705"/>
          </a:xfrm>
          <a:prstGeom prst="rect">
            <a:avLst/>
          </a:prstGeom>
        </p:spPr>
      </p:pic>
      <p:sp>
        <p:nvSpPr>
          <p:cNvPr id="13" name="object 13" descr=""/>
          <p:cNvSpPr txBox="1"/>
          <p:nvPr/>
        </p:nvSpPr>
        <p:spPr>
          <a:xfrm>
            <a:off x="683996" y="360007"/>
            <a:ext cx="4646930" cy="260985"/>
          </a:xfrm>
          <a:prstGeom prst="rect">
            <a:avLst/>
          </a:prstGeom>
          <a:solidFill>
            <a:srgbClr val="38BDAD"/>
          </a:solidFill>
        </p:spPr>
        <p:txBody>
          <a:bodyPr wrap="square" lIns="0" tIns="19685" rIns="0" bIns="0" rtlCol="0" vert="horz">
            <a:spAutoFit/>
          </a:bodyPr>
          <a:lstStyle/>
          <a:p>
            <a:pPr marL="179705">
              <a:lnSpc>
                <a:spcPct val="100000"/>
              </a:lnSpc>
              <a:spcBef>
                <a:spcPts val="155"/>
              </a:spcBef>
            </a:pPr>
            <a:r>
              <a:rPr dirty="0" sz="1300" spc="-5">
                <a:solidFill>
                  <a:srgbClr val="FFFFFF"/>
                </a:solidFill>
                <a:latin typeface="微軟正黑體"/>
                <a:cs typeface="微軟正黑體"/>
              </a:rPr>
              <a:t>圖片示範：騎乘姿勢【檔車】</a:t>
            </a:r>
            <a:endParaRPr sz="1300">
              <a:latin typeface="微軟正黑體"/>
              <a:cs typeface="微軟正黑體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7056005" y="0"/>
            <a:ext cx="504190" cy="1368425"/>
          </a:xfrm>
          <a:custGeom>
            <a:avLst/>
            <a:gdLst/>
            <a:ahLst/>
            <a:cxnLst/>
            <a:rect l="l" t="t" r="r" b="b"/>
            <a:pathLst>
              <a:path w="504190" h="1368425">
                <a:moveTo>
                  <a:pt x="0" y="1368006"/>
                </a:moveTo>
                <a:lnTo>
                  <a:pt x="503999" y="1368006"/>
                </a:lnTo>
                <a:lnTo>
                  <a:pt x="503999" y="0"/>
                </a:lnTo>
                <a:lnTo>
                  <a:pt x="0" y="0"/>
                </a:lnTo>
                <a:lnTo>
                  <a:pt x="0" y="1368006"/>
                </a:lnTo>
                <a:close/>
              </a:path>
            </a:pathLst>
          </a:custGeom>
          <a:solidFill>
            <a:srgbClr val="38BDA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7056005" y="1421993"/>
            <a:ext cx="504190" cy="50800"/>
          </a:xfrm>
          <a:custGeom>
            <a:avLst/>
            <a:gdLst/>
            <a:ahLst/>
            <a:cxnLst/>
            <a:rect l="l" t="t" r="r" b="b"/>
            <a:pathLst>
              <a:path w="504190" h="50800">
                <a:moveTo>
                  <a:pt x="0" y="50406"/>
                </a:moveTo>
                <a:lnTo>
                  <a:pt x="503999" y="50406"/>
                </a:lnTo>
                <a:lnTo>
                  <a:pt x="503999" y="0"/>
                </a:lnTo>
                <a:lnTo>
                  <a:pt x="0" y="0"/>
                </a:lnTo>
                <a:lnTo>
                  <a:pt x="0" y="50406"/>
                </a:lnTo>
                <a:close/>
              </a:path>
            </a:pathLst>
          </a:custGeom>
          <a:solidFill>
            <a:srgbClr val="38BDA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7056005" y="1522793"/>
            <a:ext cx="504190" cy="144145"/>
          </a:xfrm>
          <a:custGeom>
            <a:avLst/>
            <a:gdLst/>
            <a:ahLst/>
            <a:cxnLst/>
            <a:rect l="l" t="t" r="r" b="b"/>
            <a:pathLst>
              <a:path w="504190" h="144144">
                <a:moveTo>
                  <a:pt x="503999" y="93611"/>
                </a:moveTo>
                <a:lnTo>
                  <a:pt x="0" y="93611"/>
                </a:lnTo>
                <a:lnTo>
                  <a:pt x="0" y="144018"/>
                </a:lnTo>
                <a:lnTo>
                  <a:pt x="503999" y="144018"/>
                </a:lnTo>
                <a:lnTo>
                  <a:pt x="503999" y="93611"/>
                </a:lnTo>
                <a:close/>
              </a:path>
              <a:path w="504190" h="144144">
                <a:moveTo>
                  <a:pt x="503999" y="0"/>
                </a:moveTo>
                <a:lnTo>
                  <a:pt x="0" y="0"/>
                </a:lnTo>
                <a:lnTo>
                  <a:pt x="0" y="50406"/>
                </a:lnTo>
                <a:lnTo>
                  <a:pt x="503999" y="50406"/>
                </a:lnTo>
                <a:lnTo>
                  <a:pt x="503999" y="0"/>
                </a:lnTo>
                <a:close/>
              </a:path>
            </a:pathLst>
          </a:custGeom>
          <a:solidFill>
            <a:srgbClr val="38BDA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7150293" y="435771"/>
            <a:ext cx="205104" cy="8788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 indent="1270">
              <a:lnSpc>
                <a:spcPct val="100000"/>
              </a:lnSpc>
              <a:spcBef>
                <a:spcPts val="100"/>
              </a:spcBef>
            </a:pPr>
            <a:r>
              <a:rPr dirty="0" sz="1400" spc="-50" b="1">
                <a:solidFill>
                  <a:srgbClr val="FFFFFF"/>
                </a:solidFill>
                <a:latin typeface="微軟正黑體"/>
                <a:cs typeface="微軟正黑體"/>
              </a:rPr>
              <a:t>基本駕駛</a:t>
            </a:r>
            <a:endParaRPr sz="1400">
              <a:latin typeface="微軟正黑體"/>
              <a:cs typeface="微軟正黑體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7001051" y="4925250"/>
            <a:ext cx="1949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38BDAD"/>
                </a:solidFill>
                <a:latin typeface="Arial"/>
                <a:cs typeface="Arial"/>
              </a:rPr>
              <a:t>26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3209300" y="871951"/>
            <a:ext cx="863600" cy="1930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100" spc="-10">
                <a:solidFill>
                  <a:srgbClr val="58595B"/>
                </a:solidFill>
                <a:latin typeface="微軟正黑體"/>
                <a:cs typeface="微軟正黑體"/>
              </a:rPr>
              <a:t>牽車方式說明</a:t>
            </a:r>
            <a:endParaRPr sz="1100">
              <a:latin typeface="微軟正黑體"/>
              <a:cs typeface="微軟正黑體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491299" y="1520654"/>
            <a:ext cx="1503045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56210" indent="-143510">
              <a:lnSpc>
                <a:spcPct val="100000"/>
              </a:lnSpc>
              <a:spcBef>
                <a:spcPts val="100"/>
              </a:spcBef>
              <a:buClr>
                <a:srgbClr val="38BDAD"/>
              </a:buClr>
              <a:buSzPct val="85714"/>
              <a:buFont typeface=""/>
              <a:buChar char="■"/>
              <a:tabLst>
                <a:tab pos="156210" algn="l"/>
              </a:tabLst>
            </a:pP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說明：如何能正確牽車</a:t>
            </a:r>
            <a:endParaRPr sz="1050">
              <a:latin typeface="微軟正黑體 Light"/>
              <a:cs typeface="微軟正黑體 Light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491299" y="1977855"/>
            <a:ext cx="1369695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56210" indent="-143510">
              <a:lnSpc>
                <a:spcPct val="100000"/>
              </a:lnSpc>
              <a:spcBef>
                <a:spcPts val="100"/>
              </a:spcBef>
              <a:buClr>
                <a:srgbClr val="38BDAD"/>
              </a:buClr>
              <a:buSzPct val="85714"/>
              <a:buFont typeface=""/>
              <a:buChar char="■"/>
              <a:tabLst>
                <a:tab pos="156210" algn="l"/>
              </a:tabLst>
            </a:pPr>
            <a:r>
              <a:rPr dirty="0" sz="1050" spc="-10" b="0">
                <a:solidFill>
                  <a:srgbClr val="414042"/>
                </a:solidFill>
                <a:latin typeface="微軟正黑體 Light"/>
                <a:cs typeface="微軟正黑體 Light"/>
              </a:rPr>
              <a:t>訓練：牽車方式說明</a:t>
            </a:r>
            <a:endParaRPr sz="1050">
              <a:latin typeface="微軟正黑體 Light"/>
              <a:cs typeface="微軟正黑體 Light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2415500" y="1520654"/>
            <a:ext cx="4436745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56210" indent="-143510">
              <a:lnSpc>
                <a:spcPct val="100000"/>
              </a:lnSpc>
              <a:spcBef>
                <a:spcPts val="100"/>
              </a:spcBef>
              <a:buClr>
                <a:srgbClr val="38BDAD"/>
              </a:buClr>
              <a:buSzPct val="85714"/>
              <a:buFont typeface=""/>
              <a:buChar char="■"/>
              <a:tabLst>
                <a:tab pos="156210" algn="l"/>
              </a:tabLst>
            </a:pP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如果能夠確實掌握車輛重心，不同重量的車輛也能夠安全且輕鬆的牽行。</a:t>
            </a:r>
            <a:endParaRPr sz="1050">
              <a:latin typeface="微軟正黑體 Light"/>
              <a:cs typeface="微軟正黑體 Light"/>
            </a:endParaRPr>
          </a:p>
        </p:txBody>
      </p:sp>
      <p:sp>
        <p:nvSpPr>
          <p:cNvPr id="11" name="object 11" descr="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81280" rIns="0" bIns="0" rtlCol="0" vert="horz">
            <a:spAutoFit/>
          </a:bodyPr>
          <a:lstStyle/>
          <a:p>
            <a:pPr algn="just" marL="156210" indent="-143510">
              <a:lnSpc>
                <a:spcPct val="100000"/>
              </a:lnSpc>
              <a:spcBef>
                <a:spcPts val="640"/>
              </a:spcBef>
              <a:buClr>
                <a:srgbClr val="38BDAD"/>
              </a:buClr>
              <a:buSzPct val="85714"/>
              <a:buFont typeface=""/>
              <a:buChar char="■"/>
              <a:tabLst>
                <a:tab pos="156210" algn="l"/>
              </a:tabLst>
            </a:pPr>
            <a:r>
              <a:rPr dirty="0" sz="1050" spc="-5"/>
              <a:t>掌握車輛重心與牽車方式說明：</a:t>
            </a:r>
            <a:endParaRPr sz="1050"/>
          </a:p>
          <a:p>
            <a:pPr algn="just" marL="1136015" marR="5080" indent="-966469">
              <a:lnSpc>
                <a:spcPct val="142800"/>
              </a:lnSpc>
            </a:pPr>
            <a:r>
              <a:rPr dirty="0" spc="-25"/>
              <a:t>( 一) 車輛重心：讓學員體驗車輛傾斜時重心的差異，在直立狀態下最輕，</a:t>
            </a:r>
            <a:r>
              <a:rPr dirty="0" spc="-10"/>
              <a:t>傾斜角度越大越重。</a:t>
            </a:r>
          </a:p>
          <a:p>
            <a:pPr algn="just" marL="170180">
              <a:lnSpc>
                <a:spcPct val="100000"/>
              </a:lnSpc>
              <a:spcBef>
                <a:spcPts val="540"/>
              </a:spcBef>
            </a:pPr>
            <a:r>
              <a:rPr dirty="0" spc="-35"/>
              <a:t>( 二 ) 牽車：學員在車輛左側，牽行時車輛盡量保持直立的狀態。</a:t>
            </a:r>
          </a:p>
          <a:p>
            <a:pPr algn="just" lvl="1" marL="688340" marR="38735" indent="-115570">
              <a:lnSpc>
                <a:spcPct val="142800"/>
              </a:lnSpc>
              <a:buAutoNum type="arabicPeriod"/>
              <a:tabLst>
                <a:tab pos="1090295" algn="l"/>
              </a:tabLst>
            </a:pP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前進：學員面向前方，雙手握把手控制方向，大腿或腰部可輕靠</a:t>
            </a: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	</a:t>
            </a:r>
            <a:r>
              <a:rPr dirty="0" sz="1050" spc="-50" b="0">
                <a:solidFill>
                  <a:srgbClr val="414042"/>
                </a:solidFill>
                <a:latin typeface="微軟正黑體 Light"/>
                <a:cs typeface="微軟正黑體 Light"/>
              </a:rPr>
              <a:t>座墊或油箱 ( 檔車 )，使用下半身 ( 腿 ) 的力量，向前走與</a:t>
            </a:r>
            <a:r>
              <a:rPr dirty="0" sz="1050" spc="-10" b="0">
                <a:solidFill>
                  <a:srgbClr val="414042"/>
                </a:solidFill>
                <a:latin typeface="微軟正黑體 Light"/>
                <a:cs typeface="微軟正黑體 Light"/>
              </a:rPr>
              <a:t>左	右移動，按壓煞車讓車輛停止。</a:t>
            </a:r>
            <a:endParaRPr sz="1050">
              <a:latin typeface="微軟正黑體 Light"/>
              <a:cs typeface="微軟正黑體 Light"/>
            </a:endParaRPr>
          </a:p>
          <a:p>
            <a:pPr algn="just" lvl="1" marL="688340" marR="38735" indent="-138430">
              <a:lnSpc>
                <a:spcPct val="142800"/>
              </a:lnSpc>
              <a:buAutoNum type="arabicPeriod"/>
              <a:tabLst>
                <a:tab pos="1092835" algn="l"/>
              </a:tabLst>
            </a:pP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後退：學員面向後方，左手握把手控制方向，右手扶後扶手或座	墊，使用下半身 ( 腿 ) 的力量，向後走與左右移動，按壓</a:t>
            </a: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	</a:t>
            </a:r>
            <a:r>
              <a:rPr dirty="0" sz="1050" spc="-10" b="0">
                <a:solidFill>
                  <a:srgbClr val="414042"/>
                </a:solidFill>
                <a:latin typeface="微軟正黑體 Light"/>
                <a:cs typeface="微軟正黑體 Light"/>
              </a:rPr>
              <a:t>煞車讓車輛停止。</a:t>
            </a:r>
            <a:endParaRPr sz="1050">
              <a:latin typeface="微軟正黑體 Light"/>
              <a:cs typeface="微軟正黑體 Light"/>
            </a:endParaRPr>
          </a:p>
        </p:txBody>
      </p:sp>
      <p:grpSp>
        <p:nvGrpSpPr>
          <p:cNvPr id="12" name="object 12" descr=""/>
          <p:cNvGrpSpPr/>
          <p:nvPr/>
        </p:nvGrpSpPr>
        <p:grpSpPr>
          <a:xfrm>
            <a:off x="0" y="1188005"/>
            <a:ext cx="6876415" cy="4140200"/>
            <a:chOff x="0" y="1188005"/>
            <a:chExt cx="6876415" cy="4140200"/>
          </a:xfrm>
        </p:grpSpPr>
        <p:sp>
          <p:nvSpPr>
            <p:cNvPr id="13" name="object 13" descr=""/>
            <p:cNvSpPr/>
            <p:nvPr/>
          </p:nvSpPr>
          <p:spPr>
            <a:xfrm>
              <a:off x="0" y="1189202"/>
              <a:ext cx="6876415" cy="260985"/>
            </a:xfrm>
            <a:custGeom>
              <a:avLst/>
              <a:gdLst/>
              <a:ahLst/>
              <a:cxnLst/>
              <a:rect l="l" t="t" r="r" b="b"/>
              <a:pathLst>
                <a:path w="6876415" h="260984">
                  <a:moveTo>
                    <a:pt x="6875995" y="0"/>
                  </a:moveTo>
                  <a:lnTo>
                    <a:pt x="0" y="0"/>
                  </a:lnTo>
                  <a:lnTo>
                    <a:pt x="0" y="260400"/>
                  </a:lnTo>
                  <a:lnTo>
                    <a:pt x="6875995" y="260400"/>
                  </a:lnTo>
                  <a:lnTo>
                    <a:pt x="6875995" y="0"/>
                  </a:lnTo>
                  <a:close/>
                </a:path>
              </a:pathLst>
            </a:custGeom>
            <a:solidFill>
              <a:srgbClr val="38BDA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2305375" y="1410006"/>
              <a:ext cx="19050" cy="3918585"/>
            </a:xfrm>
            <a:custGeom>
              <a:avLst/>
              <a:gdLst/>
              <a:ahLst/>
              <a:cxnLst/>
              <a:rect l="l" t="t" r="r" b="b"/>
              <a:pathLst>
                <a:path w="19050" h="3918585">
                  <a:moveTo>
                    <a:pt x="19050" y="0"/>
                  </a:moveTo>
                  <a:lnTo>
                    <a:pt x="0" y="0"/>
                  </a:lnTo>
                  <a:lnTo>
                    <a:pt x="0" y="3917999"/>
                  </a:lnTo>
                  <a:lnTo>
                    <a:pt x="19050" y="3917999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38BDA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2314900" y="1188005"/>
              <a:ext cx="0" cy="272415"/>
            </a:xfrm>
            <a:custGeom>
              <a:avLst/>
              <a:gdLst/>
              <a:ahLst/>
              <a:cxnLst/>
              <a:rect l="l" t="t" r="r" b="b"/>
              <a:pathLst>
                <a:path w="0" h="272415">
                  <a:moveTo>
                    <a:pt x="0" y="0"/>
                  </a:moveTo>
                  <a:lnTo>
                    <a:pt x="0" y="272402"/>
                  </a:lnTo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 descr=""/>
          <p:cNvSpPr/>
          <p:nvPr/>
        </p:nvSpPr>
        <p:spPr>
          <a:xfrm>
            <a:off x="503998" y="360002"/>
            <a:ext cx="338455" cy="338455"/>
          </a:xfrm>
          <a:custGeom>
            <a:avLst/>
            <a:gdLst/>
            <a:ahLst/>
            <a:cxnLst/>
            <a:rect l="l" t="t" r="r" b="b"/>
            <a:pathLst>
              <a:path w="338455" h="338455">
                <a:moveTo>
                  <a:pt x="169202" y="0"/>
                </a:moveTo>
                <a:lnTo>
                  <a:pt x="124221" y="6044"/>
                </a:lnTo>
                <a:lnTo>
                  <a:pt x="83803" y="23101"/>
                </a:lnTo>
                <a:lnTo>
                  <a:pt x="49558" y="49558"/>
                </a:lnTo>
                <a:lnTo>
                  <a:pt x="23101" y="83803"/>
                </a:lnTo>
                <a:lnTo>
                  <a:pt x="6044" y="124221"/>
                </a:lnTo>
                <a:lnTo>
                  <a:pt x="0" y="169202"/>
                </a:lnTo>
                <a:lnTo>
                  <a:pt x="6044" y="214182"/>
                </a:lnTo>
                <a:lnTo>
                  <a:pt x="23101" y="254601"/>
                </a:lnTo>
                <a:lnTo>
                  <a:pt x="49558" y="288845"/>
                </a:lnTo>
                <a:lnTo>
                  <a:pt x="83803" y="315302"/>
                </a:lnTo>
                <a:lnTo>
                  <a:pt x="124221" y="332360"/>
                </a:lnTo>
                <a:lnTo>
                  <a:pt x="169202" y="338404"/>
                </a:lnTo>
                <a:lnTo>
                  <a:pt x="214182" y="332360"/>
                </a:lnTo>
                <a:lnTo>
                  <a:pt x="254601" y="315302"/>
                </a:lnTo>
                <a:lnTo>
                  <a:pt x="288845" y="288845"/>
                </a:lnTo>
                <a:lnTo>
                  <a:pt x="315302" y="254601"/>
                </a:lnTo>
                <a:lnTo>
                  <a:pt x="332360" y="214182"/>
                </a:lnTo>
                <a:lnTo>
                  <a:pt x="338404" y="169202"/>
                </a:lnTo>
                <a:lnTo>
                  <a:pt x="332360" y="124221"/>
                </a:lnTo>
                <a:lnTo>
                  <a:pt x="315302" y="83803"/>
                </a:lnTo>
                <a:lnTo>
                  <a:pt x="288845" y="49558"/>
                </a:lnTo>
                <a:lnTo>
                  <a:pt x="254601" y="23101"/>
                </a:lnTo>
                <a:lnTo>
                  <a:pt x="214182" y="6044"/>
                </a:lnTo>
                <a:lnTo>
                  <a:pt x="169202" y="0"/>
                </a:lnTo>
                <a:close/>
              </a:path>
            </a:pathLst>
          </a:custGeom>
          <a:solidFill>
            <a:srgbClr val="38BDA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478599" y="339669"/>
            <a:ext cx="980440" cy="3302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dirty="0" sz="1800" spc="-10" i="1">
                <a:latin typeface="Arial"/>
                <a:cs typeface="Arial"/>
              </a:rPr>
              <a:t>2-</a:t>
            </a:r>
            <a:r>
              <a:rPr dirty="0" sz="1800" i="1">
                <a:latin typeface="Arial"/>
                <a:cs typeface="Arial"/>
              </a:rPr>
              <a:t>2</a:t>
            </a:r>
            <a:r>
              <a:rPr dirty="0" sz="1800" spc="225" i="1">
                <a:latin typeface="Arial"/>
                <a:cs typeface="Arial"/>
              </a:rPr>
              <a:t> </a:t>
            </a:r>
            <a:r>
              <a:rPr dirty="0" baseline="-34722" sz="3000" spc="-37">
                <a:solidFill>
                  <a:srgbClr val="38BDAD"/>
                </a:solidFill>
              </a:rPr>
              <a:t>牽車</a:t>
            </a:r>
            <a:endParaRPr baseline="-34722" sz="3000">
              <a:latin typeface="Arial"/>
              <a:cs typeface="Arial"/>
            </a:endParaRPr>
          </a:p>
        </p:txBody>
      </p:sp>
      <p:pic>
        <p:nvPicPr>
          <p:cNvPr id="18" name="object 18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80376" y="430208"/>
            <a:ext cx="430532" cy="226796"/>
          </a:xfrm>
          <a:prstGeom prst="rect">
            <a:avLst/>
          </a:prstGeom>
        </p:spPr>
      </p:pic>
      <p:sp>
        <p:nvSpPr>
          <p:cNvPr id="19" name="object 19" descr=""/>
          <p:cNvSpPr txBox="1"/>
          <p:nvPr/>
        </p:nvSpPr>
        <p:spPr>
          <a:xfrm>
            <a:off x="2713742" y="434061"/>
            <a:ext cx="27565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08000" algn="l"/>
              </a:tabLst>
            </a:pPr>
            <a:r>
              <a:rPr dirty="0" sz="1200" b="1">
                <a:solidFill>
                  <a:srgbClr val="FFFFFF"/>
                </a:solidFill>
                <a:latin typeface="微軟正黑體"/>
                <a:cs typeface="微軟正黑體"/>
              </a:rPr>
              <a:t>目</a:t>
            </a:r>
            <a:r>
              <a:rPr dirty="0" sz="1200" spc="45" b="1">
                <a:solidFill>
                  <a:srgbClr val="FFFFFF"/>
                </a:solidFill>
                <a:latin typeface="微軟正黑體"/>
                <a:cs typeface="微軟正黑體"/>
              </a:rPr>
              <a:t> </a:t>
            </a:r>
            <a:r>
              <a:rPr dirty="0" sz="1200" spc="-50" b="1">
                <a:solidFill>
                  <a:srgbClr val="FFFFFF"/>
                </a:solidFill>
                <a:latin typeface="微軟正黑體"/>
                <a:cs typeface="微軟正黑體"/>
              </a:rPr>
              <a:t>的</a:t>
            </a:r>
            <a:r>
              <a:rPr dirty="0" sz="1200" b="1">
                <a:solidFill>
                  <a:srgbClr val="FFFFFF"/>
                </a:solidFill>
                <a:latin typeface="微軟正黑體"/>
                <a:cs typeface="微軟正黑體"/>
              </a:rPr>
              <a:t>	</a:t>
            </a:r>
            <a:r>
              <a:rPr dirty="0" baseline="2525" sz="1650">
                <a:solidFill>
                  <a:srgbClr val="58595B"/>
                </a:solidFill>
                <a:latin typeface="微軟正黑體"/>
                <a:cs typeface="微軟正黑體"/>
              </a:rPr>
              <a:t>學習掌握車輛重心與牽動車輛的方</a:t>
            </a:r>
            <a:r>
              <a:rPr dirty="0" baseline="2525" sz="1650" spc="-75">
                <a:solidFill>
                  <a:srgbClr val="58595B"/>
                </a:solidFill>
                <a:latin typeface="微軟正黑體"/>
                <a:cs typeface="微軟正黑體"/>
              </a:rPr>
              <a:t>式</a:t>
            </a:r>
            <a:endParaRPr baseline="2525" sz="1650">
              <a:latin typeface="微軟正黑體"/>
              <a:cs typeface="微軟正黑體"/>
            </a:endParaRPr>
          </a:p>
        </p:txBody>
      </p:sp>
      <p:pic>
        <p:nvPicPr>
          <p:cNvPr id="20" name="object 20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80376" y="853209"/>
            <a:ext cx="430532" cy="226796"/>
          </a:xfrm>
          <a:prstGeom prst="rect">
            <a:avLst/>
          </a:prstGeom>
        </p:spPr>
      </p:pic>
      <p:sp>
        <p:nvSpPr>
          <p:cNvPr id="21" name="object 21" descr=""/>
          <p:cNvSpPr txBox="1"/>
          <p:nvPr/>
        </p:nvSpPr>
        <p:spPr>
          <a:xfrm>
            <a:off x="2713742" y="857062"/>
            <a:ext cx="37465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solidFill>
                  <a:srgbClr val="FFFFFF"/>
                </a:solidFill>
                <a:latin typeface="微軟正黑體"/>
                <a:cs typeface="微軟正黑體"/>
              </a:rPr>
              <a:t>方 法</a:t>
            </a:r>
            <a:endParaRPr sz="1200">
              <a:latin typeface="微軟正黑體"/>
              <a:cs typeface="微軟正黑體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980099" y="1206017"/>
            <a:ext cx="685800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15" b="1">
                <a:solidFill>
                  <a:srgbClr val="FFFFFF"/>
                </a:solidFill>
                <a:latin typeface="微軟正黑體"/>
                <a:cs typeface="微軟正黑體"/>
              </a:rPr>
              <a:t>指導要領</a:t>
            </a:r>
            <a:endParaRPr sz="1300">
              <a:latin typeface="微軟正黑體"/>
              <a:cs typeface="微軟正黑體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4214738" y="1206017"/>
            <a:ext cx="685800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15" b="1">
                <a:solidFill>
                  <a:srgbClr val="FFFFFF"/>
                </a:solidFill>
                <a:latin typeface="微軟正黑體"/>
                <a:cs typeface="微軟正黑體"/>
              </a:rPr>
              <a:t>指導內容</a:t>
            </a:r>
            <a:endParaRPr sz="1300">
              <a:latin typeface="微軟正黑體"/>
              <a:cs typeface="微軟正黑體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491299" y="1023048"/>
            <a:ext cx="121348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30" b="1">
                <a:solidFill>
                  <a:srgbClr val="58595B"/>
                </a:solidFill>
                <a:latin typeface="微軟正黑體"/>
                <a:cs typeface="微軟正黑體"/>
              </a:rPr>
              <a:t>【建議時數</a:t>
            </a:r>
            <a:r>
              <a:rPr dirty="0" sz="900" b="1">
                <a:solidFill>
                  <a:srgbClr val="58595B"/>
                </a:solidFill>
                <a:latin typeface="微軟正黑體"/>
                <a:cs typeface="微軟正黑體"/>
              </a:rPr>
              <a:t>0.25</a:t>
            </a:r>
            <a:r>
              <a:rPr dirty="0" sz="900" spc="-35" b="1">
                <a:solidFill>
                  <a:srgbClr val="58595B"/>
                </a:solidFill>
                <a:latin typeface="微軟正黑體"/>
                <a:cs typeface="微軟正黑體"/>
              </a:rPr>
              <a:t> 小時】</a:t>
            </a:r>
            <a:endParaRPr sz="900">
              <a:latin typeface="微軟正黑體"/>
              <a:cs typeface="微軟正黑體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1305902" y="493204"/>
            <a:ext cx="36195" cy="252095"/>
          </a:xfrm>
          <a:custGeom>
            <a:avLst/>
            <a:gdLst/>
            <a:ahLst/>
            <a:cxnLst/>
            <a:rect l="l" t="t" r="r" b="b"/>
            <a:pathLst>
              <a:path w="36194" h="252095">
                <a:moveTo>
                  <a:pt x="36004" y="0"/>
                </a:moveTo>
                <a:lnTo>
                  <a:pt x="0" y="0"/>
                </a:lnTo>
                <a:lnTo>
                  <a:pt x="0" y="252006"/>
                </a:lnTo>
                <a:lnTo>
                  <a:pt x="36004" y="252006"/>
                </a:lnTo>
                <a:lnTo>
                  <a:pt x="3600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1305902" y="2278799"/>
            <a:ext cx="36195" cy="252095"/>
          </a:xfrm>
          <a:custGeom>
            <a:avLst/>
            <a:gdLst/>
            <a:ahLst/>
            <a:cxnLst/>
            <a:rect l="l" t="t" r="r" b="b"/>
            <a:pathLst>
              <a:path w="36194" h="252094">
                <a:moveTo>
                  <a:pt x="36004" y="0"/>
                </a:moveTo>
                <a:lnTo>
                  <a:pt x="0" y="0"/>
                </a:lnTo>
                <a:lnTo>
                  <a:pt x="0" y="252006"/>
                </a:lnTo>
                <a:lnTo>
                  <a:pt x="36004" y="252006"/>
                </a:lnTo>
                <a:lnTo>
                  <a:pt x="36004" y="0"/>
                </a:lnTo>
                <a:close/>
              </a:path>
            </a:pathLst>
          </a:custGeom>
          <a:solidFill>
            <a:srgbClr val="286995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427299" y="454176"/>
            <a:ext cx="1168400" cy="2540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500" spc="-10">
                <a:solidFill>
                  <a:srgbClr val="00AEEF"/>
                </a:solidFill>
              </a:rPr>
              <a:t>四、防禦駕駛</a:t>
            </a:r>
            <a:endParaRPr sz="1500"/>
          </a:p>
        </p:txBody>
      </p:sp>
      <p:sp>
        <p:nvSpPr>
          <p:cNvPr id="5" name="object 5" descr=""/>
          <p:cNvSpPr txBox="1"/>
          <p:nvPr/>
        </p:nvSpPr>
        <p:spPr>
          <a:xfrm>
            <a:off x="1427159" y="665535"/>
            <a:ext cx="5150485" cy="4203700"/>
          </a:xfrm>
          <a:prstGeom prst="rect">
            <a:avLst/>
          </a:prstGeom>
        </p:spPr>
        <p:txBody>
          <a:bodyPr wrap="square" lIns="0" tIns="8636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80"/>
              </a:spcBef>
            </a:pPr>
            <a:r>
              <a:rPr dirty="0" sz="1100" b="0">
                <a:solidFill>
                  <a:srgbClr val="58595B"/>
                </a:solidFill>
                <a:latin typeface="微軟正黑體 Light"/>
                <a:cs typeface="微軟正黑體 Light"/>
              </a:rPr>
              <a:t>1</a:t>
            </a:r>
            <a:r>
              <a:rPr dirty="0" sz="1100" spc="-10" b="0">
                <a:solidFill>
                  <a:srgbClr val="58595B"/>
                </a:solidFill>
                <a:latin typeface="微軟正黑體 Light"/>
                <a:cs typeface="微軟正黑體 Light"/>
              </a:rPr>
              <a:t>、危險預知............................................................................................................................66</a:t>
            </a:r>
            <a:endParaRPr sz="1100">
              <a:latin typeface="微軟正黑體 Light"/>
              <a:cs typeface="微軟正黑體 Light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dirty="0" sz="1100" b="0">
                <a:solidFill>
                  <a:srgbClr val="58595B"/>
                </a:solidFill>
                <a:latin typeface="微軟正黑體 Light"/>
                <a:cs typeface="微軟正黑體 Light"/>
              </a:rPr>
              <a:t>2</a:t>
            </a:r>
            <a:r>
              <a:rPr dirty="0" sz="1100" spc="-15" b="0">
                <a:solidFill>
                  <a:srgbClr val="58595B"/>
                </a:solidFill>
                <a:latin typeface="微軟正黑體 Light"/>
                <a:cs typeface="微軟正黑體 Light"/>
              </a:rPr>
              <a:t>、安全速度 ...........................................................................................................................</a:t>
            </a:r>
            <a:r>
              <a:rPr dirty="0" sz="1100" spc="-10" b="0">
                <a:solidFill>
                  <a:srgbClr val="58595B"/>
                </a:solidFill>
                <a:latin typeface="微軟正黑體 Light"/>
                <a:cs typeface="微軟正黑體 Light"/>
              </a:rPr>
              <a:t>69</a:t>
            </a:r>
            <a:endParaRPr sz="1100">
              <a:latin typeface="微軟正黑體 Light"/>
              <a:cs typeface="微軟正黑體 Light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dirty="0" sz="1100" b="0">
                <a:solidFill>
                  <a:srgbClr val="58595B"/>
                </a:solidFill>
                <a:latin typeface="微軟正黑體 Light"/>
                <a:cs typeface="微軟正黑體 Light"/>
              </a:rPr>
              <a:t>3</a:t>
            </a:r>
            <a:r>
              <a:rPr dirty="0" sz="1100" spc="-15" b="0">
                <a:solidFill>
                  <a:srgbClr val="58595B"/>
                </a:solidFill>
                <a:latin typeface="微軟正黑體 Light"/>
                <a:cs typeface="微軟正黑體 Light"/>
              </a:rPr>
              <a:t>、安全距離 ...........................................................................................................................</a:t>
            </a:r>
            <a:r>
              <a:rPr dirty="0" sz="1100" spc="-10" b="0">
                <a:solidFill>
                  <a:srgbClr val="58595B"/>
                </a:solidFill>
                <a:latin typeface="微軟正黑體 Light"/>
                <a:cs typeface="微軟正黑體 Light"/>
              </a:rPr>
              <a:t>72</a:t>
            </a:r>
            <a:endParaRPr sz="1100">
              <a:latin typeface="微軟正黑體 Light"/>
              <a:cs typeface="微軟正黑體 Light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dirty="0" sz="1100" b="0">
                <a:solidFill>
                  <a:srgbClr val="58595B"/>
                </a:solidFill>
                <a:latin typeface="微軟正黑體 Light"/>
                <a:cs typeface="微軟正黑體 Light"/>
              </a:rPr>
              <a:t>4</a:t>
            </a:r>
            <a:r>
              <a:rPr dirty="0" sz="1100" spc="-15" b="0">
                <a:solidFill>
                  <a:srgbClr val="58595B"/>
                </a:solidFill>
                <a:latin typeface="微軟正黑體 Light"/>
                <a:cs typeface="微軟正黑體 Light"/>
              </a:rPr>
              <a:t>、視野死角 ...........................................................................................................................</a:t>
            </a:r>
            <a:r>
              <a:rPr dirty="0" sz="1100" spc="-10" b="0">
                <a:solidFill>
                  <a:srgbClr val="58595B"/>
                </a:solidFill>
                <a:latin typeface="微軟正黑體 Light"/>
                <a:cs typeface="微軟正黑體 Light"/>
              </a:rPr>
              <a:t>75</a:t>
            </a:r>
            <a:endParaRPr sz="1100">
              <a:latin typeface="微軟正黑體 Light"/>
              <a:cs typeface="微軟正黑體 Light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dirty="0" sz="1100" b="0">
                <a:solidFill>
                  <a:srgbClr val="58595B"/>
                </a:solidFill>
                <a:latin typeface="微軟正黑體 Light"/>
                <a:cs typeface="微軟正黑體 Light"/>
              </a:rPr>
              <a:t>5</a:t>
            </a:r>
            <a:r>
              <a:rPr dirty="0" sz="1100" spc="-10" b="0">
                <a:solidFill>
                  <a:srgbClr val="58595B"/>
                </a:solidFill>
                <a:latin typeface="微軟正黑體 Light"/>
                <a:cs typeface="微軟正黑體 Light"/>
              </a:rPr>
              <a:t>、錯覺....................................................................................................................................78</a:t>
            </a:r>
            <a:endParaRPr sz="1100">
              <a:latin typeface="微軟正黑體 Light"/>
              <a:cs typeface="微軟正黑體 Light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dirty="0" sz="1100" b="0">
                <a:solidFill>
                  <a:srgbClr val="58595B"/>
                </a:solidFill>
                <a:latin typeface="微軟正黑體 Light"/>
                <a:cs typeface="微軟正黑體 Light"/>
              </a:rPr>
              <a:t>6</a:t>
            </a:r>
            <a:r>
              <a:rPr dirty="0" sz="1100" spc="-15" b="0">
                <a:solidFill>
                  <a:srgbClr val="58595B"/>
                </a:solidFill>
                <a:latin typeface="微軟正黑體 Light"/>
                <a:cs typeface="微軟正黑體 Light"/>
              </a:rPr>
              <a:t>、內輪差 ...............................................................................................................................</a:t>
            </a:r>
            <a:r>
              <a:rPr dirty="0" sz="1100" spc="-10" b="0">
                <a:solidFill>
                  <a:srgbClr val="58595B"/>
                </a:solidFill>
                <a:latin typeface="微軟正黑體 Light"/>
                <a:cs typeface="微軟正黑體 Light"/>
              </a:rPr>
              <a:t>80</a:t>
            </a:r>
            <a:endParaRPr sz="1100">
              <a:latin typeface="微軟正黑體 Light"/>
              <a:cs typeface="微軟正黑體 Light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dirty="0" sz="1500" spc="-10" b="1">
                <a:solidFill>
                  <a:srgbClr val="286995"/>
                </a:solidFill>
                <a:latin typeface="微軟正黑體"/>
                <a:cs typeface="微軟正黑體"/>
              </a:rPr>
              <a:t>五、延伸教學</a:t>
            </a:r>
            <a:endParaRPr sz="1500">
              <a:latin typeface="微軟正黑體"/>
              <a:cs typeface="微軟正黑體"/>
            </a:endParaRPr>
          </a:p>
          <a:p>
            <a:pPr marL="12700">
              <a:lnSpc>
                <a:spcPct val="100000"/>
              </a:lnSpc>
              <a:spcBef>
                <a:spcPts val="445"/>
              </a:spcBef>
            </a:pPr>
            <a:r>
              <a:rPr dirty="0" sz="1100" b="0">
                <a:solidFill>
                  <a:srgbClr val="58595B"/>
                </a:solidFill>
                <a:latin typeface="微軟正黑體 Light"/>
                <a:cs typeface="微軟正黑體 Light"/>
              </a:rPr>
              <a:t>1</a:t>
            </a:r>
            <a:r>
              <a:rPr dirty="0" sz="1100" spc="-15" b="0">
                <a:solidFill>
                  <a:srgbClr val="58595B"/>
                </a:solidFill>
                <a:latin typeface="微軟正黑體 Light"/>
                <a:cs typeface="微軟正黑體 Light"/>
              </a:rPr>
              <a:t>、如何正確路邊起步 ...........................................................................................................</a:t>
            </a:r>
            <a:r>
              <a:rPr dirty="0" sz="1100" spc="-10" b="0">
                <a:solidFill>
                  <a:srgbClr val="58595B"/>
                </a:solidFill>
                <a:latin typeface="微軟正黑體 Light"/>
                <a:cs typeface="微軟正黑體 Light"/>
              </a:rPr>
              <a:t>83</a:t>
            </a:r>
            <a:endParaRPr sz="1100">
              <a:latin typeface="微軟正黑體 Light"/>
              <a:cs typeface="微軟正黑體 Light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dirty="0" sz="1100" b="0">
                <a:solidFill>
                  <a:srgbClr val="58595B"/>
                </a:solidFill>
                <a:latin typeface="微軟正黑體 Light"/>
                <a:cs typeface="微軟正黑體 Light"/>
              </a:rPr>
              <a:t>2</a:t>
            </a:r>
            <a:r>
              <a:rPr dirty="0" sz="1100" spc="-10" b="0">
                <a:solidFill>
                  <a:srgbClr val="58595B"/>
                </a:solidFill>
                <a:latin typeface="微軟正黑體 Light"/>
                <a:cs typeface="微軟正黑體 Light"/>
              </a:rPr>
              <a:t>、如何正確左轉彎...............................................................................................................86</a:t>
            </a:r>
            <a:endParaRPr sz="1100">
              <a:latin typeface="微軟正黑體 Light"/>
              <a:cs typeface="微軟正黑體 Light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dirty="0" sz="1100" b="0">
                <a:solidFill>
                  <a:srgbClr val="58595B"/>
                </a:solidFill>
                <a:latin typeface="微軟正黑體 Light"/>
                <a:cs typeface="微軟正黑體 Light"/>
              </a:rPr>
              <a:t>3</a:t>
            </a:r>
            <a:r>
              <a:rPr dirty="0" sz="1100" spc="-10" b="0">
                <a:solidFill>
                  <a:srgbClr val="58595B"/>
                </a:solidFill>
                <a:latin typeface="微軟正黑體 Light"/>
                <a:cs typeface="微軟正黑體 Light"/>
              </a:rPr>
              <a:t>、如何正確右轉彎...............................................................................................................90</a:t>
            </a:r>
            <a:endParaRPr sz="1100">
              <a:latin typeface="微軟正黑體 Light"/>
              <a:cs typeface="微軟正黑體 Light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dirty="0" sz="1100" b="0">
                <a:solidFill>
                  <a:srgbClr val="58595B"/>
                </a:solidFill>
                <a:latin typeface="微軟正黑體 Light"/>
                <a:cs typeface="微軟正黑體 Light"/>
              </a:rPr>
              <a:t>4</a:t>
            </a:r>
            <a:r>
              <a:rPr dirty="0" sz="1100" spc="-10" b="0">
                <a:solidFill>
                  <a:srgbClr val="58595B"/>
                </a:solidFill>
                <a:latin typeface="微軟正黑體 Light"/>
                <a:cs typeface="微軟正黑體 Light"/>
              </a:rPr>
              <a:t>、如何正確變換車道...........................................................................................................92</a:t>
            </a:r>
            <a:endParaRPr sz="1100">
              <a:latin typeface="微軟正黑體 Light"/>
              <a:cs typeface="微軟正黑體 Light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dirty="0" sz="1100" b="0">
                <a:solidFill>
                  <a:srgbClr val="58595B"/>
                </a:solidFill>
                <a:latin typeface="微軟正黑體 Light"/>
                <a:cs typeface="微軟正黑體 Light"/>
              </a:rPr>
              <a:t>5</a:t>
            </a:r>
            <a:r>
              <a:rPr dirty="0" sz="1100" spc="-10" b="0">
                <a:solidFill>
                  <a:srgbClr val="58595B"/>
                </a:solidFill>
                <a:latin typeface="微軟正黑體 Light"/>
                <a:cs typeface="微軟正黑體 Light"/>
              </a:rPr>
              <a:t>、無號誌路口停讓...............................................................................................................95</a:t>
            </a:r>
            <a:endParaRPr sz="1100">
              <a:latin typeface="微軟正黑體 Light"/>
              <a:cs typeface="微軟正黑體 Light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dirty="0" sz="1100" b="0">
                <a:solidFill>
                  <a:srgbClr val="58595B"/>
                </a:solidFill>
                <a:latin typeface="微軟正黑體 Light"/>
                <a:cs typeface="微軟正黑體 Light"/>
              </a:rPr>
              <a:t>6</a:t>
            </a:r>
            <a:r>
              <a:rPr dirty="0" sz="1100" spc="-10" b="0">
                <a:solidFill>
                  <a:srgbClr val="58595B"/>
                </a:solidFill>
                <a:latin typeface="微軟正黑體 Light"/>
                <a:cs typeface="微軟正黑體 Light"/>
              </a:rPr>
              <a:t>、路口禮讓行人...................................................................................................................106</a:t>
            </a:r>
            <a:endParaRPr sz="1100">
              <a:latin typeface="微軟正黑體 Light"/>
              <a:cs typeface="微軟正黑體 Light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dirty="0" sz="1100" b="0">
                <a:solidFill>
                  <a:srgbClr val="58595B"/>
                </a:solidFill>
                <a:latin typeface="微軟正黑體 Light"/>
                <a:cs typeface="微軟正黑體 Light"/>
              </a:rPr>
              <a:t>7</a:t>
            </a:r>
            <a:r>
              <a:rPr dirty="0" sz="1100" spc="-10" b="0">
                <a:solidFill>
                  <a:srgbClr val="58595B"/>
                </a:solidFill>
                <a:latin typeface="微軟正黑體 Light"/>
                <a:cs typeface="微軟正黑體 Light"/>
              </a:rPr>
              <a:t>、應注意前方「汽車突然開啟車門」 .............................................................................108</a:t>
            </a:r>
            <a:endParaRPr sz="1100">
              <a:latin typeface="微軟正黑體 Light"/>
              <a:cs typeface="微軟正黑體 Light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dirty="0" sz="1100" b="0">
                <a:solidFill>
                  <a:srgbClr val="58595B"/>
                </a:solidFill>
                <a:latin typeface="微軟正黑體 Light"/>
                <a:cs typeface="微軟正黑體 Light"/>
              </a:rPr>
              <a:t>8</a:t>
            </a:r>
            <a:r>
              <a:rPr dirty="0" sz="1100" spc="-15" b="0">
                <a:solidFill>
                  <a:srgbClr val="58595B"/>
                </a:solidFill>
                <a:latin typeface="微軟正黑體 Light"/>
                <a:cs typeface="微軟正黑體 Light"/>
              </a:rPr>
              <a:t>、路口或對向車道視線受阻轉彎 ( 向 ) ............................................................................</a:t>
            </a:r>
            <a:r>
              <a:rPr dirty="0" sz="1100" spc="-10" b="0">
                <a:solidFill>
                  <a:srgbClr val="58595B"/>
                </a:solidFill>
                <a:latin typeface="微軟正黑體 Light"/>
                <a:cs typeface="微軟正黑體 Light"/>
              </a:rPr>
              <a:t>111</a:t>
            </a:r>
            <a:endParaRPr sz="1100">
              <a:latin typeface="微軟正黑體 Light"/>
              <a:cs typeface="微軟正黑體 Light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dirty="0" sz="1100" b="0">
                <a:solidFill>
                  <a:srgbClr val="58595B"/>
                </a:solidFill>
                <a:latin typeface="微軟正黑體 Light"/>
                <a:cs typeface="微軟正黑體 Light"/>
              </a:rPr>
              <a:t>9</a:t>
            </a:r>
            <a:r>
              <a:rPr dirty="0" sz="1100" spc="-10" b="0">
                <a:solidFill>
                  <a:srgbClr val="58595B"/>
                </a:solidFill>
                <a:latin typeface="微軟正黑體 Light"/>
                <a:cs typeface="微軟正黑體 Light"/>
              </a:rPr>
              <a:t>、保持安全車距及間隔並注意大型車內輪差.................................................................115</a:t>
            </a:r>
            <a:endParaRPr sz="1100">
              <a:latin typeface="微軟正黑體 Light"/>
              <a:cs typeface="微軟正黑體 Light"/>
            </a:endParaRPr>
          </a:p>
          <a:p>
            <a:pPr marL="12700">
              <a:lnSpc>
                <a:spcPct val="100000"/>
              </a:lnSpc>
              <a:spcBef>
                <a:spcPts val="580"/>
              </a:spcBef>
            </a:pPr>
            <a:r>
              <a:rPr dirty="0" sz="1100" b="0">
                <a:solidFill>
                  <a:srgbClr val="58595B"/>
                </a:solidFill>
                <a:latin typeface="微軟正黑體 Light"/>
                <a:cs typeface="微軟正黑體 Light"/>
              </a:rPr>
              <a:t>10</a:t>
            </a:r>
            <a:r>
              <a:rPr dirty="0" sz="1100" spc="-10" b="0">
                <a:solidFill>
                  <a:srgbClr val="58595B"/>
                </a:solidFill>
                <a:latin typeface="微軟正黑體 Light"/>
                <a:cs typeface="微軟正黑體 Light"/>
              </a:rPr>
              <a:t>、煞車要領..........................................................................................................................117</a:t>
            </a:r>
            <a:endParaRPr sz="1100">
              <a:latin typeface="微軟正黑體 Light"/>
              <a:cs typeface="微軟正黑體 Light"/>
            </a:endParaRPr>
          </a:p>
        </p:txBody>
      </p:sp>
      <p:sp>
        <p:nvSpPr>
          <p:cNvPr id="6" name="object 6" descr=""/>
          <p:cNvSpPr/>
          <p:nvPr/>
        </p:nvSpPr>
        <p:spPr>
          <a:xfrm>
            <a:off x="7056005" y="0"/>
            <a:ext cx="504190" cy="1368425"/>
          </a:xfrm>
          <a:custGeom>
            <a:avLst/>
            <a:gdLst/>
            <a:ahLst/>
            <a:cxnLst/>
            <a:rect l="l" t="t" r="r" b="b"/>
            <a:pathLst>
              <a:path w="504190" h="1368425">
                <a:moveTo>
                  <a:pt x="503999" y="0"/>
                </a:moveTo>
                <a:lnTo>
                  <a:pt x="0" y="0"/>
                </a:lnTo>
                <a:lnTo>
                  <a:pt x="0" y="1368005"/>
                </a:lnTo>
                <a:lnTo>
                  <a:pt x="503999" y="1368005"/>
                </a:lnTo>
                <a:lnTo>
                  <a:pt x="503999" y="0"/>
                </a:lnTo>
                <a:close/>
              </a:path>
            </a:pathLst>
          </a:custGeom>
          <a:solidFill>
            <a:srgbClr val="29668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7056005" y="1422006"/>
            <a:ext cx="504190" cy="50800"/>
          </a:xfrm>
          <a:custGeom>
            <a:avLst/>
            <a:gdLst/>
            <a:ahLst/>
            <a:cxnLst/>
            <a:rect l="l" t="t" r="r" b="b"/>
            <a:pathLst>
              <a:path w="504190" h="50800">
                <a:moveTo>
                  <a:pt x="503999" y="0"/>
                </a:moveTo>
                <a:lnTo>
                  <a:pt x="0" y="0"/>
                </a:lnTo>
                <a:lnTo>
                  <a:pt x="0" y="50393"/>
                </a:lnTo>
                <a:lnTo>
                  <a:pt x="503999" y="50393"/>
                </a:lnTo>
                <a:lnTo>
                  <a:pt x="503999" y="0"/>
                </a:lnTo>
                <a:close/>
              </a:path>
            </a:pathLst>
          </a:custGeom>
          <a:solidFill>
            <a:srgbClr val="29668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7056005" y="1522806"/>
            <a:ext cx="504190" cy="144145"/>
          </a:xfrm>
          <a:custGeom>
            <a:avLst/>
            <a:gdLst/>
            <a:ahLst/>
            <a:cxnLst/>
            <a:rect l="l" t="t" r="r" b="b"/>
            <a:pathLst>
              <a:path w="504190" h="144144">
                <a:moveTo>
                  <a:pt x="503999" y="93611"/>
                </a:moveTo>
                <a:lnTo>
                  <a:pt x="0" y="93611"/>
                </a:lnTo>
                <a:lnTo>
                  <a:pt x="0" y="144005"/>
                </a:lnTo>
                <a:lnTo>
                  <a:pt x="503999" y="144005"/>
                </a:lnTo>
                <a:lnTo>
                  <a:pt x="503999" y="93611"/>
                </a:lnTo>
                <a:close/>
              </a:path>
              <a:path w="504190" h="144144">
                <a:moveTo>
                  <a:pt x="503999" y="0"/>
                </a:moveTo>
                <a:lnTo>
                  <a:pt x="0" y="0"/>
                </a:lnTo>
                <a:lnTo>
                  <a:pt x="0" y="50393"/>
                </a:lnTo>
                <a:lnTo>
                  <a:pt x="503999" y="50393"/>
                </a:lnTo>
                <a:lnTo>
                  <a:pt x="503999" y="0"/>
                </a:lnTo>
                <a:close/>
              </a:path>
            </a:pathLst>
          </a:custGeom>
          <a:solidFill>
            <a:srgbClr val="29668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 txBox="1"/>
          <p:nvPr/>
        </p:nvSpPr>
        <p:spPr>
          <a:xfrm>
            <a:off x="7150293" y="435771"/>
            <a:ext cx="205104" cy="452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1270">
              <a:lnSpc>
                <a:spcPct val="100000"/>
              </a:lnSpc>
              <a:spcBef>
                <a:spcPts val="100"/>
              </a:spcBef>
            </a:pPr>
            <a:r>
              <a:rPr dirty="0" sz="1400" spc="-50" b="1">
                <a:solidFill>
                  <a:srgbClr val="FFFFFF"/>
                </a:solidFill>
                <a:latin typeface="微軟正黑體"/>
                <a:cs typeface="微軟正黑體"/>
              </a:rPr>
              <a:t>目錄</a:t>
            </a:r>
            <a:endParaRPr sz="1400">
              <a:latin typeface="微軟正黑體"/>
              <a:cs typeface="微軟正黑體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64034" y="4925250"/>
            <a:ext cx="1949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38BDAD"/>
                </a:solidFill>
                <a:latin typeface="Arial"/>
                <a:cs typeface="Arial"/>
              </a:rPr>
              <a:t>27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0" y="0"/>
            <a:ext cx="504190" cy="1368425"/>
          </a:xfrm>
          <a:custGeom>
            <a:avLst/>
            <a:gdLst/>
            <a:ahLst/>
            <a:cxnLst/>
            <a:rect l="l" t="t" r="r" b="b"/>
            <a:pathLst>
              <a:path w="504190" h="1368425">
                <a:moveTo>
                  <a:pt x="0" y="1368006"/>
                </a:moveTo>
                <a:lnTo>
                  <a:pt x="503999" y="1368006"/>
                </a:lnTo>
                <a:lnTo>
                  <a:pt x="503999" y="0"/>
                </a:lnTo>
                <a:lnTo>
                  <a:pt x="0" y="0"/>
                </a:lnTo>
                <a:lnTo>
                  <a:pt x="0" y="1368006"/>
                </a:lnTo>
                <a:close/>
              </a:path>
            </a:pathLst>
          </a:custGeom>
          <a:solidFill>
            <a:srgbClr val="38BDA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0" y="1421993"/>
            <a:ext cx="504190" cy="50800"/>
          </a:xfrm>
          <a:custGeom>
            <a:avLst/>
            <a:gdLst/>
            <a:ahLst/>
            <a:cxnLst/>
            <a:rect l="l" t="t" r="r" b="b"/>
            <a:pathLst>
              <a:path w="504190" h="50800">
                <a:moveTo>
                  <a:pt x="503999" y="0"/>
                </a:moveTo>
                <a:lnTo>
                  <a:pt x="0" y="0"/>
                </a:lnTo>
                <a:lnTo>
                  <a:pt x="0" y="50406"/>
                </a:lnTo>
                <a:lnTo>
                  <a:pt x="503999" y="50406"/>
                </a:lnTo>
                <a:lnTo>
                  <a:pt x="503999" y="0"/>
                </a:lnTo>
                <a:close/>
              </a:path>
            </a:pathLst>
          </a:custGeom>
          <a:solidFill>
            <a:srgbClr val="38BDA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0" y="1522793"/>
            <a:ext cx="504190" cy="144145"/>
          </a:xfrm>
          <a:custGeom>
            <a:avLst/>
            <a:gdLst/>
            <a:ahLst/>
            <a:cxnLst/>
            <a:rect l="l" t="t" r="r" b="b"/>
            <a:pathLst>
              <a:path w="504190" h="144144">
                <a:moveTo>
                  <a:pt x="503999" y="93611"/>
                </a:moveTo>
                <a:lnTo>
                  <a:pt x="0" y="93611"/>
                </a:lnTo>
                <a:lnTo>
                  <a:pt x="0" y="144018"/>
                </a:lnTo>
                <a:lnTo>
                  <a:pt x="503999" y="144018"/>
                </a:lnTo>
                <a:lnTo>
                  <a:pt x="503999" y="93611"/>
                </a:lnTo>
                <a:close/>
              </a:path>
              <a:path w="504190" h="144144">
                <a:moveTo>
                  <a:pt x="503999" y="0"/>
                </a:moveTo>
                <a:lnTo>
                  <a:pt x="0" y="0"/>
                </a:lnTo>
                <a:lnTo>
                  <a:pt x="0" y="50406"/>
                </a:lnTo>
                <a:lnTo>
                  <a:pt x="503999" y="50406"/>
                </a:lnTo>
                <a:lnTo>
                  <a:pt x="503999" y="0"/>
                </a:lnTo>
                <a:close/>
              </a:path>
            </a:pathLst>
          </a:custGeom>
          <a:solidFill>
            <a:srgbClr val="38BDA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 txBox="1"/>
          <p:nvPr/>
        </p:nvSpPr>
        <p:spPr>
          <a:xfrm>
            <a:off x="203305" y="435771"/>
            <a:ext cx="205104" cy="8788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715" indent="1270">
              <a:lnSpc>
                <a:spcPct val="100000"/>
              </a:lnSpc>
              <a:spcBef>
                <a:spcPts val="100"/>
              </a:spcBef>
            </a:pPr>
            <a:r>
              <a:rPr dirty="0" sz="1400" spc="-50" b="1">
                <a:solidFill>
                  <a:srgbClr val="FFFFFF"/>
                </a:solidFill>
                <a:latin typeface="微軟正黑體"/>
                <a:cs typeface="微軟正黑體"/>
              </a:rPr>
              <a:t>基本駕駛</a:t>
            </a:r>
            <a:endParaRPr sz="1400">
              <a:latin typeface="微軟正黑體"/>
              <a:cs typeface="微軟正黑體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779299" y="692655"/>
            <a:ext cx="1503045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56210" indent="-143510">
              <a:lnSpc>
                <a:spcPct val="100000"/>
              </a:lnSpc>
              <a:spcBef>
                <a:spcPts val="100"/>
              </a:spcBef>
              <a:buClr>
                <a:srgbClr val="38BDAD"/>
              </a:buClr>
              <a:buSzPct val="85714"/>
              <a:buFont typeface=""/>
              <a:buChar char="■"/>
              <a:tabLst>
                <a:tab pos="156210" algn="l"/>
              </a:tabLst>
            </a:pP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訓練：牽車說明與練習</a:t>
            </a:r>
            <a:endParaRPr sz="1050">
              <a:latin typeface="微軟正黑體 Light"/>
              <a:cs typeface="微軟正黑體 Light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779299" y="1378455"/>
            <a:ext cx="1769745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56210" indent="-143510">
              <a:lnSpc>
                <a:spcPct val="100000"/>
              </a:lnSpc>
              <a:spcBef>
                <a:spcPts val="100"/>
              </a:spcBef>
              <a:buClr>
                <a:srgbClr val="38BDAD"/>
              </a:buClr>
              <a:buSzPct val="85714"/>
              <a:buFont typeface=""/>
              <a:buChar char="■"/>
              <a:tabLst>
                <a:tab pos="156210" algn="l"/>
              </a:tabLst>
            </a:pP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注意事項：觀察學員協調性</a:t>
            </a:r>
            <a:endParaRPr sz="1050">
              <a:latin typeface="微軟正黑體 Light"/>
              <a:cs typeface="微軟正黑體 Light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779299" y="1835655"/>
            <a:ext cx="1329690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56210" indent="-143510">
              <a:lnSpc>
                <a:spcPct val="100000"/>
              </a:lnSpc>
              <a:spcBef>
                <a:spcPts val="100"/>
              </a:spcBef>
              <a:buClr>
                <a:srgbClr val="38BDAD"/>
              </a:buClr>
              <a:buSzPct val="85714"/>
              <a:buFont typeface=""/>
              <a:buChar char="■"/>
              <a:tabLst>
                <a:tab pos="156210" algn="l"/>
              </a:tabLst>
            </a:pPr>
            <a:r>
              <a:rPr dirty="0" sz="1050" spc="-10" b="0">
                <a:solidFill>
                  <a:srgbClr val="414042"/>
                </a:solidFill>
                <a:latin typeface="微軟正黑體 Light"/>
                <a:cs typeface="微軟正黑體 Light"/>
              </a:rPr>
              <a:t>場地：約 20m*20m</a:t>
            </a:r>
            <a:endParaRPr sz="1050">
              <a:latin typeface="微軟正黑體 Light"/>
              <a:cs typeface="微軟正黑體 Light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2748300" y="624170"/>
            <a:ext cx="4424045" cy="1168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064260" marR="30480" indent="-553720">
              <a:lnSpc>
                <a:spcPct val="142800"/>
              </a:lnSpc>
              <a:spcBef>
                <a:spcPts val="100"/>
              </a:spcBef>
            </a:pPr>
            <a:r>
              <a:rPr dirty="0" sz="1050" b="0">
                <a:solidFill>
                  <a:srgbClr val="414042"/>
                </a:solidFill>
                <a:latin typeface="微軟正黑體 Light"/>
                <a:cs typeface="微軟正黑體 Light"/>
              </a:rPr>
              <a:t>3. 場地：每組 2</a:t>
            </a:r>
            <a:r>
              <a:rPr dirty="0" sz="1050" spc="5" b="0">
                <a:solidFill>
                  <a:srgbClr val="414042"/>
                </a:solidFill>
                <a:latin typeface="微軟正黑體 Light"/>
                <a:cs typeface="微軟正黑體 Light"/>
              </a:rPr>
              <a:t> 支三角錐取適當間距，牽車繞 </a:t>
            </a:r>
            <a:r>
              <a:rPr dirty="0" sz="1050" b="0">
                <a:solidFill>
                  <a:srgbClr val="414042"/>
                </a:solidFill>
                <a:latin typeface="微軟正黑體 Light"/>
                <a:cs typeface="微軟正黑體 Light"/>
              </a:rPr>
              <a:t>8</a:t>
            </a:r>
            <a:r>
              <a:rPr dirty="0" sz="1050" spc="15" b="0">
                <a:solidFill>
                  <a:srgbClr val="414042"/>
                </a:solidFill>
                <a:latin typeface="微軟正黑體 Light"/>
                <a:cs typeface="微軟正黑體 Light"/>
              </a:rPr>
              <a:t> 字形，前進與後</a:t>
            </a:r>
            <a:r>
              <a:rPr dirty="0" sz="1050" spc="70" b="0">
                <a:solidFill>
                  <a:srgbClr val="414042"/>
                </a:solidFill>
                <a:latin typeface="微軟正黑體 Light"/>
                <a:cs typeface="微軟正黑體 Light"/>
              </a:rPr>
              <a:t>退各</a:t>
            </a:r>
            <a:r>
              <a:rPr dirty="0" sz="1050" b="0">
                <a:solidFill>
                  <a:srgbClr val="414042"/>
                </a:solidFill>
                <a:latin typeface="微軟正黑體 Light"/>
                <a:cs typeface="微軟正黑體 Light"/>
              </a:rPr>
              <a:t>1</a:t>
            </a:r>
            <a:r>
              <a:rPr dirty="0" sz="1050" spc="-40" b="0">
                <a:solidFill>
                  <a:srgbClr val="414042"/>
                </a:solidFill>
                <a:latin typeface="微軟正黑體 Light"/>
                <a:cs typeface="微軟正黑體 Light"/>
              </a:rPr>
              <a:t> 回，每組同時可</a:t>
            </a:r>
            <a:r>
              <a:rPr dirty="0" sz="1050" b="0">
                <a:solidFill>
                  <a:srgbClr val="414042"/>
                </a:solidFill>
                <a:latin typeface="微軟正黑體 Light"/>
                <a:cs typeface="微軟正黑體 Light"/>
              </a:rPr>
              <a:t>2</a:t>
            </a:r>
            <a:r>
              <a:rPr dirty="0" sz="1050" spc="-65" b="0">
                <a:solidFill>
                  <a:srgbClr val="414042"/>
                </a:solidFill>
                <a:latin typeface="微軟正黑體 Light"/>
                <a:cs typeface="微軟正黑體 Light"/>
              </a:rPr>
              <a:t> 位學員操作，組間取適當間隔，避</a:t>
            </a:r>
            <a:r>
              <a:rPr dirty="0" sz="1050" b="0">
                <a:solidFill>
                  <a:srgbClr val="414042"/>
                </a:solidFill>
                <a:latin typeface="微軟正黑體 Light"/>
                <a:cs typeface="微軟正黑體 Light"/>
              </a:rPr>
              <a:t>免動線重疊。</a:t>
            </a:r>
            <a:endParaRPr sz="1050">
              <a:latin typeface="微軟正黑體 Light"/>
              <a:cs typeface="微軟正黑體 Light"/>
            </a:endParaRPr>
          </a:p>
          <a:p>
            <a:pPr algn="just" marL="192405" marR="36195" indent="-154940">
              <a:lnSpc>
                <a:spcPct val="142800"/>
              </a:lnSpc>
              <a:buClr>
                <a:srgbClr val="38BDAD"/>
              </a:buClr>
              <a:buSzPct val="85714"/>
              <a:buFont typeface=""/>
              <a:buChar char="■"/>
              <a:tabLst>
                <a:tab pos="195580" algn="l"/>
              </a:tabLst>
            </a:pP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無法掌握重心或順利牽行的學員需適時指導，多加練習應可逐漸掌握要</a:t>
            </a: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	</a:t>
            </a:r>
            <a:r>
              <a:rPr dirty="0" sz="1050" spc="-25" b="0">
                <a:solidFill>
                  <a:srgbClr val="414042"/>
                </a:solidFill>
                <a:latin typeface="微軟正黑體 Light"/>
                <a:cs typeface="微軟正黑體 Light"/>
              </a:rPr>
              <a:t>領。</a:t>
            </a:r>
            <a:endParaRPr sz="1050">
              <a:latin typeface="微軟正黑體 Light"/>
              <a:cs typeface="微軟正黑體 Light"/>
            </a:endParaRPr>
          </a:p>
        </p:txBody>
      </p:sp>
      <p:sp>
        <p:nvSpPr>
          <p:cNvPr id="11" name="object 11" descr=""/>
          <p:cNvSpPr/>
          <p:nvPr/>
        </p:nvSpPr>
        <p:spPr>
          <a:xfrm>
            <a:off x="682370" y="361200"/>
            <a:ext cx="6877684" cy="260985"/>
          </a:xfrm>
          <a:custGeom>
            <a:avLst/>
            <a:gdLst/>
            <a:ahLst/>
            <a:cxnLst/>
            <a:rect l="l" t="t" r="r" b="b"/>
            <a:pathLst>
              <a:path w="6877684" h="260984">
                <a:moveTo>
                  <a:pt x="6877621" y="0"/>
                </a:moveTo>
                <a:lnTo>
                  <a:pt x="0" y="0"/>
                </a:lnTo>
                <a:lnTo>
                  <a:pt x="0" y="260400"/>
                </a:lnTo>
                <a:lnTo>
                  <a:pt x="6877621" y="260400"/>
                </a:lnTo>
                <a:lnTo>
                  <a:pt x="6877621" y="0"/>
                </a:lnTo>
                <a:close/>
              </a:path>
            </a:pathLst>
          </a:custGeom>
          <a:solidFill>
            <a:srgbClr val="38BDA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 txBox="1"/>
          <p:nvPr/>
        </p:nvSpPr>
        <p:spPr>
          <a:xfrm>
            <a:off x="1338474" y="378018"/>
            <a:ext cx="685800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15" b="1">
                <a:solidFill>
                  <a:srgbClr val="FFFFFF"/>
                </a:solidFill>
                <a:latin typeface="微軟正黑體"/>
                <a:cs typeface="微軟正黑體"/>
              </a:rPr>
              <a:t>指導要領</a:t>
            </a:r>
            <a:endParaRPr sz="1300">
              <a:latin typeface="微軟正黑體"/>
              <a:cs typeface="微軟正黑體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4573113" y="383136"/>
            <a:ext cx="685800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15" b="1">
                <a:solidFill>
                  <a:srgbClr val="FFFFFF"/>
                </a:solidFill>
                <a:latin typeface="微軟正黑體"/>
                <a:cs typeface="微軟正黑體"/>
              </a:rPr>
              <a:t>指導內容</a:t>
            </a:r>
            <a:endParaRPr sz="1300">
              <a:latin typeface="微軟正黑體"/>
              <a:cs typeface="微軟正黑體"/>
            </a:endParaRPr>
          </a:p>
        </p:txBody>
      </p:sp>
      <p:grpSp>
        <p:nvGrpSpPr>
          <p:cNvPr id="14" name="object 14" descr=""/>
          <p:cNvGrpSpPr/>
          <p:nvPr/>
        </p:nvGrpSpPr>
        <p:grpSpPr>
          <a:xfrm>
            <a:off x="2663750" y="360004"/>
            <a:ext cx="19050" cy="4968240"/>
            <a:chOff x="2663750" y="360004"/>
            <a:chExt cx="19050" cy="4968240"/>
          </a:xfrm>
        </p:grpSpPr>
        <p:sp>
          <p:nvSpPr>
            <p:cNvPr id="15" name="object 15" descr=""/>
            <p:cNvSpPr/>
            <p:nvPr/>
          </p:nvSpPr>
          <p:spPr>
            <a:xfrm>
              <a:off x="2663750" y="573006"/>
              <a:ext cx="19050" cy="4755515"/>
            </a:xfrm>
            <a:custGeom>
              <a:avLst/>
              <a:gdLst/>
              <a:ahLst/>
              <a:cxnLst/>
              <a:rect l="l" t="t" r="r" b="b"/>
              <a:pathLst>
                <a:path w="19050" h="4755515">
                  <a:moveTo>
                    <a:pt x="19050" y="0"/>
                  </a:moveTo>
                  <a:lnTo>
                    <a:pt x="0" y="0"/>
                  </a:lnTo>
                  <a:lnTo>
                    <a:pt x="0" y="4754999"/>
                  </a:lnTo>
                  <a:lnTo>
                    <a:pt x="19050" y="4754999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38BDA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2673275" y="360004"/>
              <a:ext cx="0" cy="263525"/>
            </a:xfrm>
            <a:custGeom>
              <a:avLst/>
              <a:gdLst/>
              <a:ahLst/>
              <a:cxnLst/>
              <a:rect l="l" t="t" r="r" b="b"/>
              <a:pathLst>
                <a:path w="0" h="263525">
                  <a:moveTo>
                    <a:pt x="0" y="0"/>
                  </a:moveTo>
                  <a:lnTo>
                    <a:pt x="0" y="263398"/>
                  </a:lnTo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7056005" y="0"/>
            <a:ext cx="504190" cy="1368425"/>
          </a:xfrm>
          <a:custGeom>
            <a:avLst/>
            <a:gdLst/>
            <a:ahLst/>
            <a:cxnLst/>
            <a:rect l="l" t="t" r="r" b="b"/>
            <a:pathLst>
              <a:path w="504190" h="1368425">
                <a:moveTo>
                  <a:pt x="0" y="1368006"/>
                </a:moveTo>
                <a:lnTo>
                  <a:pt x="503999" y="1368006"/>
                </a:lnTo>
                <a:lnTo>
                  <a:pt x="503999" y="0"/>
                </a:lnTo>
                <a:lnTo>
                  <a:pt x="0" y="0"/>
                </a:lnTo>
                <a:lnTo>
                  <a:pt x="0" y="1368006"/>
                </a:lnTo>
                <a:close/>
              </a:path>
            </a:pathLst>
          </a:custGeom>
          <a:solidFill>
            <a:srgbClr val="38BDA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7056005" y="1421993"/>
            <a:ext cx="504190" cy="50800"/>
          </a:xfrm>
          <a:custGeom>
            <a:avLst/>
            <a:gdLst/>
            <a:ahLst/>
            <a:cxnLst/>
            <a:rect l="l" t="t" r="r" b="b"/>
            <a:pathLst>
              <a:path w="504190" h="50800">
                <a:moveTo>
                  <a:pt x="0" y="50406"/>
                </a:moveTo>
                <a:lnTo>
                  <a:pt x="503999" y="50406"/>
                </a:lnTo>
                <a:lnTo>
                  <a:pt x="503999" y="0"/>
                </a:lnTo>
                <a:lnTo>
                  <a:pt x="0" y="0"/>
                </a:lnTo>
                <a:lnTo>
                  <a:pt x="0" y="50406"/>
                </a:lnTo>
                <a:close/>
              </a:path>
            </a:pathLst>
          </a:custGeom>
          <a:solidFill>
            <a:srgbClr val="38BDA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7056005" y="1522793"/>
            <a:ext cx="504190" cy="144145"/>
          </a:xfrm>
          <a:custGeom>
            <a:avLst/>
            <a:gdLst/>
            <a:ahLst/>
            <a:cxnLst/>
            <a:rect l="l" t="t" r="r" b="b"/>
            <a:pathLst>
              <a:path w="504190" h="144144">
                <a:moveTo>
                  <a:pt x="503999" y="93611"/>
                </a:moveTo>
                <a:lnTo>
                  <a:pt x="0" y="93611"/>
                </a:lnTo>
                <a:lnTo>
                  <a:pt x="0" y="144018"/>
                </a:lnTo>
                <a:lnTo>
                  <a:pt x="503999" y="144018"/>
                </a:lnTo>
                <a:lnTo>
                  <a:pt x="503999" y="93611"/>
                </a:lnTo>
                <a:close/>
              </a:path>
              <a:path w="504190" h="144144">
                <a:moveTo>
                  <a:pt x="503999" y="0"/>
                </a:moveTo>
                <a:lnTo>
                  <a:pt x="0" y="0"/>
                </a:lnTo>
                <a:lnTo>
                  <a:pt x="0" y="50406"/>
                </a:lnTo>
                <a:lnTo>
                  <a:pt x="503999" y="50406"/>
                </a:lnTo>
                <a:lnTo>
                  <a:pt x="503999" y="0"/>
                </a:lnTo>
                <a:close/>
              </a:path>
            </a:pathLst>
          </a:custGeom>
          <a:solidFill>
            <a:srgbClr val="38BDA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 indent="1270">
              <a:lnSpc>
                <a:spcPct val="100000"/>
              </a:lnSpc>
              <a:spcBef>
                <a:spcPts val="100"/>
              </a:spcBef>
            </a:pPr>
            <a:r>
              <a:rPr dirty="0" spc="-50"/>
              <a:t>基本駕駛</a:t>
            </a:r>
          </a:p>
        </p:txBody>
      </p:sp>
      <p:sp>
        <p:nvSpPr>
          <p:cNvPr id="6" name="object 6" descr=""/>
          <p:cNvSpPr txBox="1"/>
          <p:nvPr/>
        </p:nvSpPr>
        <p:spPr>
          <a:xfrm>
            <a:off x="7001051" y="4925250"/>
            <a:ext cx="1949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38BDAD"/>
                </a:solidFill>
                <a:latin typeface="Arial"/>
                <a:cs typeface="Arial"/>
              </a:rPr>
              <a:t>28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503999" y="360007"/>
            <a:ext cx="4646930" cy="260985"/>
          </a:xfrm>
          <a:prstGeom prst="rect">
            <a:avLst/>
          </a:prstGeom>
          <a:solidFill>
            <a:srgbClr val="38BDAD"/>
          </a:solidFill>
        </p:spPr>
        <p:txBody>
          <a:bodyPr wrap="square" lIns="0" tIns="29209" rIns="0" bIns="0" rtlCol="0" vert="horz">
            <a:spAutoFit/>
          </a:bodyPr>
          <a:lstStyle/>
          <a:p>
            <a:pPr marL="179705">
              <a:lnSpc>
                <a:spcPct val="100000"/>
              </a:lnSpc>
              <a:spcBef>
                <a:spcPts val="229"/>
              </a:spcBef>
            </a:pPr>
            <a:r>
              <a:rPr dirty="0" sz="1300" spc="-10">
                <a:solidFill>
                  <a:srgbClr val="FFFFFF"/>
                </a:solidFill>
                <a:latin typeface="微軟正黑體"/>
                <a:cs typeface="微軟正黑體"/>
              </a:rPr>
              <a:t>圖片示範：牽車</a:t>
            </a:r>
            <a:endParaRPr sz="1300">
              <a:latin typeface="微軟正黑體"/>
              <a:cs typeface="微軟正黑體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491299" y="1975981"/>
            <a:ext cx="94678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58595B"/>
                </a:solidFill>
                <a:latin typeface="微軟正黑體"/>
                <a:cs typeface="微軟正黑體"/>
              </a:rPr>
              <a:t>1</a:t>
            </a:r>
            <a:r>
              <a:rPr dirty="0" sz="900" spc="-10">
                <a:solidFill>
                  <a:srgbClr val="58595B"/>
                </a:solidFill>
                <a:latin typeface="微軟正黑體"/>
                <a:cs typeface="微軟正黑體"/>
              </a:rPr>
              <a:t>. 牽車位置與姿勢</a:t>
            </a:r>
            <a:endParaRPr sz="900">
              <a:latin typeface="微軟正黑體"/>
              <a:cs typeface="微軟正黑體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3731247" y="3379928"/>
            <a:ext cx="106235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0">
                <a:solidFill>
                  <a:srgbClr val="58595B"/>
                </a:solidFill>
                <a:latin typeface="微軟正黑體"/>
                <a:cs typeface="微軟正黑體"/>
              </a:rPr>
              <a:t>2-</a:t>
            </a:r>
            <a:r>
              <a:rPr dirty="0" sz="900">
                <a:solidFill>
                  <a:srgbClr val="58595B"/>
                </a:solidFill>
                <a:latin typeface="微軟正黑體"/>
                <a:cs typeface="微軟正黑體"/>
              </a:rPr>
              <a:t>3</a:t>
            </a:r>
            <a:r>
              <a:rPr dirty="0" sz="900" spc="-10">
                <a:solidFill>
                  <a:srgbClr val="58595B"/>
                </a:solidFill>
                <a:latin typeface="微軟正黑體"/>
                <a:cs typeface="微軟正黑體"/>
              </a:rPr>
              <a:t>. 向前右轉步伐大</a:t>
            </a:r>
            <a:endParaRPr sz="900">
              <a:latin typeface="微軟正黑體"/>
              <a:cs typeface="微軟正黑體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503643" y="4773131"/>
            <a:ext cx="49085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0">
                <a:solidFill>
                  <a:srgbClr val="58595B"/>
                </a:solidFill>
                <a:latin typeface="微軟正黑體"/>
                <a:cs typeface="微軟正黑體"/>
              </a:rPr>
              <a:t>3-</a:t>
            </a:r>
            <a:r>
              <a:rPr dirty="0" sz="900">
                <a:solidFill>
                  <a:srgbClr val="58595B"/>
                </a:solidFill>
                <a:latin typeface="微軟正黑體"/>
                <a:cs typeface="微軟正黑體"/>
              </a:rPr>
              <a:t>1</a:t>
            </a:r>
            <a:r>
              <a:rPr dirty="0" sz="900" spc="-15">
                <a:solidFill>
                  <a:srgbClr val="58595B"/>
                </a:solidFill>
                <a:latin typeface="微軟正黑體"/>
                <a:cs typeface="微軟正黑體"/>
              </a:rPr>
              <a:t>. 後退</a:t>
            </a:r>
            <a:endParaRPr sz="900">
              <a:latin typeface="微軟正黑體"/>
              <a:cs typeface="微軟正黑體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497014" y="3369184"/>
            <a:ext cx="49085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0">
                <a:solidFill>
                  <a:srgbClr val="58595B"/>
                </a:solidFill>
                <a:latin typeface="微軟正黑體"/>
                <a:cs typeface="微軟正黑體"/>
              </a:rPr>
              <a:t>2-</a:t>
            </a:r>
            <a:r>
              <a:rPr dirty="0" sz="900">
                <a:solidFill>
                  <a:srgbClr val="58595B"/>
                </a:solidFill>
                <a:latin typeface="微軟正黑體"/>
                <a:cs typeface="微軟正黑體"/>
              </a:rPr>
              <a:t>1</a:t>
            </a:r>
            <a:r>
              <a:rPr dirty="0" sz="900" spc="-15">
                <a:solidFill>
                  <a:srgbClr val="58595B"/>
                </a:solidFill>
                <a:latin typeface="微軟正黑體"/>
                <a:cs typeface="微軟正黑體"/>
              </a:rPr>
              <a:t>. 前進</a:t>
            </a:r>
            <a:endParaRPr sz="900">
              <a:latin typeface="微軟正黑體"/>
              <a:cs typeface="微軟正黑體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2109216" y="4773131"/>
            <a:ext cx="106235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0">
                <a:solidFill>
                  <a:srgbClr val="58595B"/>
                </a:solidFill>
                <a:latin typeface="微軟正黑體"/>
                <a:cs typeface="微軟正黑體"/>
              </a:rPr>
              <a:t>3-</a:t>
            </a:r>
            <a:r>
              <a:rPr dirty="0" sz="900">
                <a:solidFill>
                  <a:srgbClr val="58595B"/>
                </a:solidFill>
                <a:latin typeface="微軟正黑體"/>
                <a:cs typeface="微軟正黑體"/>
              </a:rPr>
              <a:t>2</a:t>
            </a:r>
            <a:r>
              <a:rPr dirty="0" sz="900" spc="-10">
                <a:solidFill>
                  <a:srgbClr val="58595B"/>
                </a:solidFill>
                <a:latin typeface="微軟正黑體"/>
                <a:cs typeface="微軟正黑體"/>
              </a:rPr>
              <a:t>. 向後左轉步伐大</a:t>
            </a:r>
            <a:endParaRPr sz="900">
              <a:latin typeface="微軟正黑體"/>
              <a:cs typeface="微軟正黑體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2117559" y="3369184"/>
            <a:ext cx="105918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0">
                <a:solidFill>
                  <a:srgbClr val="58595B"/>
                </a:solidFill>
                <a:latin typeface="微軟正黑體"/>
                <a:cs typeface="微軟正黑體"/>
              </a:rPr>
              <a:t>2-</a:t>
            </a:r>
            <a:r>
              <a:rPr dirty="0" sz="900">
                <a:solidFill>
                  <a:srgbClr val="58595B"/>
                </a:solidFill>
                <a:latin typeface="微軟正黑體"/>
                <a:cs typeface="微軟正黑體"/>
              </a:rPr>
              <a:t>2</a:t>
            </a:r>
            <a:r>
              <a:rPr dirty="0" sz="900" spc="-15">
                <a:solidFill>
                  <a:srgbClr val="58595B"/>
                </a:solidFill>
                <a:latin typeface="微軟正黑體"/>
                <a:cs typeface="微軟正黑體"/>
              </a:rPr>
              <a:t>. 向前左轉步伐小</a:t>
            </a:r>
            <a:endParaRPr sz="900">
              <a:latin typeface="微軟正黑體"/>
              <a:cs typeface="微軟正黑體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3729761" y="4773131"/>
            <a:ext cx="106235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0">
                <a:solidFill>
                  <a:srgbClr val="58595B"/>
                </a:solidFill>
                <a:latin typeface="微軟正黑體"/>
                <a:cs typeface="微軟正黑體"/>
              </a:rPr>
              <a:t>3-</a:t>
            </a:r>
            <a:r>
              <a:rPr dirty="0" sz="900">
                <a:solidFill>
                  <a:srgbClr val="58595B"/>
                </a:solidFill>
                <a:latin typeface="微軟正黑體"/>
                <a:cs typeface="微軟正黑體"/>
              </a:rPr>
              <a:t>3</a:t>
            </a:r>
            <a:r>
              <a:rPr dirty="0" sz="900" spc="-10">
                <a:solidFill>
                  <a:srgbClr val="58595B"/>
                </a:solidFill>
                <a:latin typeface="微軟正黑體"/>
                <a:cs typeface="微軟正黑體"/>
              </a:rPr>
              <a:t>. 向後右轉步伐小</a:t>
            </a:r>
            <a:endParaRPr sz="900">
              <a:latin typeface="微軟正黑體"/>
              <a:cs typeface="微軟正黑體"/>
            </a:endParaRPr>
          </a:p>
        </p:txBody>
      </p:sp>
      <p:pic>
        <p:nvPicPr>
          <p:cNvPr id="15" name="object 1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22182" y="2185212"/>
            <a:ext cx="1505203" cy="1157338"/>
          </a:xfrm>
          <a:prstGeom prst="rect">
            <a:avLst/>
          </a:prstGeom>
        </p:spPr>
      </p:pic>
      <p:pic>
        <p:nvPicPr>
          <p:cNvPr id="16" name="object 1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34447" y="3589197"/>
            <a:ext cx="1505203" cy="1157351"/>
          </a:xfrm>
          <a:prstGeom prst="rect">
            <a:avLst/>
          </a:prstGeom>
        </p:spPr>
      </p:pic>
      <p:pic>
        <p:nvPicPr>
          <p:cNvPr id="17" name="object 1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503999" y="2185212"/>
            <a:ext cx="1505203" cy="1157338"/>
          </a:xfrm>
          <a:prstGeom prst="rect">
            <a:avLst/>
          </a:prstGeom>
        </p:spPr>
      </p:pic>
      <p:pic>
        <p:nvPicPr>
          <p:cNvPr id="18" name="object 18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116251" y="3589197"/>
            <a:ext cx="1505204" cy="1157351"/>
          </a:xfrm>
          <a:prstGeom prst="rect">
            <a:avLst/>
          </a:prstGeom>
        </p:spPr>
      </p:pic>
      <p:pic>
        <p:nvPicPr>
          <p:cNvPr id="19" name="object 19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03999" y="3589197"/>
            <a:ext cx="1505203" cy="1157351"/>
          </a:xfrm>
          <a:prstGeom prst="rect">
            <a:avLst/>
          </a:prstGeom>
        </p:spPr>
      </p:pic>
      <p:pic>
        <p:nvPicPr>
          <p:cNvPr id="20" name="object 20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503999" y="792010"/>
            <a:ext cx="1505203" cy="1157351"/>
          </a:xfrm>
          <a:prstGeom prst="rect">
            <a:avLst/>
          </a:prstGeom>
        </p:spPr>
      </p:pic>
      <p:pic>
        <p:nvPicPr>
          <p:cNvPr id="21" name="object 21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3743998" y="2195995"/>
            <a:ext cx="1505203" cy="1157351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64034" y="4925250"/>
            <a:ext cx="1949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38BDAD"/>
                </a:solidFill>
                <a:latin typeface="Arial"/>
                <a:cs typeface="Arial"/>
              </a:rPr>
              <a:t>29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0" y="0"/>
            <a:ext cx="504190" cy="1368425"/>
          </a:xfrm>
          <a:custGeom>
            <a:avLst/>
            <a:gdLst/>
            <a:ahLst/>
            <a:cxnLst/>
            <a:rect l="l" t="t" r="r" b="b"/>
            <a:pathLst>
              <a:path w="504190" h="1368425">
                <a:moveTo>
                  <a:pt x="0" y="1368006"/>
                </a:moveTo>
                <a:lnTo>
                  <a:pt x="503999" y="1368006"/>
                </a:lnTo>
                <a:lnTo>
                  <a:pt x="503999" y="0"/>
                </a:lnTo>
                <a:lnTo>
                  <a:pt x="0" y="0"/>
                </a:lnTo>
                <a:lnTo>
                  <a:pt x="0" y="1368006"/>
                </a:lnTo>
                <a:close/>
              </a:path>
            </a:pathLst>
          </a:custGeom>
          <a:solidFill>
            <a:srgbClr val="38BDA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0" y="1421993"/>
            <a:ext cx="504190" cy="50800"/>
          </a:xfrm>
          <a:custGeom>
            <a:avLst/>
            <a:gdLst/>
            <a:ahLst/>
            <a:cxnLst/>
            <a:rect l="l" t="t" r="r" b="b"/>
            <a:pathLst>
              <a:path w="504190" h="50800">
                <a:moveTo>
                  <a:pt x="503999" y="0"/>
                </a:moveTo>
                <a:lnTo>
                  <a:pt x="0" y="0"/>
                </a:lnTo>
                <a:lnTo>
                  <a:pt x="0" y="50406"/>
                </a:lnTo>
                <a:lnTo>
                  <a:pt x="503999" y="50406"/>
                </a:lnTo>
                <a:lnTo>
                  <a:pt x="503999" y="0"/>
                </a:lnTo>
                <a:close/>
              </a:path>
            </a:pathLst>
          </a:custGeom>
          <a:solidFill>
            <a:srgbClr val="38BDA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0" y="1522793"/>
            <a:ext cx="504190" cy="144145"/>
          </a:xfrm>
          <a:custGeom>
            <a:avLst/>
            <a:gdLst/>
            <a:ahLst/>
            <a:cxnLst/>
            <a:rect l="l" t="t" r="r" b="b"/>
            <a:pathLst>
              <a:path w="504190" h="144144">
                <a:moveTo>
                  <a:pt x="503999" y="93611"/>
                </a:moveTo>
                <a:lnTo>
                  <a:pt x="0" y="93611"/>
                </a:lnTo>
                <a:lnTo>
                  <a:pt x="0" y="144018"/>
                </a:lnTo>
                <a:lnTo>
                  <a:pt x="503999" y="144018"/>
                </a:lnTo>
                <a:lnTo>
                  <a:pt x="503999" y="93611"/>
                </a:lnTo>
                <a:close/>
              </a:path>
              <a:path w="504190" h="144144">
                <a:moveTo>
                  <a:pt x="503999" y="0"/>
                </a:moveTo>
                <a:lnTo>
                  <a:pt x="0" y="0"/>
                </a:lnTo>
                <a:lnTo>
                  <a:pt x="0" y="50406"/>
                </a:lnTo>
                <a:lnTo>
                  <a:pt x="503999" y="50406"/>
                </a:lnTo>
                <a:lnTo>
                  <a:pt x="503999" y="0"/>
                </a:lnTo>
                <a:close/>
              </a:path>
            </a:pathLst>
          </a:custGeom>
          <a:solidFill>
            <a:srgbClr val="38BDA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 txBox="1"/>
          <p:nvPr/>
        </p:nvSpPr>
        <p:spPr>
          <a:xfrm>
            <a:off x="203305" y="435771"/>
            <a:ext cx="205104" cy="8788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715" indent="1270">
              <a:lnSpc>
                <a:spcPct val="100000"/>
              </a:lnSpc>
              <a:spcBef>
                <a:spcPts val="100"/>
              </a:spcBef>
            </a:pPr>
            <a:r>
              <a:rPr dirty="0" sz="1400" spc="-50" b="1">
                <a:solidFill>
                  <a:srgbClr val="FFFFFF"/>
                </a:solidFill>
                <a:latin typeface="微軟正黑體"/>
                <a:cs typeface="微軟正黑體"/>
              </a:rPr>
              <a:t>基本駕駛</a:t>
            </a:r>
            <a:endParaRPr sz="1400">
              <a:latin typeface="微軟正黑體"/>
              <a:cs typeface="微軟正黑體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779299" y="1520654"/>
            <a:ext cx="1769745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56210" indent="-143510">
              <a:lnSpc>
                <a:spcPct val="100000"/>
              </a:lnSpc>
              <a:spcBef>
                <a:spcPts val="100"/>
              </a:spcBef>
              <a:buClr>
                <a:srgbClr val="38BDAD"/>
              </a:buClr>
              <a:buSzPct val="85714"/>
              <a:buFont typeface=""/>
              <a:buChar char="■"/>
              <a:tabLst>
                <a:tab pos="156210" algn="l"/>
              </a:tabLst>
            </a:pP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說明：自行車騎乘經驗調查</a:t>
            </a:r>
            <a:endParaRPr sz="1050">
              <a:latin typeface="微軟正黑體 Light"/>
              <a:cs typeface="微軟正黑體 Light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779299" y="2892255"/>
            <a:ext cx="1369695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56210" indent="-143510">
              <a:lnSpc>
                <a:spcPct val="100000"/>
              </a:lnSpc>
              <a:spcBef>
                <a:spcPts val="100"/>
              </a:spcBef>
              <a:buClr>
                <a:srgbClr val="38BDAD"/>
              </a:buClr>
              <a:buSzPct val="85714"/>
              <a:buFont typeface=""/>
              <a:buChar char="■"/>
              <a:tabLst>
                <a:tab pos="156210" algn="l"/>
              </a:tabLst>
            </a:pPr>
            <a:r>
              <a:rPr dirty="0" sz="1050" spc="-10" b="0">
                <a:solidFill>
                  <a:srgbClr val="414042"/>
                </a:solidFill>
                <a:latin typeface="微軟正黑體 Light"/>
                <a:cs typeface="微軟正黑體 Light"/>
              </a:rPr>
              <a:t>訓練：平衡能力確認</a:t>
            </a:r>
            <a:endParaRPr sz="1050">
              <a:latin typeface="微軟正黑體 Light"/>
              <a:cs typeface="微軟正黑體 Light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2751899" y="1452112"/>
            <a:ext cx="4447540" cy="3683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92405" marR="60325" indent="-154940">
              <a:lnSpc>
                <a:spcPct val="142800"/>
              </a:lnSpc>
              <a:spcBef>
                <a:spcPts val="100"/>
              </a:spcBef>
              <a:buClr>
                <a:srgbClr val="38BDAD"/>
              </a:buClr>
              <a:buSzPct val="85714"/>
              <a:buFont typeface=""/>
              <a:buChar char="■"/>
              <a:tabLst>
                <a:tab pos="195580" algn="l"/>
              </a:tabLst>
            </a:pP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機車騎乘需要基本的平衡，訓練前確認學員騎乘自行車的經驗與平衡能</a:t>
            </a: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	</a:t>
            </a:r>
            <a:r>
              <a:rPr dirty="0" sz="1050" spc="-25" b="0">
                <a:solidFill>
                  <a:srgbClr val="414042"/>
                </a:solidFill>
                <a:latin typeface="微軟正黑體 Light"/>
                <a:cs typeface="微軟正黑體 Light"/>
              </a:rPr>
              <a:t>力。</a:t>
            </a:r>
            <a:endParaRPr sz="1050">
              <a:latin typeface="微軟正黑體 Light"/>
              <a:cs typeface="微軟正黑體 Light"/>
            </a:endParaRPr>
          </a:p>
          <a:p>
            <a:pPr lvl="1" marL="370840" indent="-115570">
              <a:lnSpc>
                <a:spcPct val="100000"/>
              </a:lnSpc>
              <a:spcBef>
                <a:spcPts val="540"/>
              </a:spcBef>
              <a:buAutoNum type="arabicPeriod"/>
              <a:tabLst>
                <a:tab pos="370840" algn="l"/>
              </a:tabLst>
            </a:pP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會騎自行車：對於直線及轉彎騎乘是否都熟悉？遇到什麼困難？</a:t>
            </a:r>
            <a:endParaRPr sz="1050">
              <a:latin typeface="微軟正黑體 Light"/>
              <a:cs typeface="微軟正黑體 Light"/>
            </a:endParaRPr>
          </a:p>
          <a:p>
            <a:pPr lvl="1" marL="373380" indent="-138430">
              <a:lnSpc>
                <a:spcPct val="100000"/>
              </a:lnSpc>
              <a:spcBef>
                <a:spcPts val="540"/>
              </a:spcBef>
              <a:buAutoNum type="arabicPeriod"/>
              <a:tabLst>
                <a:tab pos="373380" algn="l"/>
              </a:tabLst>
            </a:pP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不會騎自行車：是否有嘗試過？遇到什麼困難？</a:t>
            </a:r>
            <a:endParaRPr sz="1050">
              <a:latin typeface="微軟正黑體 Light"/>
              <a:cs typeface="微軟正黑體 Light"/>
            </a:endParaRPr>
          </a:p>
          <a:p>
            <a:pPr lvl="1" marL="373380" indent="-138430">
              <a:lnSpc>
                <a:spcPct val="100000"/>
              </a:lnSpc>
              <a:spcBef>
                <a:spcPts val="540"/>
              </a:spcBef>
              <a:buAutoNum type="arabicPeriod"/>
              <a:tabLst>
                <a:tab pos="373380" algn="l"/>
              </a:tabLst>
            </a:pP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記錄學員的困難點：確認學員的平衡能力後，經由訓練過程逐項調</a:t>
            </a:r>
            <a:endParaRPr sz="1050">
              <a:latin typeface="微軟正黑體 Light"/>
              <a:cs typeface="微軟正黑體 Light"/>
            </a:endParaRPr>
          </a:p>
          <a:p>
            <a:pPr marL="1577340">
              <a:lnSpc>
                <a:spcPct val="100000"/>
              </a:lnSpc>
              <a:spcBef>
                <a:spcPts val="540"/>
              </a:spcBef>
            </a:pPr>
            <a:r>
              <a:rPr dirty="0" sz="1050" spc="-25" b="0">
                <a:solidFill>
                  <a:srgbClr val="414042"/>
                </a:solidFill>
                <a:latin typeface="微軟正黑體 Light"/>
                <a:cs typeface="微軟正黑體 Light"/>
              </a:rPr>
              <a:t>整。</a:t>
            </a:r>
            <a:endParaRPr sz="1050">
              <a:latin typeface="微軟正黑體 Light"/>
              <a:cs typeface="微軟正黑體 Light"/>
            </a:endParaRPr>
          </a:p>
          <a:p>
            <a:pPr marL="181610" indent="-143510">
              <a:lnSpc>
                <a:spcPct val="100000"/>
              </a:lnSpc>
              <a:spcBef>
                <a:spcPts val="540"/>
              </a:spcBef>
              <a:buClr>
                <a:srgbClr val="38BDAD"/>
              </a:buClr>
              <a:buSzPct val="85714"/>
              <a:buFont typeface=""/>
              <a:buChar char="■"/>
              <a:tabLst>
                <a:tab pos="181610" algn="l"/>
              </a:tabLst>
            </a:pPr>
            <a:r>
              <a:rPr dirty="0" sz="1050" spc="-40" b="0">
                <a:solidFill>
                  <a:srgbClr val="414042"/>
                </a:solidFill>
                <a:latin typeface="微軟正黑體 Light"/>
                <a:cs typeface="微軟正黑體 Light"/>
              </a:rPr>
              <a:t>平衡能力確認：車輛未發動狀態下，學員上車後，教練從機車後方推行。</a:t>
            </a:r>
            <a:endParaRPr sz="1050">
              <a:latin typeface="微軟正黑體 Light"/>
              <a:cs typeface="微軟正黑體 Light"/>
            </a:endParaRPr>
          </a:p>
          <a:p>
            <a:pPr lvl="1" marL="350520" indent="-115570">
              <a:lnSpc>
                <a:spcPct val="100000"/>
              </a:lnSpc>
              <a:spcBef>
                <a:spcPts val="540"/>
              </a:spcBef>
              <a:buAutoNum type="arabicPeriod"/>
              <a:tabLst>
                <a:tab pos="350520" algn="l"/>
              </a:tabLst>
            </a:pPr>
            <a:r>
              <a:rPr dirty="0" sz="1050" spc="-10" b="0">
                <a:solidFill>
                  <a:srgbClr val="414042"/>
                </a:solidFill>
                <a:latin typeface="微軟正黑體 Light"/>
                <a:cs typeface="微軟正黑體 Light"/>
              </a:rPr>
              <a:t>學員能平穩直行：</a:t>
            </a:r>
            <a:endParaRPr sz="1050">
              <a:latin typeface="微軟正黑體 Light"/>
              <a:cs typeface="微軟正黑體 Light"/>
            </a:endParaRPr>
          </a:p>
          <a:p>
            <a:pPr lvl="2" marL="519430" indent="-165735">
              <a:lnSpc>
                <a:spcPct val="100000"/>
              </a:lnSpc>
              <a:spcBef>
                <a:spcPts val="540"/>
              </a:spcBef>
              <a:buAutoNum type="arabicParenBoth"/>
              <a:tabLst>
                <a:tab pos="519430" algn="l"/>
              </a:tabLst>
            </a:pPr>
            <a:r>
              <a:rPr dirty="0" sz="1050" spc="-15" b="0">
                <a:solidFill>
                  <a:srgbClr val="414042"/>
                </a:solidFill>
                <a:latin typeface="微軟正黑體 Light"/>
                <a:cs typeface="微軟正黑體 Light"/>
              </a:rPr>
              <a:t>短距離 </a:t>
            </a:r>
            <a:r>
              <a:rPr dirty="0" sz="1050" b="0">
                <a:solidFill>
                  <a:srgbClr val="414042"/>
                </a:solidFill>
                <a:latin typeface="微軟正黑體 Light"/>
                <a:cs typeface="微軟正黑體 Light"/>
              </a:rPr>
              <a:t>(5</a:t>
            </a:r>
            <a:r>
              <a:rPr dirty="0" sz="1050" spc="-30" b="0">
                <a:solidFill>
                  <a:srgbClr val="414042"/>
                </a:solidFill>
                <a:latin typeface="微軟正黑體 Light"/>
                <a:cs typeface="微軟正黑體 Light"/>
              </a:rPr>
              <a:t> 公尺 )：教練推至小跑步的速度放手，學員能維持平衡短</a:t>
            </a:r>
            <a:endParaRPr sz="1050">
              <a:latin typeface="微軟正黑體 Light"/>
              <a:cs typeface="微軟正黑體 Light"/>
            </a:endParaRPr>
          </a:p>
          <a:p>
            <a:pPr marL="1577340" marR="64769" indent="-3810">
              <a:lnSpc>
                <a:spcPct val="142800"/>
              </a:lnSpc>
            </a:pPr>
            <a:r>
              <a:rPr dirty="0" sz="1050" spc="-10" b="0">
                <a:solidFill>
                  <a:srgbClr val="414042"/>
                </a:solidFill>
                <a:latin typeface="微軟正黑體 Light"/>
                <a:cs typeface="微軟正黑體 Light"/>
              </a:rPr>
              <a:t>距離滑行，再輕拉煞車在三角錐前將機車停止，</a:t>
            </a: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確認學員有基礎平衡能力。</a:t>
            </a:r>
            <a:endParaRPr sz="1050">
              <a:latin typeface="微軟正黑體 Light"/>
              <a:cs typeface="微軟正黑體 Light"/>
            </a:endParaRPr>
          </a:p>
          <a:p>
            <a:pPr lvl="2" marL="534670" indent="-188595">
              <a:lnSpc>
                <a:spcPct val="100000"/>
              </a:lnSpc>
              <a:spcBef>
                <a:spcPts val="540"/>
              </a:spcBef>
              <a:buAutoNum type="arabicParenBoth" startAt="2"/>
              <a:tabLst>
                <a:tab pos="534670" algn="l"/>
              </a:tabLst>
            </a:pPr>
            <a:r>
              <a:rPr dirty="0" sz="1050" spc="-15" b="0">
                <a:solidFill>
                  <a:srgbClr val="414042"/>
                </a:solidFill>
                <a:latin typeface="微軟正黑體 Light"/>
                <a:cs typeface="微軟正黑體 Light"/>
              </a:rPr>
              <a:t>長距離 </a:t>
            </a:r>
            <a:r>
              <a:rPr dirty="0" sz="1050" b="0">
                <a:solidFill>
                  <a:srgbClr val="414042"/>
                </a:solidFill>
                <a:latin typeface="微軟正黑體 Light"/>
                <a:cs typeface="微軟正黑體 Light"/>
              </a:rPr>
              <a:t>(10~15</a:t>
            </a:r>
            <a:r>
              <a:rPr dirty="0" sz="1050" spc="-25" b="0">
                <a:solidFill>
                  <a:srgbClr val="414042"/>
                </a:solidFill>
                <a:latin typeface="微軟正黑體 Light"/>
                <a:cs typeface="微軟正黑體 Light"/>
              </a:rPr>
              <a:t> 公尺 )：若短距離可平穩直行，將距離加長至 </a:t>
            </a:r>
            <a:r>
              <a:rPr dirty="0" sz="1050" spc="-10" b="0">
                <a:solidFill>
                  <a:srgbClr val="414042"/>
                </a:solidFill>
                <a:latin typeface="微軟正黑體 Light"/>
                <a:cs typeface="微軟正黑體 Light"/>
              </a:rPr>
              <a:t>10~15</a:t>
            </a:r>
            <a:endParaRPr sz="1050">
              <a:latin typeface="微軟正黑體 Light"/>
              <a:cs typeface="微軟正黑體 Light"/>
            </a:endParaRPr>
          </a:p>
          <a:p>
            <a:pPr algn="just" marL="1854835" marR="66040" indent="6350">
              <a:lnSpc>
                <a:spcPct val="142800"/>
              </a:lnSpc>
            </a:pPr>
            <a:r>
              <a:rPr dirty="0" sz="1050" spc="-30" b="0">
                <a:solidFill>
                  <a:srgbClr val="414042"/>
                </a:solidFill>
                <a:latin typeface="微軟正黑體 Light"/>
                <a:cs typeface="微軟正黑體 Light"/>
              </a:rPr>
              <a:t>公尺練習，教練推至小跑步的速度放手，學</a:t>
            </a:r>
            <a:r>
              <a:rPr dirty="0" sz="1050" spc="-20" b="0">
                <a:solidFill>
                  <a:srgbClr val="414042"/>
                </a:solidFill>
                <a:latin typeface="微軟正黑體 Light"/>
                <a:cs typeface="微軟正黑體 Light"/>
              </a:rPr>
              <a:t>員能維持平衡長距離滑行，再輕拉煞車在三</a:t>
            </a:r>
            <a:r>
              <a:rPr dirty="0" sz="1050" spc="-25" b="0">
                <a:solidFill>
                  <a:srgbClr val="414042"/>
                </a:solidFill>
                <a:latin typeface="微軟正黑體 Light"/>
                <a:cs typeface="微軟正黑體 Light"/>
              </a:rPr>
              <a:t>角錐前將機車停止，確認學員有低速的平衡</a:t>
            </a:r>
            <a:r>
              <a:rPr dirty="0" sz="1050" spc="-20" b="0">
                <a:solidFill>
                  <a:srgbClr val="414042"/>
                </a:solidFill>
                <a:latin typeface="微軟正黑體 Light"/>
                <a:cs typeface="微軟正黑體 Light"/>
              </a:rPr>
              <a:t>能力。</a:t>
            </a:r>
            <a:endParaRPr sz="1050">
              <a:latin typeface="微軟正黑體 Light"/>
              <a:cs typeface="微軟正黑體 Light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1090874" y="497400"/>
            <a:ext cx="1549400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10" b="1">
                <a:solidFill>
                  <a:srgbClr val="38BDAD"/>
                </a:solidFill>
                <a:latin typeface="微軟正黑體"/>
                <a:cs typeface="微軟正黑體"/>
              </a:rPr>
              <a:t>平衡能力確認</a:t>
            </a:r>
            <a:endParaRPr sz="2000">
              <a:latin typeface="微軟正黑體"/>
              <a:cs typeface="微軟正黑體"/>
            </a:endParaRPr>
          </a:p>
        </p:txBody>
      </p:sp>
      <p:sp>
        <p:nvSpPr>
          <p:cNvPr id="11" name="object 11" descr=""/>
          <p:cNvSpPr/>
          <p:nvPr/>
        </p:nvSpPr>
        <p:spPr>
          <a:xfrm>
            <a:off x="682373" y="360002"/>
            <a:ext cx="338455" cy="338455"/>
          </a:xfrm>
          <a:custGeom>
            <a:avLst/>
            <a:gdLst/>
            <a:ahLst/>
            <a:cxnLst/>
            <a:rect l="l" t="t" r="r" b="b"/>
            <a:pathLst>
              <a:path w="338455" h="338455">
                <a:moveTo>
                  <a:pt x="169202" y="0"/>
                </a:moveTo>
                <a:lnTo>
                  <a:pt x="124221" y="6044"/>
                </a:lnTo>
                <a:lnTo>
                  <a:pt x="83803" y="23101"/>
                </a:lnTo>
                <a:lnTo>
                  <a:pt x="49558" y="49558"/>
                </a:lnTo>
                <a:lnTo>
                  <a:pt x="23101" y="83803"/>
                </a:lnTo>
                <a:lnTo>
                  <a:pt x="6044" y="124221"/>
                </a:lnTo>
                <a:lnTo>
                  <a:pt x="0" y="169202"/>
                </a:lnTo>
                <a:lnTo>
                  <a:pt x="6044" y="214182"/>
                </a:lnTo>
                <a:lnTo>
                  <a:pt x="23101" y="254601"/>
                </a:lnTo>
                <a:lnTo>
                  <a:pt x="49558" y="288845"/>
                </a:lnTo>
                <a:lnTo>
                  <a:pt x="83803" y="315302"/>
                </a:lnTo>
                <a:lnTo>
                  <a:pt x="124221" y="332360"/>
                </a:lnTo>
                <a:lnTo>
                  <a:pt x="169202" y="338404"/>
                </a:lnTo>
                <a:lnTo>
                  <a:pt x="214182" y="332360"/>
                </a:lnTo>
                <a:lnTo>
                  <a:pt x="254601" y="315302"/>
                </a:lnTo>
                <a:lnTo>
                  <a:pt x="288845" y="288845"/>
                </a:lnTo>
                <a:lnTo>
                  <a:pt x="315302" y="254601"/>
                </a:lnTo>
                <a:lnTo>
                  <a:pt x="332360" y="214182"/>
                </a:lnTo>
                <a:lnTo>
                  <a:pt x="338404" y="169202"/>
                </a:lnTo>
                <a:lnTo>
                  <a:pt x="332360" y="124221"/>
                </a:lnTo>
                <a:lnTo>
                  <a:pt x="315302" y="83803"/>
                </a:lnTo>
                <a:lnTo>
                  <a:pt x="288845" y="49558"/>
                </a:lnTo>
                <a:lnTo>
                  <a:pt x="254601" y="23101"/>
                </a:lnTo>
                <a:lnTo>
                  <a:pt x="214182" y="6044"/>
                </a:lnTo>
                <a:lnTo>
                  <a:pt x="169202" y="0"/>
                </a:lnTo>
                <a:close/>
              </a:path>
            </a:pathLst>
          </a:custGeom>
          <a:solidFill>
            <a:srgbClr val="38BDA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 txBox="1"/>
          <p:nvPr/>
        </p:nvSpPr>
        <p:spPr>
          <a:xfrm>
            <a:off x="764903" y="357967"/>
            <a:ext cx="1530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 i="1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800">
              <a:latin typeface="Arial"/>
              <a:cs typeface="Arial"/>
            </a:endParaRPr>
          </a:p>
        </p:txBody>
      </p:sp>
      <p:pic>
        <p:nvPicPr>
          <p:cNvPr id="13" name="object 1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743376" y="432009"/>
            <a:ext cx="430531" cy="226796"/>
          </a:xfrm>
          <a:prstGeom prst="rect">
            <a:avLst/>
          </a:prstGeom>
        </p:spPr>
      </p:pic>
      <p:sp>
        <p:nvSpPr>
          <p:cNvPr id="14" name="object 14" descr=""/>
          <p:cNvSpPr txBox="1"/>
          <p:nvPr/>
        </p:nvSpPr>
        <p:spPr>
          <a:xfrm>
            <a:off x="2776741" y="435862"/>
            <a:ext cx="16389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08000" algn="l"/>
              </a:tabLst>
            </a:pPr>
            <a:r>
              <a:rPr dirty="0" sz="1200" b="1">
                <a:solidFill>
                  <a:srgbClr val="FFFFFF"/>
                </a:solidFill>
                <a:latin typeface="微軟正黑體"/>
                <a:cs typeface="微軟正黑體"/>
              </a:rPr>
              <a:t>目</a:t>
            </a:r>
            <a:r>
              <a:rPr dirty="0" sz="1200" spc="45" b="1">
                <a:solidFill>
                  <a:srgbClr val="FFFFFF"/>
                </a:solidFill>
                <a:latin typeface="微軟正黑體"/>
                <a:cs typeface="微軟正黑體"/>
              </a:rPr>
              <a:t> </a:t>
            </a:r>
            <a:r>
              <a:rPr dirty="0" sz="1200" spc="-50" b="1">
                <a:solidFill>
                  <a:srgbClr val="FFFFFF"/>
                </a:solidFill>
                <a:latin typeface="微軟正黑體"/>
                <a:cs typeface="微軟正黑體"/>
              </a:rPr>
              <a:t>的</a:t>
            </a:r>
            <a:r>
              <a:rPr dirty="0" sz="1200" b="1">
                <a:solidFill>
                  <a:srgbClr val="FFFFFF"/>
                </a:solidFill>
                <a:latin typeface="微軟正黑體"/>
                <a:cs typeface="微軟正黑體"/>
              </a:rPr>
              <a:t>	</a:t>
            </a:r>
            <a:r>
              <a:rPr dirty="0" baseline="2525" sz="1650">
                <a:solidFill>
                  <a:srgbClr val="58595B"/>
                </a:solidFill>
                <a:latin typeface="微軟正黑體"/>
                <a:cs typeface="微軟正黑體"/>
              </a:rPr>
              <a:t>學員平衡能力確</a:t>
            </a:r>
            <a:r>
              <a:rPr dirty="0" baseline="2525" sz="1650" spc="-75">
                <a:solidFill>
                  <a:srgbClr val="58595B"/>
                </a:solidFill>
                <a:latin typeface="微軟正黑體"/>
                <a:cs typeface="微軟正黑體"/>
              </a:rPr>
              <a:t>認</a:t>
            </a:r>
            <a:endParaRPr baseline="2525" sz="1650">
              <a:latin typeface="微軟正黑體"/>
              <a:cs typeface="微軟正黑體"/>
            </a:endParaRPr>
          </a:p>
        </p:txBody>
      </p:sp>
      <p:pic>
        <p:nvPicPr>
          <p:cNvPr id="15" name="object 15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743376" y="855008"/>
            <a:ext cx="430531" cy="226796"/>
          </a:xfrm>
          <a:prstGeom prst="rect">
            <a:avLst/>
          </a:prstGeom>
        </p:spPr>
      </p:pic>
      <p:sp>
        <p:nvSpPr>
          <p:cNvPr id="16" name="object 16" descr=""/>
          <p:cNvSpPr txBox="1"/>
          <p:nvPr/>
        </p:nvSpPr>
        <p:spPr>
          <a:xfrm>
            <a:off x="2776741" y="859209"/>
            <a:ext cx="33064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99109" algn="l"/>
              </a:tabLst>
            </a:pPr>
            <a:r>
              <a:rPr dirty="0" sz="1200" b="1">
                <a:solidFill>
                  <a:srgbClr val="FFFFFF"/>
                </a:solidFill>
                <a:latin typeface="微軟正黑體"/>
                <a:cs typeface="微軟正黑體"/>
              </a:rPr>
              <a:t>方</a:t>
            </a:r>
            <a:r>
              <a:rPr dirty="0" sz="1200" spc="45" b="1">
                <a:solidFill>
                  <a:srgbClr val="FFFFFF"/>
                </a:solidFill>
                <a:latin typeface="微軟正黑體"/>
                <a:cs typeface="微軟正黑體"/>
              </a:rPr>
              <a:t> </a:t>
            </a:r>
            <a:r>
              <a:rPr dirty="0" sz="1200" spc="-50" b="1">
                <a:solidFill>
                  <a:srgbClr val="FFFFFF"/>
                </a:solidFill>
                <a:latin typeface="微軟正黑體"/>
                <a:cs typeface="微軟正黑體"/>
              </a:rPr>
              <a:t>法</a:t>
            </a:r>
            <a:r>
              <a:rPr dirty="0" sz="1200" b="1">
                <a:solidFill>
                  <a:srgbClr val="FFFFFF"/>
                </a:solidFill>
                <a:latin typeface="微軟正黑體"/>
                <a:cs typeface="微軟正黑體"/>
              </a:rPr>
              <a:t>	</a:t>
            </a:r>
            <a:r>
              <a:rPr dirty="0" sz="1100">
                <a:solidFill>
                  <a:srgbClr val="58595B"/>
                </a:solidFill>
                <a:latin typeface="微軟正黑體"/>
                <a:cs typeface="微軟正黑體"/>
              </a:rPr>
              <a:t>以學員自行車騎乘經驗與平衡狀況為確認標</a:t>
            </a:r>
            <a:r>
              <a:rPr dirty="0" sz="1100" spc="-50">
                <a:solidFill>
                  <a:srgbClr val="58595B"/>
                </a:solidFill>
                <a:latin typeface="微軟正黑體"/>
                <a:cs typeface="微軟正黑體"/>
              </a:rPr>
              <a:t>準</a:t>
            </a:r>
            <a:endParaRPr sz="1100">
              <a:latin typeface="微軟正黑體"/>
              <a:cs typeface="微軟正黑體"/>
            </a:endParaRPr>
          </a:p>
        </p:txBody>
      </p:sp>
      <p:sp>
        <p:nvSpPr>
          <p:cNvPr id="17" name="object 17" descr=""/>
          <p:cNvSpPr/>
          <p:nvPr/>
        </p:nvSpPr>
        <p:spPr>
          <a:xfrm>
            <a:off x="682370" y="1189202"/>
            <a:ext cx="6877684" cy="260985"/>
          </a:xfrm>
          <a:custGeom>
            <a:avLst/>
            <a:gdLst/>
            <a:ahLst/>
            <a:cxnLst/>
            <a:rect l="l" t="t" r="r" b="b"/>
            <a:pathLst>
              <a:path w="6877684" h="260984">
                <a:moveTo>
                  <a:pt x="6877621" y="0"/>
                </a:moveTo>
                <a:lnTo>
                  <a:pt x="0" y="0"/>
                </a:lnTo>
                <a:lnTo>
                  <a:pt x="0" y="260400"/>
                </a:lnTo>
                <a:lnTo>
                  <a:pt x="6877621" y="260400"/>
                </a:lnTo>
                <a:lnTo>
                  <a:pt x="6877621" y="0"/>
                </a:lnTo>
                <a:close/>
              </a:path>
            </a:pathLst>
          </a:custGeom>
          <a:solidFill>
            <a:srgbClr val="38BDA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 descr=""/>
          <p:cNvSpPr txBox="1"/>
          <p:nvPr/>
        </p:nvSpPr>
        <p:spPr>
          <a:xfrm>
            <a:off x="1338474" y="1206017"/>
            <a:ext cx="685800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15" b="1">
                <a:solidFill>
                  <a:srgbClr val="FFFFFF"/>
                </a:solidFill>
                <a:latin typeface="微軟正黑體"/>
                <a:cs typeface="微軟正黑體"/>
              </a:rPr>
              <a:t>指導要領</a:t>
            </a:r>
            <a:endParaRPr sz="1300">
              <a:latin typeface="微軟正黑體"/>
              <a:cs typeface="微軟正黑體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4573113" y="1206017"/>
            <a:ext cx="685800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15" b="1">
                <a:solidFill>
                  <a:srgbClr val="FFFFFF"/>
                </a:solidFill>
                <a:latin typeface="微軟正黑體"/>
                <a:cs typeface="微軟正黑體"/>
              </a:rPr>
              <a:t>指導內容</a:t>
            </a:r>
            <a:endParaRPr sz="1300">
              <a:latin typeface="微軟正黑體"/>
              <a:cs typeface="微軟正黑體"/>
            </a:endParaRPr>
          </a:p>
        </p:txBody>
      </p:sp>
      <p:grpSp>
        <p:nvGrpSpPr>
          <p:cNvPr id="20" name="object 20" descr=""/>
          <p:cNvGrpSpPr/>
          <p:nvPr/>
        </p:nvGrpSpPr>
        <p:grpSpPr>
          <a:xfrm>
            <a:off x="2663750" y="1179005"/>
            <a:ext cx="19050" cy="4149090"/>
            <a:chOff x="2663750" y="1179005"/>
            <a:chExt cx="19050" cy="4149090"/>
          </a:xfrm>
        </p:grpSpPr>
        <p:sp>
          <p:nvSpPr>
            <p:cNvPr id="21" name="object 21" descr=""/>
            <p:cNvSpPr/>
            <p:nvPr/>
          </p:nvSpPr>
          <p:spPr>
            <a:xfrm>
              <a:off x="2663750" y="1401007"/>
              <a:ext cx="19050" cy="3927475"/>
            </a:xfrm>
            <a:custGeom>
              <a:avLst/>
              <a:gdLst/>
              <a:ahLst/>
              <a:cxnLst/>
              <a:rect l="l" t="t" r="r" b="b"/>
              <a:pathLst>
                <a:path w="19050" h="3927475">
                  <a:moveTo>
                    <a:pt x="19050" y="0"/>
                  </a:moveTo>
                  <a:lnTo>
                    <a:pt x="0" y="0"/>
                  </a:lnTo>
                  <a:lnTo>
                    <a:pt x="0" y="3926998"/>
                  </a:lnTo>
                  <a:lnTo>
                    <a:pt x="19050" y="3926998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38BDA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2673275" y="1179005"/>
              <a:ext cx="0" cy="272415"/>
            </a:xfrm>
            <a:custGeom>
              <a:avLst/>
              <a:gdLst/>
              <a:ahLst/>
              <a:cxnLst/>
              <a:rect l="l" t="t" r="r" b="b"/>
              <a:pathLst>
                <a:path w="0" h="272415">
                  <a:moveTo>
                    <a:pt x="0" y="0"/>
                  </a:moveTo>
                  <a:lnTo>
                    <a:pt x="0" y="272402"/>
                  </a:lnTo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3" name="object 23" descr=""/>
          <p:cNvSpPr txBox="1"/>
          <p:nvPr/>
        </p:nvSpPr>
        <p:spPr>
          <a:xfrm>
            <a:off x="671300" y="1023048"/>
            <a:ext cx="116268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58595B"/>
                </a:solidFill>
                <a:latin typeface="微軟正黑體"/>
                <a:cs typeface="微軟正黑體"/>
              </a:rPr>
              <a:t>【建議時數 0.5</a:t>
            </a:r>
            <a:r>
              <a:rPr dirty="0" sz="900" spc="-15" b="1">
                <a:solidFill>
                  <a:srgbClr val="58595B"/>
                </a:solidFill>
                <a:latin typeface="微軟正黑體"/>
                <a:cs typeface="微軟正黑體"/>
              </a:rPr>
              <a:t> 小時】</a:t>
            </a:r>
            <a:endParaRPr sz="900">
              <a:latin typeface="微軟正黑體"/>
              <a:cs typeface="微軟正黑體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7056005" y="0"/>
            <a:ext cx="504190" cy="1368425"/>
          </a:xfrm>
          <a:custGeom>
            <a:avLst/>
            <a:gdLst/>
            <a:ahLst/>
            <a:cxnLst/>
            <a:rect l="l" t="t" r="r" b="b"/>
            <a:pathLst>
              <a:path w="504190" h="1368425">
                <a:moveTo>
                  <a:pt x="0" y="1368006"/>
                </a:moveTo>
                <a:lnTo>
                  <a:pt x="503999" y="1368006"/>
                </a:lnTo>
                <a:lnTo>
                  <a:pt x="503999" y="0"/>
                </a:lnTo>
                <a:lnTo>
                  <a:pt x="0" y="0"/>
                </a:lnTo>
                <a:lnTo>
                  <a:pt x="0" y="1368006"/>
                </a:lnTo>
                <a:close/>
              </a:path>
            </a:pathLst>
          </a:custGeom>
          <a:solidFill>
            <a:srgbClr val="38BDA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7056005" y="1421993"/>
            <a:ext cx="504190" cy="50800"/>
          </a:xfrm>
          <a:custGeom>
            <a:avLst/>
            <a:gdLst/>
            <a:ahLst/>
            <a:cxnLst/>
            <a:rect l="l" t="t" r="r" b="b"/>
            <a:pathLst>
              <a:path w="504190" h="50800">
                <a:moveTo>
                  <a:pt x="0" y="50406"/>
                </a:moveTo>
                <a:lnTo>
                  <a:pt x="503999" y="50406"/>
                </a:lnTo>
                <a:lnTo>
                  <a:pt x="503999" y="0"/>
                </a:lnTo>
                <a:lnTo>
                  <a:pt x="0" y="0"/>
                </a:lnTo>
                <a:lnTo>
                  <a:pt x="0" y="50406"/>
                </a:lnTo>
                <a:close/>
              </a:path>
            </a:pathLst>
          </a:custGeom>
          <a:solidFill>
            <a:srgbClr val="38BDA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7056005" y="1522793"/>
            <a:ext cx="504190" cy="144145"/>
          </a:xfrm>
          <a:custGeom>
            <a:avLst/>
            <a:gdLst/>
            <a:ahLst/>
            <a:cxnLst/>
            <a:rect l="l" t="t" r="r" b="b"/>
            <a:pathLst>
              <a:path w="504190" h="144144">
                <a:moveTo>
                  <a:pt x="503999" y="93611"/>
                </a:moveTo>
                <a:lnTo>
                  <a:pt x="0" y="93611"/>
                </a:lnTo>
                <a:lnTo>
                  <a:pt x="0" y="144018"/>
                </a:lnTo>
                <a:lnTo>
                  <a:pt x="503999" y="144018"/>
                </a:lnTo>
                <a:lnTo>
                  <a:pt x="503999" y="93611"/>
                </a:lnTo>
                <a:close/>
              </a:path>
              <a:path w="504190" h="144144">
                <a:moveTo>
                  <a:pt x="503999" y="0"/>
                </a:moveTo>
                <a:lnTo>
                  <a:pt x="0" y="0"/>
                </a:lnTo>
                <a:lnTo>
                  <a:pt x="0" y="50406"/>
                </a:lnTo>
                <a:lnTo>
                  <a:pt x="503999" y="50406"/>
                </a:lnTo>
                <a:lnTo>
                  <a:pt x="503999" y="0"/>
                </a:lnTo>
                <a:close/>
              </a:path>
            </a:pathLst>
          </a:custGeom>
          <a:solidFill>
            <a:srgbClr val="38BDAD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7001051" y="4925250"/>
            <a:ext cx="19494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solidFill>
                  <a:srgbClr val="38BDAD"/>
                </a:solidFill>
                <a:latin typeface="Arial"/>
                <a:cs typeface="Arial"/>
              </a:rPr>
              <a:t>30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491299" y="692655"/>
            <a:ext cx="1369695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56210" indent="-143510">
              <a:lnSpc>
                <a:spcPct val="100000"/>
              </a:lnSpc>
              <a:spcBef>
                <a:spcPts val="100"/>
              </a:spcBef>
              <a:buClr>
                <a:srgbClr val="38BDAD"/>
              </a:buClr>
              <a:buSzPct val="85714"/>
              <a:buFont typeface=""/>
              <a:buChar char="■"/>
              <a:tabLst>
                <a:tab pos="156210" algn="l"/>
              </a:tabLst>
            </a:pPr>
            <a:r>
              <a:rPr dirty="0" sz="1050" spc="-10" b="0">
                <a:solidFill>
                  <a:srgbClr val="414042"/>
                </a:solidFill>
                <a:latin typeface="微軟正黑體 Light"/>
                <a:cs typeface="微軟正黑體 Light"/>
              </a:rPr>
              <a:t>訓練：平衡能力確認</a:t>
            </a:r>
            <a:endParaRPr sz="1050">
              <a:latin typeface="微軟正黑體 Light"/>
              <a:cs typeface="微軟正黑體 Light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491299" y="1538514"/>
            <a:ext cx="1774189" cy="482600"/>
          </a:xfrm>
          <a:prstGeom prst="rect">
            <a:avLst/>
          </a:prstGeom>
        </p:spPr>
        <p:txBody>
          <a:bodyPr wrap="square" lIns="0" tIns="81280" rIns="0" bIns="0" rtlCol="0" vert="horz">
            <a:spAutoFit/>
          </a:bodyPr>
          <a:lstStyle/>
          <a:p>
            <a:pPr marL="177800" indent="-165100">
              <a:lnSpc>
                <a:spcPct val="100000"/>
              </a:lnSpc>
              <a:spcBef>
                <a:spcPts val="640"/>
              </a:spcBef>
              <a:buClr>
                <a:srgbClr val="38BDAD"/>
              </a:buClr>
              <a:buSzPct val="85714"/>
              <a:buFont typeface=""/>
              <a:buChar char="■"/>
              <a:tabLst>
                <a:tab pos="177800" algn="l"/>
              </a:tabLst>
            </a:pPr>
            <a:r>
              <a:rPr dirty="0" sz="1050" spc="65" b="0">
                <a:solidFill>
                  <a:srgbClr val="414042"/>
                </a:solidFill>
                <a:latin typeface="微軟正黑體 Light"/>
                <a:cs typeface="微軟正黑體 Light"/>
              </a:rPr>
              <a:t>注意事項：觀察學員平衡</a:t>
            </a:r>
            <a:endParaRPr sz="1050">
              <a:latin typeface="微軟正黑體 Light"/>
              <a:cs typeface="微軟正黑體 Light"/>
            </a:endParaRPr>
          </a:p>
          <a:p>
            <a:pPr marL="880744">
              <a:lnSpc>
                <a:spcPct val="100000"/>
              </a:lnSpc>
              <a:spcBef>
                <a:spcPts val="540"/>
              </a:spcBef>
            </a:pPr>
            <a:r>
              <a:rPr dirty="0" sz="1050" spc="-25" b="0">
                <a:solidFill>
                  <a:srgbClr val="414042"/>
                </a:solidFill>
                <a:latin typeface="微軟正黑體 Light"/>
                <a:cs typeface="微軟正黑體 Light"/>
              </a:rPr>
              <a:t>狀況</a:t>
            </a:r>
            <a:endParaRPr sz="1050">
              <a:latin typeface="微軟正黑體 Light"/>
              <a:cs typeface="微軟正黑體 Light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2377400" y="435771"/>
            <a:ext cx="5003165" cy="2271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r" marR="3048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solidFill>
                  <a:srgbClr val="FFFFFF"/>
                </a:solidFill>
                <a:latin typeface="微軟正黑體"/>
                <a:cs typeface="微軟正黑體"/>
              </a:rPr>
              <a:t>基</a:t>
            </a:r>
            <a:endParaRPr sz="1400">
              <a:latin typeface="微軟正黑體"/>
              <a:cs typeface="微軟正黑體"/>
            </a:endParaRPr>
          </a:p>
          <a:p>
            <a:pPr algn="just" marL="260985">
              <a:lnSpc>
                <a:spcPct val="100000"/>
              </a:lnSpc>
            </a:pPr>
            <a:r>
              <a:rPr dirty="0" sz="1050" b="0">
                <a:solidFill>
                  <a:srgbClr val="414042"/>
                </a:solidFill>
                <a:latin typeface="微軟正黑體 Light"/>
                <a:cs typeface="微軟正黑體 Light"/>
              </a:rPr>
              <a:t>2.</a:t>
            </a:r>
            <a:r>
              <a:rPr dirty="0" sz="1050" spc="40" b="0">
                <a:solidFill>
                  <a:srgbClr val="414042"/>
                </a:solidFill>
                <a:latin typeface="微軟正黑體 Light"/>
                <a:cs typeface="微軟正黑體 Light"/>
              </a:rPr>
              <a:t> 學員無法維持直行：再反覆練習短距離及長距離平衡，指導學員避免    </a:t>
            </a:r>
            <a:r>
              <a:rPr dirty="0" sz="1400" spc="-50" b="1">
                <a:solidFill>
                  <a:srgbClr val="FFFFFF"/>
                </a:solidFill>
                <a:latin typeface="微軟正黑體"/>
                <a:cs typeface="微軟正黑體"/>
              </a:rPr>
              <a:t>本</a:t>
            </a:r>
            <a:endParaRPr sz="1400">
              <a:latin typeface="微軟正黑體"/>
              <a:cs typeface="微軟正黑體"/>
            </a:endParaRPr>
          </a:p>
          <a:p>
            <a:pPr algn="just" marL="1628775" marR="30480">
              <a:lnSpc>
                <a:spcPts val="1800"/>
              </a:lnSpc>
              <a:spcBef>
                <a:spcPts val="70"/>
              </a:spcBef>
            </a:pPr>
            <a:r>
              <a:rPr dirty="0" sz="1050" spc="60" b="0">
                <a:solidFill>
                  <a:srgbClr val="414042"/>
                </a:solidFill>
                <a:latin typeface="微軟正黑體 Light"/>
                <a:cs typeface="微軟正黑體 Light"/>
              </a:rPr>
              <a:t>身體左右晃動，以免失去重心，而無法達到平衡   </a:t>
            </a:r>
            <a:r>
              <a:rPr dirty="0" baseline="3968" sz="2100" spc="-75" b="1">
                <a:solidFill>
                  <a:srgbClr val="FFFFFF"/>
                </a:solidFill>
                <a:latin typeface="微軟正黑體"/>
                <a:cs typeface="微軟正黑體"/>
              </a:rPr>
              <a:t>駕</a:t>
            </a:r>
            <a:r>
              <a:rPr dirty="0" sz="1050" spc="60" b="0">
                <a:solidFill>
                  <a:srgbClr val="414042"/>
                </a:solidFill>
                <a:latin typeface="微軟正黑體 Light"/>
                <a:cs typeface="微軟正黑體 Light"/>
              </a:rPr>
              <a:t>的目的。如果持續無法平衡，請學員以自行車或   </a:t>
            </a:r>
            <a:r>
              <a:rPr dirty="0" baseline="9920" sz="2100" spc="-75" b="1">
                <a:solidFill>
                  <a:srgbClr val="FFFFFF"/>
                </a:solidFill>
                <a:latin typeface="微軟正黑體"/>
                <a:cs typeface="微軟正黑體"/>
              </a:rPr>
              <a:t>駛</a:t>
            </a: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滑板車來練習平衡要領。</a:t>
            </a:r>
            <a:endParaRPr sz="1050">
              <a:latin typeface="微軟正黑體 Light"/>
              <a:cs typeface="微軟正黑體 Light"/>
            </a:endParaRPr>
          </a:p>
          <a:p>
            <a:pPr marL="194310" indent="-143510">
              <a:lnSpc>
                <a:spcPct val="100000"/>
              </a:lnSpc>
              <a:spcBef>
                <a:spcPts val="390"/>
              </a:spcBef>
              <a:buClr>
                <a:srgbClr val="38BDAD"/>
              </a:buClr>
              <a:buSzPct val="85714"/>
              <a:buFont typeface=""/>
              <a:buChar char="■"/>
              <a:tabLst>
                <a:tab pos="194310" algn="l"/>
              </a:tabLst>
            </a:pP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每個人的平衡能力與狀況不完全相同，養成正確的平衡方式。</a:t>
            </a:r>
            <a:endParaRPr sz="1050">
              <a:latin typeface="微軟正黑體 Light"/>
              <a:cs typeface="微軟正黑體 Light"/>
            </a:endParaRPr>
          </a:p>
          <a:p>
            <a:pPr lvl="1" marL="429259" marR="530225" indent="-116205">
              <a:lnSpc>
                <a:spcPct val="142800"/>
              </a:lnSpc>
              <a:buAutoNum type="arabicPeriod"/>
              <a:tabLst>
                <a:tab pos="431800" algn="l"/>
              </a:tabLst>
            </a:pP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若需身體左右晃動才能平衡，通常是利用體重維持平衡，須適時調整</a:t>
            </a: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	</a:t>
            </a:r>
            <a:r>
              <a:rPr dirty="0" sz="1050" spc="-10" b="0">
                <a:solidFill>
                  <a:srgbClr val="414042"/>
                </a:solidFill>
                <a:latin typeface="微軟正黑體 Light"/>
                <a:cs typeface="微軟正黑體 Light"/>
              </a:rPr>
              <a:t>平衡的方式。</a:t>
            </a:r>
            <a:endParaRPr sz="1050">
              <a:latin typeface="微軟正黑體 Light"/>
              <a:cs typeface="微軟正黑體 Light"/>
            </a:endParaRPr>
          </a:p>
          <a:p>
            <a:pPr lvl="1" marL="427990" marR="530860" indent="-139065">
              <a:lnSpc>
                <a:spcPct val="142800"/>
              </a:lnSpc>
              <a:buAutoNum type="arabicPeriod"/>
              <a:tabLst>
                <a:tab pos="438784" algn="l"/>
              </a:tabLst>
            </a:pP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低速前進時盡量避免身體晃動，並以小幅度修正把手轉動角度來微調</a:t>
            </a: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	</a:t>
            </a:r>
            <a:r>
              <a:rPr dirty="0" sz="1050" spc="-10" b="0">
                <a:solidFill>
                  <a:srgbClr val="414042"/>
                </a:solidFill>
                <a:latin typeface="微軟正黑體 Light"/>
                <a:cs typeface="微軟正黑體 Light"/>
              </a:rPr>
              <a:t>機車行進的方向。</a:t>
            </a:r>
            <a:endParaRPr sz="1050">
              <a:latin typeface="微軟正黑體 Light"/>
              <a:cs typeface="微軟正黑體 Light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0" y="350479"/>
            <a:ext cx="6876415" cy="4977765"/>
            <a:chOff x="0" y="350479"/>
            <a:chExt cx="6876415" cy="4977765"/>
          </a:xfrm>
        </p:grpSpPr>
        <p:sp>
          <p:nvSpPr>
            <p:cNvPr id="10" name="object 10" descr=""/>
            <p:cNvSpPr/>
            <p:nvPr/>
          </p:nvSpPr>
          <p:spPr>
            <a:xfrm>
              <a:off x="0" y="361200"/>
              <a:ext cx="6876415" cy="260985"/>
            </a:xfrm>
            <a:custGeom>
              <a:avLst/>
              <a:gdLst/>
              <a:ahLst/>
              <a:cxnLst/>
              <a:rect l="l" t="t" r="r" b="b"/>
              <a:pathLst>
                <a:path w="6876415" h="260984">
                  <a:moveTo>
                    <a:pt x="6875995" y="0"/>
                  </a:moveTo>
                  <a:lnTo>
                    <a:pt x="0" y="0"/>
                  </a:lnTo>
                  <a:lnTo>
                    <a:pt x="0" y="260400"/>
                  </a:lnTo>
                  <a:lnTo>
                    <a:pt x="6875995" y="260400"/>
                  </a:lnTo>
                  <a:lnTo>
                    <a:pt x="6875995" y="0"/>
                  </a:lnTo>
                  <a:close/>
                </a:path>
              </a:pathLst>
            </a:custGeom>
            <a:solidFill>
              <a:srgbClr val="38BDA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2305375" y="582005"/>
              <a:ext cx="19050" cy="4746625"/>
            </a:xfrm>
            <a:custGeom>
              <a:avLst/>
              <a:gdLst/>
              <a:ahLst/>
              <a:cxnLst/>
              <a:rect l="l" t="t" r="r" b="b"/>
              <a:pathLst>
                <a:path w="19050" h="4746625">
                  <a:moveTo>
                    <a:pt x="19050" y="0"/>
                  </a:moveTo>
                  <a:lnTo>
                    <a:pt x="0" y="0"/>
                  </a:lnTo>
                  <a:lnTo>
                    <a:pt x="0" y="4746000"/>
                  </a:lnTo>
                  <a:lnTo>
                    <a:pt x="19050" y="4746000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38BDA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2314900" y="360004"/>
              <a:ext cx="0" cy="261620"/>
            </a:xfrm>
            <a:custGeom>
              <a:avLst/>
              <a:gdLst/>
              <a:ahLst/>
              <a:cxnLst/>
              <a:rect l="l" t="t" r="r" b="b"/>
              <a:pathLst>
                <a:path w="0" h="261620">
                  <a:moveTo>
                    <a:pt x="0" y="0"/>
                  </a:moveTo>
                  <a:lnTo>
                    <a:pt x="0" y="260997"/>
                  </a:lnTo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 descr=""/>
          <p:cNvSpPr txBox="1"/>
          <p:nvPr/>
        </p:nvSpPr>
        <p:spPr>
          <a:xfrm>
            <a:off x="980099" y="378018"/>
            <a:ext cx="685800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15" b="1">
                <a:solidFill>
                  <a:srgbClr val="FFFFFF"/>
                </a:solidFill>
                <a:latin typeface="微軟正黑體"/>
                <a:cs typeface="微軟正黑體"/>
              </a:rPr>
              <a:t>指導要領</a:t>
            </a:r>
            <a:endParaRPr sz="1300">
              <a:latin typeface="微軟正黑體"/>
              <a:cs typeface="微軟正黑體"/>
            </a:endParaRPr>
          </a:p>
        </p:txBody>
      </p:sp>
      <p:grpSp>
        <p:nvGrpSpPr>
          <p:cNvPr id="14" name="object 14" descr=""/>
          <p:cNvGrpSpPr/>
          <p:nvPr/>
        </p:nvGrpSpPr>
        <p:grpSpPr>
          <a:xfrm>
            <a:off x="636824" y="3349352"/>
            <a:ext cx="1403350" cy="550545"/>
            <a:chOff x="636824" y="3349352"/>
            <a:chExt cx="1403350" cy="550545"/>
          </a:xfrm>
        </p:grpSpPr>
        <p:sp>
          <p:nvSpPr>
            <p:cNvPr id="15" name="object 15" descr=""/>
            <p:cNvSpPr/>
            <p:nvPr/>
          </p:nvSpPr>
          <p:spPr>
            <a:xfrm>
              <a:off x="734914" y="3470880"/>
              <a:ext cx="5715" cy="5715"/>
            </a:xfrm>
            <a:custGeom>
              <a:avLst/>
              <a:gdLst/>
              <a:ahLst/>
              <a:cxnLst/>
              <a:rect l="l" t="t" r="r" b="b"/>
              <a:pathLst>
                <a:path w="5715" h="5714">
                  <a:moveTo>
                    <a:pt x="4610" y="0"/>
                  </a:moveTo>
                  <a:lnTo>
                    <a:pt x="0" y="2527"/>
                  </a:lnTo>
                  <a:lnTo>
                    <a:pt x="0" y="2679"/>
                  </a:lnTo>
                  <a:lnTo>
                    <a:pt x="4965" y="5156"/>
                  </a:lnTo>
                  <a:lnTo>
                    <a:pt x="5092" y="5080"/>
                  </a:lnTo>
                  <a:lnTo>
                    <a:pt x="5092" y="292"/>
                  </a:lnTo>
                  <a:lnTo>
                    <a:pt x="4610" y="0"/>
                  </a:lnTo>
                  <a:close/>
                </a:path>
              </a:pathLst>
            </a:custGeom>
            <a:solidFill>
              <a:srgbClr val="9A9B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636816" y="3457854"/>
              <a:ext cx="106680" cy="30480"/>
            </a:xfrm>
            <a:custGeom>
              <a:avLst/>
              <a:gdLst/>
              <a:ahLst/>
              <a:cxnLst/>
              <a:rect l="l" t="t" r="r" b="b"/>
              <a:pathLst>
                <a:path w="106679" h="30479">
                  <a:moveTo>
                    <a:pt x="106591" y="18592"/>
                  </a:moveTo>
                  <a:lnTo>
                    <a:pt x="103314" y="16192"/>
                  </a:lnTo>
                  <a:lnTo>
                    <a:pt x="103251" y="15341"/>
                  </a:lnTo>
                  <a:lnTo>
                    <a:pt x="102920" y="15100"/>
                  </a:lnTo>
                  <a:lnTo>
                    <a:pt x="102082" y="15557"/>
                  </a:lnTo>
                  <a:lnTo>
                    <a:pt x="84569" y="6413"/>
                  </a:lnTo>
                  <a:lnTo>
                    <a:pt x="73063" y="0"/>
                  </a:lnTo>
                  <a:lnTo>
                    <a:pt x="28917" y="1447"/>
                  </a:lnTo>
                  <a:lnTo>
                    <a:pt x="12903" y="4546"/>
                  </a:lnTo>
                  <a:lnTo>
                    <a:pt x="4622" y="6235"/>
                  </a:lnTo>
                  <a:lnTo>
                    <a:pt x="2743" y="5308"/>
                  </a:lnTo>
                  <a:lnTo>
                    <a:pt x="2667" y="6642"/>
                  </a:lnTo>
                  <a:lnTo>
                    <a:pt x="0" y="7175"/>
                  </a:lnTo>
                  <a:lnTo>
                    <a:pt x="2235" y="9093"/>
                  </a:lnTo>
                  <a:lnTo>
                    <a:pt x="36753" y="28003"/>
                  </a:lnTo>
                  <a:lnTo>
                    <a:pt x="41567" y="30441"/>
                  </a:lnTo>
                  <a:lnTo>
                    <a:pt x="50927" y="29375"/>
                  </a:lnTo>
                  <a:lnTo>
                    <a:pt x="91173" y="22301"/>
                  </a:lnTo>
                  <a:lnTo>
                    <a:pt x="99606" y="20434"/>
                  </a:lnTo>
                  <a:lnTo>
                    <a:pt x="106591" y="18592"/>
                  </a:lnTo>
                  <a:close/>
                </a:path>
              </a:pathLst>
            </a:custGeom>
            <a:solidFill>
              <a:srgbClr val="08050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636917" y="3455886"/>
              <a:ext cx="106680" cy="30480"/>
            </a:xfrm>
            <a:custGeom>
              <a:avLst/>
              <a:gdLst/>
              <a:ahLst/>
              <a:cxnLst/>
              <a:rect l="l" t="t" r="r" b="b"/>
              <a:pathLst>
                <a:path w="106679" h="30479">
                  <a:moveTo>
                    <a:pt x="106324" y="18630"/>
                  </a:moveTo>
                  <a:lnTo>
                    <a:pt x="103314" y="16192"/>
                  </a:lnTo>
                  <a:lnTo>
                    <a:pt x="103174" y="16129"/>
                  </a:lnTo>
                  <a:lnTo>
                    <a:pt x="103212" y="15290"/>
                  </a:lnTo>
                  <a:lnTo>
                    <a:pt x="102730" y="14998"/>
                  </a:lnTo>
                  <a:lnTo>
                    <a:pt x="101892" y="15455"/>
                  </a:lnTo>
                  <a:lnTo>
                    <a:pt x="84569" y="6413"/>
                  </a:lnTo>
                  <a:lnTo>
                    <a:pt x="73063" y="0"/>
                  </a:lnTo>
                  <a:lnTo>
                    <a:pt x="28917" y="1447"/>
                  </a:lnTo>
                  <a:lnTo>
                    <a:pt x="5080" y="6172"/>
                  </a:lnTo>
                  <a:lnTo>
                    <a:pt x="2514" y="4724"/>
                  </a:lnTo>
                  <a:lnTo>
                    <a:pt x="2578" y="6667"/>
                  </a:lnTo>
                  <a:lnTo>
                    <a:pt x="0" y="7175"/>
                  </a:lnTo>
                  <a:lnTo>
                    <a:pt x="2235" y="9093"/>
                  </a:lnTo>
                  <a:lnTo>
                    <a:pt x="36753" y="28003"/>
                  </a:lnTo>
                  <a:lnTo>
                    <a:pt x="41567" y="30441"/>
                  </a:lnTo>
                  <a:lnTo>
                    <a:pt x="50927" y="29387"/>
                  </a:lnTo>
                  <a:lnTo>
                    <a:pt x="66509" y="26911"/>
                  </a:lnTo>
                  <a:lnTo>
                    <a:pt x="90944" y="22326"/>
                  </a:lnTo>
                  <a:lnTo>
                    <a:pt x="99339" y="20472"/>
                  </a:lnTo>
                  <a:lnTo>
                    <a:pt x="106324" y="18630"/>
                  </a:lnTo>
                  <a:close/>
                </a:path>
              </a:pathLst>
            </a:custGeom>
            <a:solidFill>
              <a:srgbClr val="E9E8E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636824" y="3453007"/>
              <a:ext cx="106680" cy="30480"/>
            </a:xfrm>
            <a:custGeom>
              <a:avLst/>
              <a:gdLst/>
              <a:ahLst/>
              <a:cxnLst/>
              <a:rect l="l" t="t" r="r" b="b"/>
              <a:pathLst>
                <a:path w="106679" h="30479">
                  <a:moveTo>
                    <a:pt x="73063" y="0"/>
                  </a:moveTo>
                  <a:lnTo>
                    <a:pt x="28917" y="1447"/>
                  </a:lnTo>
                  <a:lnTo>
                    <a:pt x="12903" y="4546"/>
                  </a:lnTo>
                  <a:lnTo>
                    <a:pt x="0" y="7175"/>
                  </a:lnTo>
                  <a:lnTo>
                    <a:pt x="2235" y="9093"/>
                  </a:lnTo>
                  <a:lnTo>
                    <a:pt x="36753" y="28003"/>
                  </a:lnTo>
                  <a:lnTo>
                    <a:pt x="41567" y="30441"/>
                  </a:lnTo>
                  <a:lnTo>
                    <a:pt x="50927" y="29387"/>
                  </a:lnTo>
                  <a:lnTo>
                    <a:pt x="91164" y="22302"/>
                  </a:lnTo>
                  <a:lnTo>
                    <a:pt x="106591" y="18592"/>
                  </a:lnTo>
                  <a:lnTo>
                    <a:pt x="103314" y="16192"/>
                  </a:lnTo>
                  <a:lnTo>
                    <a:pt x="84569" y="6413"/>
                  </a:lnTo>
                  <a:lnTo>
                    <a:pt x="73063" y="0"/>
                  </a:lnTo>
                  <a:close/>
                </a:path>
              </a:pathLst>
            </a:custGeom>
            <a:solidFill>
              <a:srgbClr val="F68B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673582" y="3456836"/>
              <a:ext cx="66675" cy="26034"/>
            </a:xfrm>
            <a:custGeom>
              <a:avLst/>
              <a:gdLst/>
              <a:ahLst/>
              <a:cxnLst/>
              <a:rect l="l" t="t" r="r" b="b"/>
              <a:pathLst>
                <a:path w="66675" h="26035">
                  <a:moveTo>
                    <a:pt x="43243" y="0"/>
                  </a:moveTo>
                  <a:lnTo>
                    <a:pt x="44094" y="4686"/>
                  </a:lnTo>
                  <a:lnTo>
                    <a:pt x="50952" y="11239"/>
                  </a:lnTo>
                  <a:lnTo>
                    <a:pt x="52247" y="15036"/>
                  </a:lnTo>
                  <a:lnTo>
                    <a:pt x="6972" y="24688"/>
                  </a:lnTo>
                  <a:lnTo>
                    <a:pt x="4457" y="24688"/>
                  </a:lnTo>
                  <a:lnTo>
                    <a:pt x="2095" y="24536"/>
                  </a:lnTo>
                  <a:lnTo>
                    <a:pt x="0" y="24168"/>
                  </a:lnTo>
                  <a:lnTo>
                    <a:pt x="2159" y="25260"/>
                  </a:lnTo>
                  <a:lnTo>
                    <a:pt x="5245" y="25653"/>
                  </a:lnTo>
                  <a:lnTo>
                    <a:pt x="12446" y="25653"/>
                  </a:lnTo>
                  <a:lnTo>
                    <a:pt x="54410" y="18472"/>
                  </a:lnTo>
                  <a:lnTo>
                    <a:pt x="66560" y="15201"/>
                  </a:lnTo>
                  <a:lnTo>
                    <a:pt x="66548" y="12636"/>
                  </a:lnTo>
                  <a:lnTo>
                    <a:pt x="62826" y="10413"/>
                  </a:lnTo>
                  <a:lnTo>
                    <a:pt x="43243" y="0"/>
                  </a:lnTo>
                  <a:close/>
                </a:path>
              </a:pathLst>
            </a:custGeom>
            <a:solidFill>
              <a:srgbClr val="E081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663760" y="3351812"/>
              <a:ext cx="19050" cy="103505"/>
            </a:xfrm>
            <a:custGeom>
              <a:avLst/>
              <a:gdLst/>
              <a:ahLst/>
              <a:cxnLst/>
              <a:rect l="l" t="t" r="r" b="b"/>
              <a:pathLst>
                <a:path w="19050" h="103504">
                  <a:moveTo>
                    <a:pt x="18770" y="0"/>
                  </a:moveTo>
                  <a:lnTo>
                    <a:pt x="0" y="103022"/>
                  </a:lnTo>
                  <a:lnTo>
                    <a:pt x="18770" y="0"/>
                  </a:lnTo>
                  <a:close/>
                </a:path>
              </a:pathLst>
            </a:custGeom>
            <a:solidFill>
              <a:srgbClr val="C2BFB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661695" y="3454837"/>
              <a:ext cx="57150" cy="24765"/>
            </a:xfrm>
            <a:custGeom>
              <a:avLst/>
              <a:gdLst/>
              <a:ahLst/>
              <a:cxnLst/>
              <a:rect l="l" t="t" r="r" b="b"/>
              <a:pathLst>
                <a:path w="57150" h="24764">
                  <a:moveTo>
                    <a:pt x="2082" y="0"/>
                  </a:moveTo>
                  <a:lnTo>
                    <a:pt x="0" y="11341"/>
                  </a:lnTo>
                  <a:lnTo>
                    <a:pt x="1410" y="13381"/>
                  </a:lnTo>
                  <a:lnTo>
                    <a:pt x="6343" y="17868"/>
                  </a:lnTo>
                  <a:lnTo>
                    <a:pt x="15848" y="22356"/>
                  </a:lnTo>
                  <a:lnTo>
                    <a:pt x="30975" y="24396"/>
                  </a:lnTo>
                  <a:lnTo>
                    <a:pt x="33471" y="24003"/>
                  </a:lnTo>
                  <a:lnTo>
                    <a:pt x="31051" y="24003"/>
                  </a:lnTo>
                  <a:lnTo>
                    <a:pt x="15931" y="21965"/>
                  </a:lnTo>
                  <a:lnTo>
                    <a:pt x="6430" y="17481"/>
                  </a:lnTo>
                  <a:lnTo>
                    <a:pt x="1499" y="12998"/>
                  </a:lnTo>
                  <a:lnTo>
                    <a:pt x="88" y="10960"/>
                  </a:lnTo>
                  <a:lnTo>
                    <a:pt x="2082" y="0"/>
                  </a:lnTo>
                  <a:close/>
                </a:path>
                <a:path w="57150" h="24764">
                  <a:moveTo>
                    <a:pt x="33746" y="23959"/>
                  </a:moveTo>
                  <a:lnTo>
                    <a:pt x="31826" y="24003"/>
                  </a:lnTo>
                  <a:lnTo>
                    <a:pt x="33471" y="24003"/>
                  </a:lnTo>
                  <a:lnTo>
                    <a:pt x="33746" y="23959"/>
                  </a:lnTo>
                  <a:close/>
                </a:path>
                <a:path w="57150" h="24764">
                  <a:moveTo>
                    <a:pt x="51851" y="17848"/>
                  </a:moveTo>
                  <a:lnTo>
                    <a:pt x="44826" y="22211"/>
                  </a:lnTo>
                  <a:lnTo>
                    <a:pt x="33746" y="23959"/>
                  </a:lnTo>
                  <a:lnTo>
                    <a:pt x="41376" y="23787"/>
                  </a:lnTo>
                  <a:lnTo>
                    <a:pt x="47091" y="21437"/>
                  </a:lnTo>
                  <a:lnTo>
                    <a:pt x="51851" y="17848"/>
                  </a:lnTo>
                  <a:close/>
                </a:path>
                <a:path w="57150" h="24764">
                  <a:moveTo>
                    <a:pt x="52706" y="17204"/>
                  </a:moveTo>
                  <a:lnTo>
                    <a:pt x="51851" y="17848"/>
                  </a:lnTo>
                  <a:lnTo>
                    <a:pt x="52565" y="17405"/>
                  </a:lnTo>
                  <a:lnTo>
                    <a:pt x="52706" y="17204"/>
                  </a:lnTo>
                  <a:close/>
                </a:path>
                <a:path w="57150" h="24764">
                  <a:moveTo>
                    <a:pt x="56495" y="10925"/>
                  </a:moveTo>
                  <a:lnTo>
                    <a:pt x="55931" y="12598"/>
                  </a:lnTo>
                  <a:lnTo>
                    <a:pt x="52706" y="17204"/>
                  </a:lnTo>
                  <a:lnTo>
                    <a:pt x="55867" y="14820"/>
                  </a:lnTo>
                  <a:lnTo>
                    <a:pt x="56495" y="10925"/>
                  </a:lnTo>
                  <a:close/>
                </a:path>
                <a:path w="57150" h="24764">
                  <a:moveTo>
                    <a:pt x="56057" y="7073"/>
                  </a:moveTo>
                  <a:lnTo>
                    <a:pt x="56616" y="10172"/>
                  </a:lnTo>
                  <a:lnTo>
                    <a:pt x="56495" y="10925"/>
                  </a:lnTo>
                  <a:lnTo>
                    <a:pt x="56667" y="10414"/>
                  </a:lnTo>
                  <a:lnTo>
                    <a:pt x="56057" y="7073"/>
                  </a:lnTo>
                  <a:close/>
                </a:path>
              </a:pathLst>
            </a:custGeom>
            <a:solidFill>
              <a:srgbClr val="C271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661783" y="3351427"/>
              <a:ext cx="57150" cy="127635"/>
            </a:xfrm>
            <a:custGeom>
              <a:avLst/>
              <a:gdLst/>
              <a:ahLst/>
              <a:cxnLst/>
              <a:rect l="l" t="t" r="r" b="b"/>
              <a:pathLst>
                <a:path w="57150" h="127635">
                  <a:moveTo>
                    <a:pt x="35877" y="0"/>
                  </a:moveTo>
                  <a:lnTo>
                    <a:pt x="20802" y="76"/>
                  </a:lnTo>
                  <a:lnTo>
                    <a:pt x="0" y="114363"/>
                  </a:lnTo>
                  <a:lnTo>
                    <a:pt x="1410" y="116401"/>
                  </a:lnTo>
                  <a:lnTo>
                    <a:pt x="6342" y="120884"/>
                  </a:lnTo>
                  <a:lnTo>
                    <a:pt x="15843" y="125368"/>
                  </a:lnTo>
                  <a:lnTo>
                    <a:pt x="30962" y="127406"/>
                  </a:lnTo>
                  <a:lnTo>
                    <a:pt x="44485" y="127190"/>
                  </a:lnTo>
                  <a:lnTo>
                    <a:pt x="51655" y="125677"/>
                  </a:lnTo>
                  <a:lnTo>
                    <a:pt x="54870" y="121571"/>
                  </a:lnTo>
                  <a:lnTo>
                    <a:pt x="56527" y="113576"/>
                  </a:lnTo>
                  <a:lnTo>
                    <a:pt x="35877" y="0"/>
                  </a:lnTo>
                  <a:close/>
                </a:path>
              </a:pathLst>
            </a:custGeom>
            <a:solidFill>
              <a:srgbClr val="F04A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665403" y="3379419"/>
              <a:ext cx="50165" cy="74930"/>
            </a:xfrm>
            <a:custGeom>
              <a:avLst/>
              <a:gdLst/>
              <a:ahLst/>
              <a:cxnLst/>
              <a:rect l="l" t="t" r="r" b="b"/>
              <a:pathLst>
                <a:path w="50165" h="74929">
                  <a:moveTo>
                    <a:pt x="41529" y="23025"/>
                  </a:moveTo>
                  <a:lnTo>
                    <a:pt x="37350" y="50"/>
                  </a:lnTo>
                  <a:lnTo>
                    <a:pt x="34036" y="927"/>
                  </a:lnTo>
                  <a:lnTo>
                    <a:pt x="29806" y="1524"/>
                  </a:lnTo>
                  <a:lnTo>
                    <a:pt x="19443" y="1524"/>
                  </a:lnTo>
                  <a:lnTo>
                    <a:pt x="15354" y="889"/>
                  </a:lnTo>
                  <a:lnTo>
                    <a:pt x="12103" y="0"/>
                  </a:lnTo>
                  <a:lnTo>
                    <a:pt x="8039" y="22364"/>
                  </a:lnTo>
                  <a:lnTo>
                    <a:pt x="12890" y="24396"/>
                  </a:lnTo>
                  <a:lnTo>
                    <a:pt x="19050" y="25768"/>
                  </a:lnTo>
                  <a:lnTo>
                    <a:pt x="32854" y="25768"/>
                  </a:lnTo>
                  <a:lnTo>
                    <a:pt x="37731" y="24587"/>
                  </a:lnTo>
                  <a:lnTo>
                    <a:pt x="41529" y="23025"/>
                  </a:lnTo>
                  <a:close/>
                </a:path>
                <a:path w="50165" h="74929">
                  <a:moveTo>
                    <a:pt x="49542" y="67094"/>
                  </a:moveTo>
                  <a:lnTo>
                    <a:pt x="45529" y="45046"/>
                  </a:lnTo>
                  <a:lnTo>
                    <a:pt x="42456" y="47599"/>
                  </a:lnTo>
                  <a:lnTo>
                    <a:pt x="36118" y="50406"/>
                  </a:lnTo>
                  <a:lnTo>
                    <a:pt x="13500" y="50406"/>
                  </a:lnTo>
                  <a:lnTo>
                    <a:pt x="6946" y="47345"/>
                  </a:lnTo>
                  <a:lnTo>
                    <a:pt x="3848" y="45364"/>
                  </a:lnTo>
                  <a:lnTo>
                    <a:pt x="0" y="66497"/>
                  </a:lnTo>
                  <a:lnTo>
                    <a:pt x="4622" y="69608"/>
                  </a:lnTo>
                  <a:lnTo>
                    <a:pt x="10566" y="72212"/>
                  </a:lnTo>
                  <a:lnTo>
                    <a:pt x="17894" y="73990"/>
                  </a:lnTo>
                  <a:lnTo>
                    <a:pt x="26682" y="74650"/>
                  </a:lnTo>
                  <a:lnTo>
                    <a:pt x="38658" y="74650"/>
                  </a:lnTo>
                  <a:lnTo>
                    <a:pt x="45783" y="70205"/>
                  </a:lnTo>
                  <a:lnTo>
                    <a:pt x="49542" y="67094"/>
                  </a:lnTo>
                  <a:close/>
                </a:path>
              </a:pathLst>
            </a:custGeom>
            <a:solidFill>
              <a:srgbClr val="E1E1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663774" y="3351812"/>
              <a:ext cx="19050" cy="103505"/>
            </a:xfrm>
            <a:custGeom>
              <a:avLst/>
              <a:gdLst/>
              <a:ahLst/>
              <a:cxnLst/>
              <a:rect l="l" t="t" r="r" b="b"/>
              <a:pathLst>
                <a:path w="19050" h="103504">
                  <a:moveTo>
                    <a:pt x="18757" y="0"/>
                  </a:moveTo>
                  <a:lnTo>
                    <a:pt x="0" y="103022"/>
                  </a:lnTo>
                  <a:lnTo>
                    <a:pt x="18757" y="0"/>
                  </a:lnTo>
                  <a:close/>
                </a:path>
              </a:pathLst>
            </a:custGeom>
            <a:solidFill>
              <a:srgbClr val="CAC7C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661784" y="3454837"/>
              <a:ext cx="2540" cy="11430"/>
            </a:xfrm>
            <a:custGeom>
              <a:avLst/>
              <a:gdLst/>
              <a:ahLst/>
              <a:cxnLst/>
              <a:rect l="l" t="t" r="r" b="b"/>
              <a:pathLst>
                <a:path w="2540" h="11429">
                  <a:moveTo>
                    <a:pt x="1993" y="0"/>
                  </a:moveTo>
                  <a:lnTo>
                    <a:pt x="0" y="10960"/>
                  </a:lnTo>
                  <a:lnTo>
                    <a:pt x="1993" y="0"/>
                  </a:lnTo>
                  <a:close/>
                </a:path>
              </a:pathLst>
            </a:custGeom>
            <a:solidFill>
              <a:srgbClr val="C8815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667369" y="3351419"/>
              <a:ext cx="45720" cy="127635"/>
            </a:xfrm>
            <a:custGeom>
              <a:avLst/>
              <a:gdLst/>
              <a:ahLst/>
              <a:cxnLst/>
              <a:rect l="l" t="t" r="r" b="b"/>
              <a:pathLst>
                <a:path w="45720" h="127635">
                  <a:moveTo>
                    <a:pt x="2717" y="109016"/>
                  </a:moveTo>
                  <a:lnTo>
                    <a:pt x="1384" y="116687"/>
                  </a:lnTo>
                  <a:lnTo>
                    <a:pt x="1244" y="116967"/>
                  </a:lnTo>
                  <a:lnTo>
                    <a:pt x="1041" y="117195"/>
                  </a:lnTo>
                  <a:lnTo>
                    <a:pt x="1282" y="118059"/>
                  </a:lnTo>
                  <a:lnTo>
                    <a:pt x="31623" y="127050"/>
                  </a:lnTo>
                  <a:lnTo>
                    <a:pt x="30086" y="127241"/>
                  </a:lnTo>
                  <a:lnTo>
                    <a:pt x="28473" y="127365"/>
                  </a:lnTo>
                  <a:lnTo>
                    <a:pt x="35699" y="127203"/>
                  </a:lnTo>
                  <a:lnTo>
                    <a:pt x="41414" y="124853"/>
                  </a:lnTo>
                  <a:lnTo>
                    <a:pt x="41582" y="124726"/>
                  </a:lnTo>
                  <a:lnTo>
                    <a:pt x="26301" y="124726"/>
                  </a:lnTo>
                  <a:lnTo>
                    <a:pt x="17621" y="123928"/>
                  </a:lnTo>
                  <a:lnTo>
                    <a:pt x="10091" y="121624"/>
                  </a:lnTo>
                  <a:lnTo>
                    <a:pt x="4736" y="117954"/>
                  </a:lnTo>
                  <a:lnTo>
                    <a:pt x="2578" y="113055"/>
                  </a:lnTo>
                  <a:lnTo>
                    <a:pt x="2590" y="110731"/>
                  </a:lnTo>
                  <a:lnTo>
                    <a:pt x="2717" y="109016"/>
                  </a:lnTo>
                  <a:close/>
                </a:path>
                <a:path w="45720" h="127635">
                  <a:moveTo>
                    <a:pt x="45212" y="119989"/>
                  </a:moveTo>
                  <a:lnTo>
                    <a:pt x="40246" y="123253"/>
                  </a:lnTo>
                  <a:lnTo>
                    <a:pt x="33210" y="124726"/>
                  </a:lnTo>
                  <a:lnTo>
                    <a:pt x="41582" y="124726"/>
                  </a:lnTo>
                  <a:lnTo>
                    <a:pt x="44996" y="122148"/>
                  </a:lnTo>
                  <a:lnTo>
                    <a:pt x="45008" y="121488"/>
                  </a:lnTo>
                  <a:lnTo>
                    <a:pt x="45161" y="120510"/>
                  </a:lnTo>
                  <a:lnTo>
                    <a:pt x="45212" y="119989"/>
                  </a:lnTo>
                  <a:close/>
                </a:path>
                <a:path w="45720" h="127635">
                  <a:moveTo>
                    <a:pt x="431" y="96253"/>
                  </a:moveTo>
                  <a:lnTo>
                    <a:pt x="190" y="99529"/>
                  </a:lnTo>
                  <a:lnTo>
                    <a:pt x="38" y="102577"/>
                  </a:lnTo>
                  <a:lnTo>
                    <a:pt x="0" y="105346"/>
                  </a:lnTo>
                  <a:lnTo>
                    <a:pt x="1460" y="96913"/>
                  </a:lnTo>
                  <a:lnTo>
                    <a:pt x="762" y="96481"/>
                  </a:lnTo>
                  <a:lnTo>
                    <a:pt x="431" y="96253"/>
                  </a:lnTo>
                  <a:close/>
                </a:path>
                <a:path w="45720" h="127635">
                  <a:moveTo>
                    <a:pt x="6769" y="50647"/>
                  </a:moveTo>
                  <a:lnTo>
                    <a:pt x="5346" y="58496"/>
                  </a:lnTo>
                  <a:lnTo>
                    <a:pt x="4038" y="66433"/>
                  </a:lnTo>
                  <a:lnTo>
                    <a:pt x="2959" y="74002"/>
                  </a:lnTo>
                  <a:lnTo>
                    <a:pt x="3606" y="74371"/>
                  </a:lnTo>
                  <a:lnTo>
                    <a:pt x="4368" y="74764"/>
                  </a:lnTo>
                  <a:lnTo>
                    <a:pt x="5232" y="75145"/>
                  </a:lnTo>
                  <a:lnTo>
                    <a:pt x="9321" y="51549"/>
                  </a:lnTo>
                  <a:lnTo>
                    <a:pt x="8432" y="51269"/>
                  </a:lnTo>
                  <a:lnTo>
                    <a:pt x="6769" y="50647"/>
                  </a:lnTo>
                  <a:close/>
                </a:path>
                <a:path w="45720" h="127635">
                  <a:moveTo>
                    <a:pt x="23139" y="0"/>
                  </a:moveTo>
                  <a:lnTo>
                    <a:pt x="17780" y="0"/>
                  </a:lnTo>
                  <a:lnTo>
                    <a:pt x="16267" y="5849"/>
                  </a:lnTo>
                  <a:lnTo>
                    <a:pt x="14633" y="12609"/>
                  </a:lnTo>
                  <a:lnTo>
                    <a:pt x="12918" y="20129"/>
                  </a:lnTo>
                  <a:lnTo>
                    <a:pt x="11163" y="28257"/>
                  </a:lnTo>
                  <a:lnTo>
                    <a:pt x="12547" y="28575"/>
                  </a:lnTo>
                  <a:lnTo>
                    <a:pt x="13284" y="28702"/>
                  </a:lnTo>
                  <a:lnTo>
                    <a:pt x="17500" y="4318"/>
                  </a:lnTo>
                  <a:lnTo>
                    <a:pt x="18199" y="3759"/>
                  </a:lnTo>
                  <a:lnTo>
                    <a:pt x="21827" y="3759"/>
                  </a:lnTo>
                  <a:lnTo>
                    <a:pt x="21958" y="3302"/>
                  </a:lnTo>
                  <a:lnTo>
                    <a:pt x="23139" y="0"/>
                  </a:lnTo>
                  <a:close/>
                </a:path>
                <a:path w="45720" h="127635">
                  <a:moveTo>
                    <a:pt x="21827" y="3759"/>
                  </a:moveTo>
                  <a:lnTo>
                    <a:pt x="18199" y="3759"/>
                  </a:lnTo>
                  <a:lnTo>
                    <a:pt x="19265" y="3784"/>
                  </a:lnTo>
                  <a:lnTo>
                    <a:pt x="20167" y="3937"/>
                  </a:lnTo>
                  <a:lnTo>
                    <a:pt x="20764" y="4787"/>
                  </a:lnTo>
                  <a:lnTo>
                    <a:pt x="19291" y="13322"/>
                  </a:lnTo>
                  <a:lnTo>
                    <a:pt x="20650" y="7874"/>
                  </a:lnTo>
                  <a:lnTo>
                    <a:pt x="21827" y="3759"/>
                  </a:lnTo>
                  <a:close/>
                </a:path>
                <a:path w="45720" h="127635">
                  <a:moveTo>
                    <a:pt x="15354" y="0"/>
                  </a:moveTo>
                  <a:lnTo>
                    <a:pt x="15214" y="114"/>
                  </a:lnTo>
                  <a:lnTo>
                    <a:pt x="15354" y="0"/>
                  </a:lnTo>
                  <a:close/>
                </a:path>
              </a:pathLst>
            </a:custGeom>
            <a:solidFill>
              <a:srgbClr val="F268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667791" y="3379673"/>
              <a:ext cx="13335" cy="69215"/>
            </a:xfrm>
            <a:custGeom>
              <a:avLst/>
              <a:gdLst/>
              <a:ahLst/>
              <a:cxnLst/>
              <a:rect l="l" t="t" r="r" b="b"/>
              <a:pathLst>
                <a:path w="13334" h="69214">
                  <a:moveTo>
                    <a:pt x="4813" y="46901"/>
                  </a:moveTo>
                  <a:lnTo>
                    <a:pt x="3937" y="46520"/>
                  </a:lnTo>
                  <a:lnTo>
                    <a:pt x="2527" y="45758"/>
                  </a:lnTo>
                  <a:lnTo>
                    <a:pt x="1384" y="53759"/>
                  </a:lnTo>
                  <a:lnTo>
                    <a:pt x="495" y="61353"/>
                  </a:lnTo>
                  <a:lnTo>
                    <a:pt x="0" y="68008"/>
                  </a:lnTo>
                  <a:lnTo>
                    <a:pt x="1041" y="68668"/>
                  </a:lnTo>
                  <a:lnTo>
                    <a:pt x="4813" y="46901"/>
                  </a:lnTo>
                  <a:close/>
                </a:path>
                <a:path w="13334" h="69214">
                  <a:moveTo>
                    <a:pt x="12852" y="457"/>
                  </a:moveTo>
                  <a:lnTo>
                    <a:pt x="10731" y="0"/>
                  </a:lnTo>
                  <a:lnTo>
                    <a:pt x="9232" y="7112"/>
                  </a:lnTo>
                  <a:lnTo>
                    <a:pt x="7734" y="14706"/>
                  </a:lnTo>
                  <a:lnTo>
                    <a:pt x="6337" y="22390"/>
                  </a:lnTo>
                  <a:lnTo>
                    <a:pt x="8001" y="23012"/>
                  </a:lnTo>
                  <a:lnTo>
                    <a:pt x="8890" y="23291"/>
                  </a:lnTo>
                  <a:lnTo>
                    <a:pt x="12852" y="457"/>
                  </a:lnTo>
                  <a:close/>
                </a:path>
              </a:pathLst>
            </a:custGeom>
            <a:solidFill>
              <a:srgbClr val="E5E5E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670083" y="3364743"/>
              <a:ext cx="17145" cy="95885"/>
            </a:xfrm>
            <a:custGeom>
              <a:avLst/>
              <a:gdLst/>
              <a:ahLst/>
              <a:cxnLst/>
              <a:rect l="l" t="t" r="r" b="b"/>
              <a:pathLst>
                <a:path w="17145" h="95885">
                  <a:moveTo>
                    <a:pt x="1130" y="84899"/>
                  </a:moveTo>
                  <a:lnTo>
                    <a:pt x="584" y="89242"/>
                  </a:lnTo>
                  <a:lnTo>
                    <a:pt x="190" y="92913"/>
                  </a:lnTo>
                  <a:lnTo>
                    <a:pt x="0" y="95681"/>
                  </a:lnTo>
                  <a:lnTo>
                    <a:pt x="1816" y="85229"/>
                  </a:lnTo>
                  <a:lnTo>
                    <a:pt x="1130" y="84899"/>
                  </a:lnTo>
                  <a:close/>
                </a:path>
                <a:path w="17145" h="95885">
                  <a:moveTo>
                    <a:pt x="8458" y="38773"/>
                  </a:moveTo>
                  <a:lnTo>
                    <a:pt x="6984" y="46837"/>
                  </a:lnTo>
                  <a:lnTo>
                    <a:pt x="5587" y="54978"/>
                  </a:lnTo>
                  <a:lnTo>
                    <a:pt x="4368" y="62572"/>
                  </a:lnTo>
                  <a:lnTo>
                    <a:pt x="4775" y="62738"/>
                  </a:lnTo>
                  <a:lnTo>
                    <a:pt x="5664" y="63030"/>
                  </a:lnTo>
                  <a:lnTo>
                    <a:pt x="9804" y="39103"/>
                  </a:lnTo>
                  <a:lnTo>
                    <a:pt x="8458" y="38773"/>
                  </a:lnTo>
                  <a:close/>
                </a:path>
                <a:path w="17145" h="95885">
                  <a:moveTo>
                    <a:pt x="16573" y="0"/>
                  </a:moveTo>
                  <a:lnTo>
                    <a:pt x="15405" y="4699"/>
                  </a:lnTo>
                  <a:lnTo>
                    <a:pt x="14185" y="10045"/>
                  </a:lnTo>
                  <a:lnTo>
                    <a:pt x="12979" y="15760"/>
                  </a:lnTo>
                  <a:lnTo>
                    <a:pt x="13830" y="15875"/>
                  </a:lnTo>
                  <a:lnTo>
                    <a:pt x="16573" y="0"/>
                  </a:lnTo>
                  <a:close/>
                </a:path>
              </a:pathLst>
            </a:custGeom>
            <a:solidFill>
              <a:srgbClr val="F47A5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671207" y="3380511"/>
              <a:ext cx="12700" cy="69850"/>
            </a:xfrm>
            <a:custGeom>
              <a:avLst/>
              <a:gdLst/>
              <a:ahLst/>
              <a:cxnLst/>
              <a:rect l="l" t="t" r="r" b="b"/>
              <a:pathLst>
                <a:path w="12700" h="69850">
                  <a:moveTo>
                    <a:pt x="4521" y="47256"/>
                  </a:moveTo>
                  <a:lnTo>
                    <a:pt x="3238" y="46812"/>
                  </a:lnTo>
                  <a:lnTo>
                    <a:pt x="1905" y="55130"/>
                  </a:lnTo>
                  <a:lnTo>
                    <a:pt x="787" y="62826"/>
                  </a:lnTo>
                  <a:lnTo>
                    <a:pt x="0" y="69138"/>
                  </a:lnTo>
                  <a:lnTo>
                    <a:pt x="685" y="69469"/>
                  </a:lnTo>
                  <a:lnTo>
                    <a:pt x="4521" y="47256"/>
                  </a:lnTo>
                  <a:close/>
                </a:path>
                <a:path w="12700" h="69850">
                  <a:moveTo>
                    <a:pt x="12700" y="101"/>
                  </a:moveTo>
                  <a:lnTo>
                    <a:pt x="11849" y="0"/>
                  </a:lnTo>
                  <a:lnTo>
                    <a:pt x="10312" y="7251"/>
                  </a:lnTo>
                  <a:lnTo>
                    <a:pt x="8775" y="15100"/>
                  </a:lnTo>
                  <a:lnTo>
                    <a:pt x="7327" y="22999"/>
                  </a:lnTo>
                  <a:lnTo>
                    <a:pt x="8674" y="23342"/>
                  </a:lnTo>
                  <a:lnTo>
                    <a:pt x="12700" y="101"/>
                  </a:lnTo>
                  <a:close/>
                </a:path>
              </a:pathLst>
            </a:custGeom>
            <a:solidFill>
              <a:srgbClr val="E8E7E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667312" y="3355176"/>
              <a:ext cx="20955" cy="113664"/>
            </a:xfrm>
            <a:custGeom>
              <a:avLst/>
              <a:gdLst/>
              <a:ahLst/>
              <a:cxnLst/>
              <a:rect l="l" t="t" r="r" b="b"/>
              <a:pathLst>
                <a:path w="20954" h="113664">
                  <a:moveTo>
                    <a:pt x="1523" y="93154"/>
                  </a:moveTo>
                  <a:lnTo>
                    <a:pt x="63" y="101587"/>
                  </a:lnTo>
                  <a:lnTo>
                    <a:pt x="0" y="106629"/>
                  </a:lnTo>
                  <a:lnTo>
                    <a:pt x="304" y="110705"/>
                  </a:lnTo>
                  <a:lnTo>
                    <a:pt x="1092" y="113436"/>
                  </a:lnTo>
                  <a:lnTo>
                    <a:pt x="1295" y="113207"/>
                  </a:lnTo>
                  <a:lnTo>
                    <a:pt x="1447" y="112928"/>
                  </a:lnTo>
                  <a:lnTo>
                    <a:pt x="2768" y="105257"/>
                  </a:lnTo>
                  <a:lnTo>
                    <a:pt x="2971" y="102489"/>
                  </a:lnTo>
                  <a:lnTo>
                    <a:pt x="3352" y="98806"/>
                  </a:lnTo>
                  <a:lnTo>
                    <a:pt x="3898" y="94462"/>
                  </a:lnTo>
                  <a:lnTo>
                    <a:pt x="3060" y="94043"/>
                  </a:lnTo>
                  <a:lnTo>
                    <a:pt x="2273" y="93611"/>
                  </a:lnTo>
                  <a:lnTo>
                    <a:pt x="1523" y="93154"/>
                  </a:lnTo>
                  <a:close/>
                </a:path>
                <a:path w="20954" h="113664">
                  <a:moveTo>
                    <a:pt x="9385" y="47790"/>
                  </a:moveTo>
                  <a:lnTo>
                    <a:pt x="5295" y="71386"/>
                  </a:lnTo>
                  <a:lnTo>
                    <a:pt x="6476" y="71894"/>
                  </a:lnTo>
                  <a:lnTo>
                    <a:pt x="7137" y="72148"/>
                  </a:lnTo>
                  <a:lnTo>
                    <a:pt x="8356" y="64541"/>
                  </a:lnTo>
                  <a:lnTo>
                    <a:pt x="9753" y="56400"/>
                  </a:lnTo>
                  <a:lnTo>
                    <a:pt x="11226" y="48336"/>
                  </a:lnTo>
                  <a:lnTo>
                    <a:pt x="9982" y="47980"/>
                  </a:lnTo>
                  <a:lnTo>
                    <a:pt x="9385" y="47790"/>
                  </a:lnTo>
                  <a:close/>
                </a:path>
                <a:path w="20954" h="113664">
                  <a:moveTo>
                    <a:pt x="19138" y="0"/>
                  </a:moveTo>
                  <a:lnTo>
                    <a:pt x="18262" y="0"/>
                  </a:lnTo>
                  <a:lnTo>
                    <a:pt x="17564" y="558"/>
                  </a:lnTo>
                  <a:lnTo>
                    <a:pt x="13334" y="24955"/>
                  </a:lnTo>
                  <a:lnTo>
                    <a:pt x="14909" y="25222"/>
                  </a:lnTo>
                  <a:lnTo>
                    <a:pt x="15747" y="25336"/>
                  </a:lnTo>
                  <a:lnTo>
                    <a:pt x="16967" y="19608"/>
                  </a:lnTo>
                  <a:lnTo>
                    <a:pt x="18173" y="14274"/>
                  </a:lnTo>
                  <a:lnTo>
                    <a:pt x="19342" y="9575"/>
                  </a:lnTo>
                  <a:lnTo>
                    <a:pt x="20827" y="1028"/>
                  </a:lnTo>
                  <a:lnTo>
                    <a:pt x="20218" y="177"/>
                  </a:lnTo>
                  <a:lnTo>
                    <a:pt x="19138" y="0"/>
                  </a:lnTo>
                  <a:close/>
                </a:path>
              </a:pathLst>
            </a:custGeom>
            <a:solidFill>
              <a:srgbClr val="F68C6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668832" y="3380130"/>
              <a:ext cx="14604" cy="69850"/>
            </a:xfrm>
            <a:custGeom>
              <a:avLst/>
              <a:gdLst/>
              <a:ahLst/>
              <a:cxnLst/>
              <a:rect l="l" t="t" r="r" b="b"/>
              <a:pathLst>
                <a:path w="14604" h="69850">
                  <a:moveTo>
                    <a:pt x="5613" y="47193"/>
                  </a:moveTo>
                  <a:lnTo>
                    <a:pt x="3771" y="46443"/>
                  </a:lnTo>
                  <a:lnTo>
                    <a:pt x="0" y="68211"/>
                  </a:lnTo>
                  <a:lnTo>
                    <a:pt x="1536" y="69100"/>
                  </a:lnTo>
                  <a:lnTo>
                    <a:pt x="2374" y="69519"/>
                  </a:lnTo>
                  <a:lnTo>
                    <a:pt x="3175" y="63220"/>
                  </a:lnTo>
                  <a:lnTo>
                    <a:pt x="4292" y="55524"/>
                  </a:lnTo>
                  <a:lnTo>
                    <a:pt x="5613" y="47193"/>
                  </a:lnTo>
                  <a:close/>
                </a:path>
                <a:path w="14604" h="69850">
                  <a:moveTo>
                    <a:pt x="14224" y="381"/>
                  </a:moveTo>
                  <a:lnTo>
                    <a:pt x="11811" y="0"/>
                  </a:lnTo>
                  <a:lnTo>
                    <a:pt x="7861" y="22847"/>
                  </a:lnTo>
                  <a:lnTo>
                    <a:pt x="9702" y="23380"/>
                  </a:lnTo>
                  <a:lnTo>
                    <a:pt x="11150" y="15481"/>
                  </a:lnTo>
                  <a:lnTo>
                    <a:pt x="12687" y="7632"/>
                  </a:lnTo>
                  <a:lnTo>
                    <a:pt x="14224" y="381"/>
                  </a:lnTo>
                  <a:close/>
                </a:path>
              </a:pathLst>
            </a:custGeom>
            <a:solidFill>
              <a:srgbClr val="EBEAE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690261" y="3351422"/>
              <a:ext cx="28575" cy="120014"/>
            </a:xfrm>
            <a:custGeom>
              <a:avLst/>
              <a:gdLst/>
              <a:ahLst/>
              <a:cxnLst/>
              <a:rect l="l" t="t" r="r" b="b"/>
              <a:pathLst>
                <a:path w="28575" h="120014">
                  <a:moveTo>
                    <a:pt x="24688" y="95097"/>
                  </a:moveTo>
                  <a:lnTo>
                    <a:pt x="23660" y="95935"/>
                  </a:lnTo>
                  <a:lnTo>
                    <a:pt x="22390" y="96888"/>
                  </a:lnTo>
                  <a:lnTo>
                    <a:pt x="20840" y="97815"/>
                  </a:lnTo>
                  <a:lnTo>
                    <a:pt x="22758" y="112039"/>
                  </a:lnTo>
                  <a:lnTo>
                    <a:pt x="22707" y="116713"/>
                  </a:lnTo>
                  <a:lnTo>
                    <a:pt x="22326" y="119989"/>
                  </a:lnTo>
                  <a:lnTo>
                    <a:pt x="24866" y="118325"/>
                  </a:lnTo>
                  <a:lnTo>
                    <a:pt x="26860" y="116204"/>
                  </a:lnTo>
                  <a:lnTo>
                    <a:pt x="28054" y="113576"/>
                  </a:lnTo>
                  <a:lnTo>
                    <a:pt x="24688" y="95097"/>
                  </a:lnTo>
                  <a:close/>
                </a:path>
                <a:path w="28575" h="120014">
                  <a:moveTo>
                    <a:pt x="20676" y="73037"/>
                  </a:moveTo>
                  <a:lnTo>
                    <a:pt x="21412" y="77088"/>
                  </a:lnTo>
                  <a:lnTo>
                    <a:pt x="20676" y="73037"/>
                  </a:lnTo>
                  <a:close/>
                </a:path>
                <a:path w="28575" h="120014">
                  <a:moveTo>
                    <a:pt x="16675" y="51015"/>
                  </a:moveTo>
                  <a:lnTo>
                    <a:pt x="15735" y="51396"/>
                  </a:lnTo>
                  <a:lnTo>
                    <a:pt x="14719" y="51765"/>
                  </a:lnTo>
                  <a:lnTo>
                    <a:pt x="13639" y="52095"/>
                  </a:lnTo>
                  <a:lnTo>
                    <a:pt x="16078" y="66725"/>
                  </a:lnTo>
                  <a:lnTo>
                    <a:pt x="17437" y="75107"/>
                  </a:lnTo>
                  <a:lnTo>
                    <a:pt x="18783" y="74434"/>
                  </a:lnTo>
                  <a:lnTo>
                    <a:pt x="19850" y="73736"/>
                  </a:lnTo>
                  <a:lnTo>
                    <a:pt x="20675" y="73037"/>
                  </a:lnTo>
                  <a:lnTo>
                    <a:pt x="16675" y="51015"/>
                  </a:lnTo>
                  <a:close/>
                </a:path>
                <a:path w="28575" h="120014">
                  <a:moveTo>
                    <a:pt x="7404" y="0"/>
                  </a:moveTo>
                  <a:lnTo>
                    <a:pt x="3594" y="0"/>
                  </a:lnTo>
                  <a:lnTo>
                    <a:pt x="0" y="2603"/>
                  </a:lnTo>
                  <a:lnTo>
                    <a:pt x="3285" y="4237"/>
                  </a:lnTo>
                  <a:lnTo>
                    <a:pt x="5668" y="8415"/>
                  </a:lnTo>
                  <a:lnTo>
                    <a:pt x="7688" y="16196"/>
                  </a:lnTo>
                  <a:lnTo>
                    <a:pt x="9880" y="28638"/>
                  </a:lnTo>
                  <a:lnTo>
                    <a:pt x="10807" y="28460"/>
                  </a:lnTo>
                  <a:lnTo>
                    <a:pt x="11684" y="28257"/>
                  </a:lnTo>
                  <a:lnTo>
                    <a:pt x="12496" y="28041"/>
                  </a:lnTo>
                  <a:lnTo>
                    <a:pt x="7404" y="0"/>
                  </a:lnTo>
                  <a:close/>
                </a:path>
              </a:pathLst>
            </a:custGeom>
            <a:solidFill>
              <a:srgbClr val="BF41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700138" y="3379470"/>
              <a:ext cx="15240" cy="69850"/>
            </a:xfrm>
            <a:custGeom>
              <a:avLst/>
              <a:gdLst/>
              <a:ahLst/>
              <a:cxnLst/>
              <a:rect l="l" t="t" r="r" b="b"/>
              <a:pathLst>
                <a:path w="15240" h="69850">
                  <a:moveTo>
                    <a:pt x="6794" y="22974"/>
                  </a:moveTo>
                  <a:lnTo>
                    <a:pt x="2616" y="0"/>
                  </a:lnTo>
                  <a:lnTo>
                    <a:pt x="927" y="419"/>
                  </a:lnTo>
                  <a:lnTo>
                    <a:pt x="0" y="596"/>
                  </a:lnTo>
                  <a:lnTo>
                    <a:pt x="3771" y="24053"/>
                  </a:lnTo>
                  <a:lnTo>
                    <a:pt x="5854" y="23368"/>
                  </a:lnTo>
                  <a:lnTo>
                    <a:pt x="6794" y="22974"/>
                  </a:lnTo>
                  <a:close/>
                </a:path>
                <a:path w="15240" h="69850">
                  <a:moveTo>
                    <a:pt x="14808" y="67056"/>
                  </a:moveTo>
                  <a:lnTo>
                    <a:pt x="10795" y="44996"/>
                  </a:lnTo>
                  <a:lnTo>
                    <a:pt x="9969" y="45681"/>
                  </a:lnTo>
                  <a:lnTo>
                    <a:pt x="8902" y="46393"/>
                  </a:lnTo>
                  <a:lnTo>
                    <a:pt x="7556" y="47066"/>
                  </a:lnTo>
                  <a:lnTo>
                    <a:pt x="9080" y="56578"/>
                  </a:lnTo>
                  <a:lnTo>
                    <a:pt x="10185" y="63969"/>
                  </a:lnTo>
                  <a:lnTo>
                    <a:pt x="10960" y="69761"/>
                  </a:lnTo>
                  <a:lnTo>
                    <a:pt x="12509" y="68834"/>
                  </a:lnTo>
                  <a:lnTo>
                    <a:pt x="13779" y="67894"/>
                  </a:lnTo>
                  <a:lnTo>
                    <a:pt x="14808" y="67056"/>
                  </a:lnTo>
                  <a:close/>
                </a:path>
              </a:pathLst>
            </a:custGeom>
            <a:solidFill>
              <a:srgbClr val="B1AEA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712367" y="3465003"/>
              <a:ext cx="6350" cy="8890"/>
            </a:xfrm>
            <a:custGeom>
              <a:avLst/>
              <a:gdLst/>
              <a:ahLst/>
              <a:cxnLst/>
              <a:rect l="l" t="t" r="r" b="b"/>
              <a:pathLst>
                <a:path w="6350" h="8889">
                  <a:moveTo>
                    <a:pt x="5943" y="0"/>
                  </a:moveTo>
                  <a:lnTo>
                    <a:pt x="4762" y="2616"/>
                  </a:lnTo>
                  <a:lnTo>
                    <a:pt x="2755" y="4737"/>
                  </a:lnTo>
                  <a:lnTo>
                    <a:pt x="215" y="6400"/>
                  </a:lnTo>
                  <a:lnTo>
                    <a:pt x="12" y="7899"/>
                  </a:lnTo>
                  <a:lnTo>
                    <a:pt x="0" y="8572"/>
                  </a:lnTo>
                  <a:lnTo>
                    <a:pt x="5194" y="4660"/>
                  </a:lnTo>
                  <a:lnTo>
                    <a:pt x="5943" y="0"/>
                  </a:lnTo>
                  <a:close/>
                </a:path>
              </a:pathLst>
            </a:custGeom>
            <a:solidFill>
              <a:srgbClr val="C057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661784" y="3454837"/>
              <a:ext cx="2540" cy="11430"/>
            </a:xfrm>
            <a:custGeom>
              <a:avLst/>
              <a:gdLst/>
              <a:ahLst/>
              <a:cxnLst/>
              <a:rect l="l" t="t" r="r" b="b"/>
              <a:pathLst>
                <a:path w="2540" h="11429">
                  <a:moveTo>
                    <a:pt x="1993" y="0"/>
                  </a:moveTo>
                  <a:lnTo>
                    <a:pt x="0" y="10960"/>
                  </a:lnTo>
                  <a:lnTo>
                    <a:pt x="1993" y="0"/>
                  </a:lnTo>
                  <a:close/>
                </a:path>
              </a:pathLst>
            </a:custGeom>
            <a:solidFill>
              <a:srgbClr val="CF906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 descr=""/>
            <p:cNvSpPr/>
            <p:nvPr/>
          </p:nvSpPr>
          <p:spPr>
            <a:xfrm>
              <a:off x="661785" y="3351423"/>
              <a:ext cx="37465" cy="127635"/>
            </a:xfrm>
            <a:custGeom>
              <a:avLst/>
              <a:gdLst/>
              <a:ahLst/>
              <a:cxnLst/>
              <a:rect l="l" t="t" r="r" b="b"/>
              <a:pathLst>
                <a:path w="37465" h="127635">
                  <a:moveTo>
                    <a:pt x="3619" y="94488"/>
                  </a:moveTo>
                  <a:lnTo>
                    <a:pt x="0" y="114376"/>
                  </a:lnTo>
                  <a:lnTo>
                    <a:pt x="1410" y="116414"/>
                  </a:lnTo>
                  <a:lnTo>
                    <a:pt x="6342" y="120897"/>
                  </a:lnTo>
                  <a:lnTo>
                    <a:pt x="15843" y="125381"/>
                  </a:lnTo>
                  <a:lnTo>
                    <a:pt x="30962" y="127419"/>
                  </a:lnTo>
                  <a:lnTo>
                    <a:pt x="31457" y="127406"/>
                  </a:lnTo>
                  <a:lnTo>
                    <a:pt x="32232" y="127406"/>
                  </a:lnTo>
                  <a:lnTo>
                    <a:pt x="34010" y="127355"/>
                  </a:lnTo>
                  <a:lnTo>
                    <a:pt x="35674" y="127241"/>
                  </a:lnTo>
                  <a:lnTo>
                    <a:pt x="37211" y="127038"/>
                  </a:lnTo>
                  <a:lnTo>
                    <a:pt x="27685" y="126664"/>
                  </a:lnTo>
                  <a:lnTo>
                    <a:pt x="18916" y="125441"/>
                  </a:lnTo>
                  <a:lnTo>
                    <a:pt x="6773" y="117728"/>
                  </a:lnTo>
                  <a:lnTo>
                    <a:pt x="5397" y="117728"/>
                  </a:lnTo>
                  <a:lnTo>
                    <a:pt x="5118" y="117703"/>
                  </a:lnTo>
                  <a:lnTo>
                    <a:pt x="4229" y="117551"/>
                  </a:lnTo>
                  <a:lnTo>
                    <a:pt x="3619" y="116700"/>
                  </a:lnTo>
                  <a:lnTo>
                    <a:pt x="5588" y="105333"/>
                  </a:lnTo>
                  <a:lnTo>
                    <a:pt x="5626" y="102577"/>
                  </a:lnTo>
                  <a:lnTo>
                    <a:pt x="5778" y="99529"/>
                  </a:lnTo>
                  <a:lnTo>
                    <a:pt x="6019" y="96253"/>
                  </a:lnTo>
                  <a:lnTo>
                    <a:pt x="5156" y="95681"/>
                  </a:lnTo>
                  <a:lnTo>
                    <a:pt x="4356" y="95084"/>
                  </a:lnTo>
                  <a:lnTo>
                    <a:pt x="3619" y="94488"/>
                  </a:lnTo>
                  <a:close/>
                </a:path>
                <a:path w="37465" h="127635">
                  <a:moveTo>
                    <a:pt x="6616" y="117195"/>
                  </a:moveTo>
                  <a:lnTo>
                    <a:pt x="6311" y="117525"/>
                  </a:lnTo>
                  <a:lnTo>
                    <a:pt x="5880" y="117728"/>
                  </a:lnTo>
                  <a:lnTo>
                    <a:pt x="6773" y="117728"/>
                  </a:lnTo>
                  <a:lnTo>
                    <a:pt x="6616" y="117195"/>
                  </a:lnTo>
                  <a:close/>
                </a:path>
                <a:path w="37465" h="127635">
                  <a:moveTo>
                    <a:pt x="15367" y="29946"/>
                  </a:moveTo>
                  <a:lnTo>
                    <a:pt x="4385" y="90280"/>
                  </a:lnTo>
                  <a:lnTo>
                    <a:pt x="7467" y="73355"/>
                  </a:lnTo>
                  <a:lnTo>
                    <a:pt x="8627" y="73355"/>
                  </a:lnTo>
                  <a:lnTo>
                    <a:pt x="9626" y="66420"/>
                  </a:lnTo>
                  <a:lnTo>
                    <a:pt x="10934" y="58496"/>
                  </a:lnTo>
                  <a:lnTo>
                    <a:pt x="12357" y="50634"/>
                  </a:lnTo>
                  <a:lnTo>
                    <a:pt x="11658" y="50355"/>
                  </a:lnTo>
                  <a:lnTo>
                    <a:pt x="15367" y="29946"/>
                  </a:lnTo>
                  <a:close/>
                </a:path>
                <a:path w="37465" h="127635">
                  <a:moveTo>
                    <a:pt x="8627" y="73355"/>
                  </a:moveTo>
                  <a:lnTo>
                    <a:pt x="7467" y="73355"/>
                  </a:lnTo>
                  <a:lnTo>
                    <a:pt x="8534" y="74002"/>
                  </a:lnTo>
                  <a:lnTo>
                    <a:pt x="8627" y="73355"/>
                  </a:lnTo>
                  <a:close/>
                </a:path>
                <a:path w="37465" h="127635">
                  <a:moveTo>
                    <a:pt x="23368" y="0"/>
                  </a:moveTo>
                  <a:lnTo>
                    <a:pt x="20929" y="0"/>
                  </a:lnTo>
                  <a:lnTo>
                    <a:pt x="20802" y="114"/>
                  </a:lnTo>
                  <a:lnTo>
                    <a:pt x="15722" y="27990"/>
                  </a:lnTo>
                  <a:lnTo>
                    <a:pt x="16751" y="28244"/>
                  </a:lnTo>
                  <a:lnTo>
                    <a:pt x="18506" y="20123"/>
                  </a:lnTo>
                  <a:lnTo>
                    <a:pt x="20221" y="12607"/>
                  </a:lnTo>
                  <a:lnTo>
                    <a:pt x="21855" y="5849"/>
                  </a:lnTo>
                  <a:lnTo>
                    <a:pt x="23368" y="0"/>
                  </a:lnTo>
                  <a:close/>
                </a:path>
              </a:pathLst>
            </a:custGeom>
            <a:solidFill>
              <a:srgbClr val="F47E5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665403" y="3379419"/>
              <a:ext cx="13335" cy="68580"/>
            </a:xfrm>
            <a:custGeom>
              <a:avLst/>
              <a:gdLst/>
              <a:ahLst/>
              <a:cxnLst/>
              <a:rect l="l" t="t" r="r" b="b"/>
              <a:pathLst>
                <a:path w="13334" h="68579">
                  <a:moveTo>
                    <a:pt x="4927" y="46012"/>
                  </a:moveTo>
                  <a:lnTo>
                    <a:pt x="3848" y="45364"/>
                  </a:lnTo>
                  <a:lnTo>
                    <a:pt x="0" y="66497"/>
                  </a:lnTo>
                  <a:lnTo>
                    <a:pt x="736" y="67106"/>
                  </a:lnTo>
                  <a:lnTo>
                    <a:pt x="1536" y="67691"/>
                  </a:lnTo>
                  <a:lnTo>
                    <a:pt x="2400" y="68262"/>
                  </a:lnTo>
                  <a:lnTo>
                    <a:pt x="2895" y="61607"/>
                  </a:lnTo>
                  <a:lnTo>
                    <a:pt x="3784" y="54013"/>
                  </a:lnTo>
                  <a:lnTo>
                    <a:pt x="4927" y="46012"/>
                  </a:lnTo>
                  <a:close/>
                </a:path>
                <a:path w="13334" h="68579">
                  <a:moveTo>
                    <a:pt x="13131" y="266"/>
                  </a:moveTo>
                  <a:lnTo>
                    <a:pt x="12103" y="0"/>
                  </a:lnTo>
                  <a:lnTo>
                    <a:pt x="8039" y="22364"/>
                  </a:lnTo>
                  <a:lnTo>
                    <a:pt x="8737" y="22644"/>
                  </a:lnTo>
                  <a:lnTo>
                    <a:pt x="10134" y="14973"/>
                  </a:lnTo>
                  <a:lnTo>
                    <a:pt x="11633" y="7366"/>
                  </a:lnTo>
                  <a:lnTo>
                    <a:pt x="13131" y="266"/>
                  </a:lnTo>
                  <a:close/>
                </a:path>
              </a:pathLst>
            </a:custGeom>
            <a:solidFill>
              <a:srgbClr val="E8E8E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665407" y="3456762"/>
              <a:ext cx="3175" cy="12700"/>
            </a:xfrm>
            <a:custGeom>
              <a:avLst/>
              <a:gdLst/>
              <a:ahLst/>
              <a:cxnLst/>
              <a:rect l="l" t="t" r="r" b="b"/>
              <a:pathLst>
                <a:path w="3175" h="12700">
                  <a:moveTo>
                    <a:pt x="1968" y="0"/>
                  </a:moveTo>
                  <a:lnTo>
                    <a:pt x="0" y="11353"/>
                  </a:lnTo>
                  <a:lnTo>
                    <a:pt x="596" y="12217"/>
                  </a:lnTo>
                  <a:lnTo>
                    <a:pt x="1498" y="12369"/>
                  </a:lnTo>
                  <a:lnTo>
                    <a:pt x="1778" y="12395"/>
                  </a:lnTo>
                  <a:lnTo>
                    <a:pt x="2247" y="12395"/>
                  </a:lnTo>
                  <a:lnTo>
                    <a:pt x="2692" y="12191"/>
                  </a:lnTo>
                  <a:lnTo>
                    <a:pt x="2997" y="11849"/>
                  </a:lnTo>
                  <a:lnTo>
                    <a:pt x="2209" y="9118"/>
                  </a:lnTo>
                  <a:lnTo>
                    <a:pt x="1905" y="5041"/>
                  </a:lnTo>
                  <a:lnTo>
                    <a:pt x="1968" y="0"/>
                  </a:lnTo>
                  <a:close/>
                </a:path>
              </a:pathLst>
            </a:custGeom>
            <a:solidFill>
              <a:srgbClr val="F79C7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682566" y="3349352"/>
              <a:ext cx="15240" cy="5080"/>
            </a:xfrm>
            <a:custGeom>
              <a:avLst/>
              <a:gdLst/>
              <a:ahLst/>
              <a:cxnLst/>
              <a:rect l="l" t="t" r="r" b="b"/>
              <a:pathLst>
                <a:path w="15240" h="5079">
                  <a:moveTo>
                    <a:pt x="11747" y="0"/>
                  </a:moveTo>
                  <a:lnTo>
                    <a:pt x="3390" y="0"/>
                  </a:lnTo>
                  <a:lnTo>
                    <a:pt x="0" y="1041"/>
                  </a:lnTo>
                  <a:lnTo>
                    <a:pt x="0" y="3632"/>
                  </a:lnTo>
                  <a:lnTo>
                    <a:pt x="3390" y="4673"/>
                  </a:lnTo>
                  <a:lnTo>
                    <a:pt x="11747" y="4673"/>
                  </a:lnTo>
                  <a:lnTo>
                    <a:pt x="15138" y="3632"/>
                  </a:lnTo>
                  <a:lnTo>
                    <a:pt x="15138" y="2336"/>
                  </a:lnTo>
                  <a:lnTo>
                    <a:pt x="15138" y="1041"/>
                  </a:lnTo>
                  <a:lnTo>
                    <a:pt x="11747" y="0"/>
                  </a:lnTo>
                  <a:close/>
                </a:path>
              </a:pathLst>
            </a:custGeom>
            <a:solidFill>
              <a:srgbClr val="E741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951552" y="3470880"/>
              <a:ext cx="5715" cy="5715"/>
            </a:xfrm>
            <a:custGeom>
              <a:avLst/>
              <a:gdLst/>
              <a:ahLst/>
              <a:cxnLst/>
              <a:rect l="l" t="t" r="r" b="b"/>
              <a:pathLst>
                <a:path w="5715" h="5714">
                  <a:moveTo>
                    <a:pt x="4610" y="0"/>
                  </a:moveTo>
                  <a:lnTo>
                    <a:pt x="0" y="2527"/>
                  </a:lnTo>
                  <a:lnTo>
                    <a:pt x="0" y="2667"/>
                  </a:lnTo>
                  <a:lnTo>
                    <a:pt x="4965" y="5156"/>
                  </a:lnTo>
                  <a:lnTo>
                    <a:pt x="5092" y="5080"/>
                  </a:lnTo>
                  <a:lnTo>
                    <a:pt x="5092" y="292"/>
                  </a:lnTo>
                  <a:close/>
                </a:path>
              </a:pathLst>
            </a:custGeom>
            <a:solidFill>
              <a:srgbClr val="9A9B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853465" y="3457854"/>
              <a:ext cx="106680" cy="30480"/>
            </a:xfrm>
            <a:custGeom>
              <a:avLst/>
              <a:gdLst/>
              <a:ahLst/>
              <a:cxnLst/>
              <a:rect l="l" t="t" r="r" b="b"/>
              <a:pathLst>
                <a:path w="106680" h="30479">
                  <a:moveTo>
                    <a:pt x="106591" y="18592"/>
                  </a:moveTo>
                  <a:lnTo>
                    <a:pt x="103314" y="16192"/>
                  </a:lnTo>
                  <a:lnTo>
                    <a:pt x="103238" y="15341"/>
                  </a:lnTo>
                  <a:lnTo>
                    <a:pt x="102908" y="15100"/>
                  </a:lnTo>
                  <a:lnTo>
                    <a:pt x="102082" y="15557"/>
                  </a:lnTo>
                  <a:lnTo>
                    <a:pt x="84569" y="6413"/>
                  </a:lnTo>
                  <a:lnTo>
                    <a:pt x="73063" y="0"/>
                  </a:lnTo>
                  <a:lnTo>
                    <a:pt x="28917" y="1447"/>
                  </a:lnTo>
                  <a:lnTo>
                    <a:pt x="12903" y="4546"/>
                  </a:lnTo>
                  <a:lnTo>
                    <a:pt x="4622" y="6235"/>
                  </a:lnTo>
                  <a:lnTo>
                    <a:pt x="2743" y="5308"/>
                  </a:lnTo>
                  <a:lnTo>
                    <a:pt x="2667" y="6642"/>
                  </a:lnTo>
                  <a:lnTo>
                    <a:pt x="0" y="7175"/>
                  </a:lnTo>
                  <a:lnTo>
                    <a:pt x="2235" y="9093"/>
                  </a:lnTo>
                  <a:lnTo>
                    <a:pt x="36753" y="28003"/>
                  </a:lnTo>
                  <a:lnTo>
                    <a:pt x="41567" y="30441"/>
                  </a:lnTo>
                  <a:lnTo>
                    <a:pt x="50927" y="29375"/>
                  </a:lnTo>
                  <a:lnTo>
                    <a:pt x="91160" y="22301"/>
                  </a:lnTo>
                  <a:lnTo>
                    <a:pt x="99606" y="20434"/>
                  </a:lnTo>
                  <a:lnTo>
                    <a:pt x="106591" y="18592"/>
                  </a:lnTo>
                  <a:close/>
                </a:path>
              </a:pathLst>
            </a:custGeom>
            <a:solidFill>
              <a:srgbClr val="08050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853554" y="3455886"/>
              <a:ext cx="106680" cy="30480"/>
            </a:xfrm>
            <a:custGeom>
              <a:avLst/>
              <a:gdLst/>
              <a:ahLst/>
              <a:cxnLst/>
              <a:rect l="l" t="t" r="r" b="b"/>
              <a:pathLst>
                <a:path w="106680" h="30479">
                  <a:moveTo>
                    <a:pt x="106337" y="18630"/>
                  </a:moveTo>
                  <a:lnTo>
                    <a:pt x="103327" y="16192"/>
                  </a:lnTo>
                  <a:lnTo>
                    <a:pt x="103187" y="16129"/>
                  </a:lnTo>
                  <a:lnTo>
                    <a:pt x="103225" y="15290"/>
                  </a:lnTo>
                  <a:lnTo>
                    <a:pt x="102743" y="14998"/>
                  </a:lnTo>
                  <a:lnTo>
                    <a:pt x="101904" y="15455"/>
                  </a:lnTo>
                  <a:lnTo>
                    <a:pt x="84582" y="6413"/>
                  </a:lnTo>
                  <a:lnTo>
                    <a:pt x="73075" y="0"/>
                  </a:lnTo>
                  <a:lnTo>
                    <a:pt x="28930" y="1447"/>
                  </a:lnTo>
                  <a:lnTo>
                    <a:pt x="5092" y="6172"/>
                  </a:lnTo>
                  <a:lnTo>
                    <a:pt x="2527" y="4724"/>
                  </a:lnTo>
                  <a:lnTo>
                    <a:pt x="2590" y="6667"/>
                  </a:lnTo>
                  <a:lnTo>
                    <a:pt x="0" y="7175"/>
                  </a:lnTo>
                  <a:lnTo>
                    <a:pt x="2247" y="9093"/>
                  </a:lnTo>
                  <a:lnTo>
                    <a:pt x="36766" y="28003"/>
                  </a:lnTo>
                  <a:lnTo>
                    <a:pt x="41579" y="30441"/>
                  </a:lnTo>
                  <a:lnTo>
                    <a:pt x="50939" y="29387"/>
                  </a:lnTo>
                  <a:lnTo>
                    <a:pt x="66522" y="26911"/>
                  </a:lnTo>
                  <a:lnTo>
                    <a:pt x="90944" y="22326"/>
                  </a:lnTo>
                  <a:lnTo>
                    <a:pt x="99352" y="20472"/>
                  </a:lnTo>
                  <a:lnTo>
                    <a:pt x="106337" y="18630"/>
                  </a:lnTo>
                  <a:close/>
                </a:path>
              </a:pathLst>
            </a:custGeom>
            <a:solidFill>
              <a:srgbClr val="E9E8E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 descr=""/>
            <p:cNvSpPr/>
            <p:nvPr/>
          </p:nvSpPr>
          <p:spPr>
            <a:xfrm>
              <a:off x="853467" y="3453007"/>
              <a:ext cx="106680" cy="30480"/>
            </a:xfrm>
            <a:custGeom>
              <a:avLst/>
              <a:gdLst/>
              <a:ahLst/>
              <a:cxnLst/>
              <a:rect l="l" t="t" r="r" b="b"/>
              <a:pathLst>
                <a:path w="106680" h="30479">
                  <a:moveTo>
                    <a:pt x="73063" y="0"/>
                  </a:moveTo>
                  <a:lnTo>
                    <a:pt x="28917" y="1447"/>
                  </a:lnTo>
                  <a:lnTo>
                    <a:pt x="12903" y="4546"/>
                  </a:lnTo>
                  <a:lnTo>
                    <a:pt x="0" y="7175"/>
                  </a:lnTo>
                  <a:lnTo>
                    <a:pt x="2235" y="9093"/>
                  </a:lnTo>
                  <a:lnTo>
                    <a:pt x="36753" y="28003"/>
                  </a:lnTo>
                  <a:lnTo>
                    <a:pt x="41567" y="30441"/>
                  </a:lnTo>
                  <a:lnTo>
                    <a:pt x="50927" y="29387"/>
                  </a:lnTo>
                  <a:lnTo>
                    <a:pt x="91164" y="22302"/>
                  </a:lnTo>
                  <a:lnTo>
                    <a:pt x="106591" y="18592"/>
                  </a:lnTo>
                  <a:lnTo>
                    <a:pt x="103314" y="16192"/>
                  </a:lnTo>
                  <a:lnTo>
                    <a:pt x="84569" y="6413"/>
                  </a:lnTo>
                  <a:lnTo>
                    <a:pt x="73063" y="0"/>
                  </a:lnTo>
                  <a:close/>
                </a:path>
              </a:pathLst>
            </a:custGeom>
            <a:solidFill>
              <a:srgbClr val="F68B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 descr=""/>
            <p:cNvSpPr/>
            <p:nvPr/>
          </p:nvSpPr>
          <p:spPr>
            <a:xfrm>
              <a:off x="890224" y="3456836"/>
              <a:ext cx="66675" cy="26034"/>
            </a:xfrm>
            <a:custGeom>
              <a:avLst/>
              <a:gdLst/>
              <a:ahLst/>
              <a:cxnLst/>
              <a:rect l="l" t="t" r="r" b="b"/>
              <a:pathLst>
                <a:path w="66675" h="26035">
                  <a:moveTo>
                    <a:pt x="0" y="24168"/>
                  </a:moveTo>
                  <a:lnTo>
                    <a:pt x="2159" y="25272"/>
                  </a:lnTo>
                  <a:lnTo>
                    <a:pt x="5257" y="25653"/>
                  </a:lnTo>
                  <a:lnTo>
                    <a:pt x="12446" y="25653"/>
                  </a:lnTo>
                  <a:lnTo>
                    <a:pt x="16598" y="25171"/>
                  </a:lnTo>
                  <a:lnTo>
                    <a:pt x="19958" y="24688"/>
                  </a:lnTo>
                  <a:lnTo>
                    <a:pt x="4457" y="24688"/>
                  </a:lnTo>
                  <a:lnTo>
                    <a:pt x="2095" y="24536"/>
                  </a:lnTo>
                  <a:lnTo>
                    <a:pt x="0" y="24168"/>
                  </a:lnTo>
                  <a:close/>
                </a:path>
                <a:path w="66675" h="26035">
                  <a:moveTo>
                    <a:pt x="43243" y="0"/>
                  </a:moveTo>
                  <a:lnTo>
                    <a:pt x="44094" y="4648"/>
                  </a:lnTo>
                  <a:lnTo>
                    <a:pt x="44214" y="4800"/>
                  </a:lnTo>
                  <a:lnTo>
                    <a:pt x="50952" y="11239"/>
                  </a:lnTo>
                  <a:lnTo>
                    <a:pt x="52247" y="15036"/>
                  </a:lnTo>
                  <a:lnTo>
                    <a:pt x="6972" y="24688"/>
                  </a:lnTo>
                  <a:lnTo>
                    <a:pt x="19958" y="24688"/>
                  </a:lnTo>
                  <a:lnTo>
                    <a:pt x="62852" y="16611"/>
                  </a:lnTo>
                  <a:lnTo>
                    <a:pt x="66560" y="15201"/>
                  </a:lnTo>
                  <a:lnTo>
                    <a:pt x="66548" y="12636"/>
                  </a:lnTo>
                  <a:lnTo>
                    <a:pt x="62826" y="10413"/>
                  </a:lnTo>
                  <a:lnTo>
                    <a:pt x="51789" y="4648"/>
                  </a:lnTo>
                  <a:lnTo>
                    <a:pt x="43243" y="0"/>
                  </a:lnTo>
                  <a:close/>
                </a:path>
              </a:pathLst>
            </a:custGeom>
            <a:solidFill>
              <a:srgbClr val="E081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 descr=""/>
            <p:cNvSpPr/>
            <p:nvPr/>
          </p:nvSpPr>
          <p:spPr>
            <a:xfrm>
              <a:off x="880403" y="3351812"/>
              <a:ext cx="19050" cy="103505"/>
            </a:xfrm>
            <a:custGeom>
              <a:avLst/>
              <a:gdLst/>
              <a:ahLst/>
              <a:cxnLst/>
              <a:rect l="l" t="t" r="r" b="b"/>
              <a:pathLst>
                <a:path w="19050" h="103504">
                  <a:moveTo>
                    <a:pt x="18770" y="0"/>
                  </a:moveTo>
                  <a:lnTo>
                    <a:pt x="0" y="103022"/>
                  </a:lnTo>
                  <a:lnTo>
                    <a:pt x="18770" y="0"/>
                  </a:lnTo>
                  <a:close/>
                </a:path>
              </a:pathLst>
            </a:custGeom>
            <a:solidFill>
              <a:srgbClr val="C2BFB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 descr=""/>
            <p:cNvSpPr/>
            <p:nvPr/>
          </p:nvSpPr>
          <p:spPr>
            <a:xfrm>
              <a:off x="878337" y="3454837"/>
              <a:ext cx="57150" cy="24765"/>
            </a:xfrm>
            <a:custGeom>
              <a:avLst/>
              <a:gdLst/>
              <a:ahLst/>
              <a:cxnLst/>
              <a:rect l="l" t="t" r="r" b="b"/>
              <a:pathLst>
                <a:path w="57150" h="24764">
                  <a:moveTo>
                    <a:pt x="2082" y="0"/>
                  </a:moveTo>
                  <a:lnTo>
                    <a:pt x="30975" y="24396"/>
                  </a:lnTo>
                  <a:lnTo>
                    <a:pt x="33471" y="24003"/>
                  </a:lnTo>
                  <a:lnTo>
                    <a:pt x="31051" y="24003"/>
                  </a:lnTo>
                  <a:lnTo>
                    <a:pt x="15931" y="21965"/>
                  </a:lnTo>
                  <a:lnTo>
                    <a:pt x="6430" y="17481"/>
                  </a:lnTo>
                  <a:lnTo>
                    <a:pt x="1499" y="12998"/>
                  </a:lnTo>
                  <a:lnTo>
                    <a:pt x="88" y="10960"/>
                  </a:lnTo>
                  <a:lnTo>
                    <a:pt x="2082" y="0"/>
                  </a:lnTo>
                  <a:close/>
                </a:path>
                <a:path w="57150" h="24764">
                  <a:moveTo>
                    <a:pt x="33746" y="23959"/>
                  </a:moveTo>
                  <a:lnTo>
                    <a:pt x="31826" y="24003"/>
                  </a:lnTo>
                  <a:lnTo>
                    <a:pt x="33471" y="24003"/>
                  </a:lnTo>
                  <a:lnTo>
                    <a:pt x="33746" y="23959"/>
                  </a:lnTo>
                  <a:close/>
                </a:path>
                <a:path w="57150" h="24764">
                  <a:moveTo>
                    <a:pt x="51851" y="17848"/>
                  </a:moveTo>
                  <a:lnTo>
                    <a:pt x="44826" y="22211"/>
                  </a:lnTo>
                  <a:lnTo>
                    <a:pt x="33746" y="23959"/>
                  </a:lnTo>
                  <a:lnTo>
                    <a:pt x="41376" y="23787"/>
                  </a:lnTo>
                  <a:lnTo>
                    <a:pt x="47091" y="21437"/>
                  </a:lnTo>
                  <a:lnTo>
                    <a:pt x="51851" y="17848"/>
                  </a:lnTo>
                  <a:close/>
                </a:path>
                <a:path w="57150" h="24764">
                  <a:moveTo>
                    <a:pt x="52706" y="17204"/>
                  </a:moveTo>
                  <a:lnTo>
                    <a:pt x="51851" y="17848"/>
                  </a:lnTo>
                  <a:lnTo>
                    <a:pt x="52565" y="17405"/>
                  </a:lnTo>
                  <a:lnTo>
                    <a:pt x="52706" y="17204"/>
                  </a:lnTo>
                  <a:close/>
                </a:path>
                <a:path w="57150" h="24764">
                  <a:moveTo>
                    <a:pt x="56495" y="10925"/>
                  </a:moveTo>
                  <a:lnTo>
                    <a:pt x="55931" y="12598"/>
                  </a:lnTo>
                  <a:lnTo>
                    <a:pt x="52706" y="17204"/>
                  </a:lnTo>
                  <a:lnTo>
                    <a:pt x="55867" y="14820"/>
                  </a:lnTo>
                  <a:lnTo>
                    <a:pt x="56495" y="10925"/>
                  </a:lnTo>
                  <a:close/>
                </a:path>
                <a:path w="57150" h="24764">
                  <a:moveTo>
                    <a:pt x="55981" y="6680"/>
                  </a:moveTo>
                  <a:lnTo>
                    <a:pt x="56616" y="10172"/>
                  </a:lnTo>
                  <a:lnTo>
                    <a:pt x="56495" y="10925"/>
                  </a:lnTo>
                  <a:lnTo>
                    <a:pt x="56667" y="10414"/>
                  </a:lnTo>
                  <a:lnTo>
                    <a:pt x="55981" y="6680"/>
                  </a:lnTo>
                  <a:close/>
                </a:path>
              </a:pathLst>
            </a:custGeom>
            <a:solidFill>
              <a:srgbClr val="C271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 descr=""/>
            <p:cNvSpPr/>
            <p:nvPr/>
          </p:nvSpPr>
          <p:spPr>
            <a:xfrm>
              <a:off x="934314" y="3461490"/>
              <a:ext cx="0" cy="635"/>
            </a:xfrm>
            <a:custGeom>
              <a:avLst/>
              <a:gdLst/>
              <a:ahLst/>
              <a:cxnLst/>
              <a:rect l="l" t="t" r="r" b="b"/>
              <a:pathLst>
                <a:path w="0" h="635">
                  <a:moveTo>
                    <a:pt x="0" y="0"/>
                  </a:moveTo>
                  <a:lnTo>
                    <a:pt x="0" y="25"/>
                  </a:lnTo>
                </a:path>
              </a:pathLst>
            </a:custGeom>
            <a:solidFill>
              <a:srgbClr val="B56A3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 descr=""/>
            <p:cNvSpPr/>
            <p:nvPr/>
          </p:nvSpPr>
          <p:spPr>
            <a:xfrm>
              <a:off x="878424" y="3351427"/>
              <a:ext cx="57150" cy="127635"/>
            </a:xfrm>
            <a:custGeom>
              <a:avLst/>
              <a:gdLst/>
              <a:ahLst/>
              <a:cxnLst/>
              <a:rect l="l" t="t" r="r" b="b"/>
              <a:pathLst>
                <a:path w="57150" h="127635">
                  <a:moveTo>
                    <a:pt x="35877" y="0"/>
                  </a:moveTo>
                  <a:lnTo>
                    <a:pt x="20802" y="76"/>
                  </a:lnTo>
                  <a:lnTo>
                    <a:pt x="0" y="114363"/>
                  </a:lnTo>
                  <a:lnTo>
                    <a:pt x="1410" y="116401"/>
                  </a:lnTo>
                  <a:lnTo>
                    <a:pt x="6342" y="120884"/>
                  </a:lnTo>
                  <a:lnTo>
                    <a:pt x="15843" y="125368"/>
                  </a:lnTo>
                  <a:lnTo>
                    <a:pt x="30962" y="127406"/>
                  </a:lnTo>
                  <a:lnTo>
                    <a:pt x="44485" y="127190"/>
                  </a:lnTo>
                  <a:lnTo>
                    <a:pt x="51655" y="125677"/>
                  </a:lnTo>
                  <a:lnTo>
                    <a:pt x="54870" y="121571"/>
                  </a:lnTo>
                  <a:lnTo>
                    <a:pt x="56527" y="113576"/>
                  </a:lnTo>
                  <a:lnTo>
                    <a:pt x="35877" y="0"/>
                  </a:lnTo>
                  <a:close/>
                </a:path>
              </a:pathLst>
            </a:custGeom>
            <a:solidFill>
              <a:srgbClr val="F04A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 descr=""/>
            <p:cNvSpPr/>
            <p:nvPr/>
          </p:nvSpPr>
          <p:spPr>
            <a:xfrm>
              <a:off x="882040" y="3379419"/>
              <a:ext cx="50165" cy="74930"/>
            </a:xfrm>
            <a:custGeom>
              <a:avLst/>
              <a:gdLst/>
              <a:ahLst/>
              <a:cxnLst/>
              <a:rect l="l" t="t" r="r" b="b"/>
              <a:pathLst>
                <a:path w="50165" h="74929">
                  <a:moveTo>
                    <a:pt x="41529" y="23025"/>
                  </a:moveTo>
                  <a:lnTo>
                    <a:pt x="37350" y="50"/>
                  </a:lnTo>
                  <a:lnTo>
                    <a:pt x="34036" y="927"/>
                  </a:lnTo>
                  <a:lnTo>
                    <a:pt x="29806" y="1524"/>
                  </a:lnTo>
                  <a:lnTo>
                    <a:pt x="19443" y="1524"/>
                  </a:lnTo>
                  <a:lnTo>
                    <a:pt x="15354" y="889"/>
                  </a:lnTo>
                  <a:lnTo>
                    <a:pt x="12103" y="0"/>
                  </a:lnTo>
                  <a:lnTo>
                    <a:pt x="8039" y="22364"/>
                  </a:lnTo>
                  <a:lnTo>
                    <a:pt x="12890" y="24396"/>
                  </a:lnTo>
                  <a:lnTo>
                    <a:pt x="19050" y="25768"/>
                  </a:lnTo>
                  <a:lnTo>
                    <a:pt x="32854" y="25768"/>
                  </a:lnTo>
                  <a:lnTo>
                    <a:pt x="37731" y="24587"/>
                  </a:lnTo>
                  <a:lnTo>
                    <a:pt x="41529" y="23025"/>
                  </a:lnTo>
                  <a:close/>
                </a:path>
                <a:path w="50165" h="74929">
                  <a:moveTo>
                    <a:pt x="49542" y="67094"/>
                  </a:moveTo>
                  <a:lnTo>
                    <a:pt x="45529" y="45046"/>
                  </a:lnTo>
                  <a:lnTo>
                    <a:pt x="42456" y="47599"/>
                  </a:lnTo>
                  <a:lnTo>
                    <a:pt x="36118" y="50406"/>
                  </a:lnTo>
                  <a:lnTo>
                    <a:pt x="13500" y="50406"/>
                  </a:lnTo>
                  <a:lnTo>
                    <a:pt x="6946" y="47345"/>
                  </a:lnTo>
                  <a:lnTo>
                    <a:pt x="3848" y="45364"/>
                  </a:lnTo>
                  <a:lnTo>
                    <a:pt x="0" y="66497"/>
                  </a:lnTo>
                  <a:lnTo>
                    <a:pt x="4622" y="69608"/>
                  </a:lnTo>
                  <a:lnTo>
                    <a:pt x="10566" y="72212"/>
                  </a:lnTo>
                  <a:lnTo>
                    <a:pt x="17894" y="73990"/>
                  </a:lnTo>
                  <a:lnTo>
                    <a:pt x="26682" y="74650"/>
                  </a:lnTo>
                  <a:lnTo>
                    <a:pt x="38658" y="74650"/>
                  </a:lnTo>
                  <a:lnTo>
                    <a:pt x="45783" y="70205"/>
                  </a:lnTo>
                  <a:lnTo>
                    <a:pt x="49542" y="67094"/>
                  </a:lnTo>
                  <a:close/>
                </a:path>
              </a:pathLst>
            </a:custGeom>
            <a:solidFill>
              <a:srgbClr val="E1E1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 descr=""/>
            <p:cNvSpPr/>
            <p:nvPr/>
          </p:nvSpPr>
          <p:spPr>
            <a:xfrm>
              <a:off x="880416" y="3351812"/>
              <a:ext cx="19050" cy="103505"/>
            </a:xfrm>
            <a:custGeom>
              <a:avLst/>
              <a:gdLst/>
              <a:ahLst/>
              <a:cxnLst/>
              <a:rect l="l" t="t" r="r" b="b"/>
              <a:pathLst>
                <a:path w="19050" h="103504">
                  <a:moveTo>
                    <a:pt x="18757" y="0"/>
                  </a:moveTo>
                  <a:lnTo>
                    <a:pt x="0" y="103022"/>
                  </a:lnTo>
                  <a:lnTo>
                    <a:pt x="18757" y="0"/>
                  </a:lnTo>
                  <a:close/>
                </a:path>
              </a:pathLst>
            </a:custGeom>
            <a:solidFill>
              <a:srgbClr val="CAC7C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 descr=""/>
            <p:cNvSpPr/>
            <p:nvPr/>
          </p:nvSpPr>
          <p:spPr>
            <a:xfrm>
              <a:off x="878425" y="3454837"/>
              <a:ext cx="2540" cy="11430"/>
            </a:xfrm>
            <a:custGeom>
              <a:avLst/>
              <a:gdLst/>
              <a:ahLst/>
              <a:cxnLst/>
              <a:rect l="l" t="t" r="r" b="b"/>
              <a:pathLst>
                <a:path w="2540" h="11429">
                  <a:moveTo>
                    <a:pt x="1993" y="0"/>
                  </a:moveTo>
                  <a:lnTo>
                    <a:pt x="0" y="10960"/>
                  </a:lnTo>
                  <a:lnTo>
                    <a:pt x="1993" y="0"/>
                  </a:lnTo>
                  <a:close/>
                </a:path>
              </a:pathLst>
            </a:custGeom>
            <a:solidFill>
              <a:srgbClr val="C8815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 descr=""/>
            <p:cNvSpPr/>
            <p:nvPr/>
          </p:nvSpPr>
          <p:spPr>
            <a:xfrm>
              <a:off x="884012" y="3351419"/>
              <a:ext cx="45720" cy="127635"/>
            </a:xfrm>
            <a:custGeom>
              <a:avLst/>
              <a:gdLst/>
              <a:ahLst/>
              <a:cxnLst/>
              <a:rect l="l" t="t" r="r" b="b"/>
              <a:pathLst>
                <a:path w="45719" h="127635">
                  <a:moveTo>
                    <a:pt x="2717" y="109004"/>
                  </a:moveTo>
                  <a:lnTo>
                    <a:pt x="1384" y="116687"/>
                  </a:lnTo>
                  <a:lnTo>
                    <a:pt x="1244" y="116967"/>
                  </a:lnTo>
                  <a:lnTo>
                    <a:pt x="1041" y="117195"/>
                  </a:lnTo>
                  <a:lnTo>
                    <a:pt x="1282" y="118059"/>
                  </a:lnTo>
                  <a:lnTo>
                    <a:pt x="31622" y="127050"/>
                  </a:lnTo>
                  <a:lnTo>
                    <a:pt x="30086" y="127241"/>
                  </a:lnTo>
                  <a:lnTo>
                    <a:pt x="28473" y="127365"/>
                  </a:lnTo>
                  <a:lnTo>
                    <a:pt x="35699" y="127203"/>
                  </a:lnTo>
                  <a:lnTo>
                    <a:pt x="41414" y="124853"/>
                  </a:lnTo>
                  <a:lnTo>
                    <a:pt x="41582" y="124726"/>
                  </a:lnTo>
                  <a:lnTo>
                    <a:pt x="26301" y="124726"/>
                  </a:lnTo>
                  <a:lnTo>
                    <a:pt x="17621" y="123928"/>
                  </a:lnTo>
                  <a:lnTo>
                    <a:pt x="10091" y="121624"/>
                  </a:lnTo>
                  <a:lnTo>
                    <a:pt x="4736" y="117954"/>
                  </a:lnTo>
                  <a:lnTo>
                    <a:pt x="2578" y="113055"/>
                  </a:lnTo>
                  <a:lnTo>
                    <a:pt x="2590" y="110731"/>
                  </a:lnTo>
                  <a:lnTo>
                    <a:pt x="2717" y="109004"/>
                  </a:lnTo>
                  <a:close/>
                </a:path>
                <a:path w="45719" h="127635">
                  <a:moveTo>
                    <a:pt x="45211" y="119989"/>
                  </a:moveTo>
                  <a:lnTo>
                    <a:pt x="40246" y="123253"/>
                  </a:lnTo>
                  <a:lnTo>
                    <a:pt x="33223" y="124726"/>
                  </a:lnTo>
                  <a:lnTo>
                    <a:pt x="41582" y="124726"/>
                  </a:lnTo>
                  <a:lnTo>
                    <a:pt x="44996" y="122148"/>
                  </a:lnTo>
                  <a:lnTo>
                    <a:pt x="45008" y="121488"/>
                  </a:lnTo>
                  <a:lnTo>
                    <a:pt x="45161" y="120510"/>
                  </a:lnTo>
                  <a:lnTo>
                    <a:pt x="45211" y="119989"/>
                  </a:lnTo>
                  <a:close/>
                </a:path>
                <a:path w="45719" h="127635">
                  <a:moveTo>
                    <a:pt x="431" y="96253"/>
                  </a:moveTo>
                  <a:lnTo>
                    <a:pt x="190" y="99529"/>
                  </a:lnTo>
                  <a:lnTo>
                    <a:pt x="38" y="102577"/>
                  </a:lnTo>
                  <a:lnTo>
                    <a:pt x="0" y="105346"/>
                  </a:lnTo>
                  <a:lnTo>
                    <a:pt x="1460" y="96913"/>
                  </a:lnTo>
                  <a:lnTo>
                    <a:pt x="761" y="96481"/>
                  </a:lnTo>
                  <a:lnTo>
                    <a:pt x="431" y="96253"/>
                  </a:lnTo>
                  <a:close/>
                </a:path>
                <a:path w="45719" h="127635">
                  <a:moveTo>
                    <a:pt x="6769" y="50647"/>
                  </a:moveTo>
                  <a:lnTo>
                    <a:pt x="5346" y="58496"/>
                  </a:lnTo>
                  <a:lnTo>
                    <a:pt x="4038" y="66433"/>
                  </a:lnTo>
                  <a:lnTo>
                    <a:pt x="2959" y="74002"/>
                  </a:lnTo>
                  <a:lnTo>
                    <a:pt x="3606" y="74371"/>
                  </a:lnTo>
                  <a:lnTo>
                    <a:pt x="4368" y="74764"/>
                  </a:lnTo>
                  <a:lnTo>
                    <a:pt x="5232" y="75145"/>
                  </a:lnTo>
                  <a:lnTo>
                    <a:pt x="9321" y="51549"/>
                  </a:lnTo>
                  <a:lnTo>
                    <a:pt x="8432" y="51269"/>
                  </a:lnTo>
                  <a:lnTo>
                    <a:pt x="6769" y="50647"/>
                  </a:lnTo>
                  <a:close/>
                </a:path>
                <a:path w="45719" h="127635">
                  <a:moveTo>
                    <a:pt x="23139" y="0"/>
                  </a:moveTo>
                  <a:lnTo>
                    <a:pt x="17779" y="0"/>
                  </a:lnTo>
                  <a:lnTo>
                    <a:pt x="16267" y="5849"/>
                  </a:lnTo>
                  <a:lnTo>
                    <a:pt x="14633" y="12609"/>
                  </a:lnTo>
                  <a:lnTo>
                    <a:pt x="12918" y="20129"/>
                  </a:lnTo>
                  <a:lnTo>
                    <a:pt x="11163" y="28257"/>
                  </a:lnTo>
                  <a:lnTo>
                    <a:pt x="12547" y="28575"/>
                  </a:lnTo>
                  <a:lnTo>
                    <a:pt x="13284" y="28702"/>
                  </a:lnTo>
                  <a:lnTo>
                    <a:pt x="17500" y="4318"/>
                  </a:lnTo>
                  <a:lnTo>
                    <a:pt x="18199" y="3759"/>
                  </a:lnTo>
                  <a:lnTo>
                    <a:pt x="21827" y="3759"/>
                  </a:lnTo>
                  <a:lnTo>
                    <a:pt x="21958" y="3302"/>
                  </a:lnTo>
                  <a:lnTo>
                    <a:pt x="23139" y="0"/>
                  </a:lnTo>
                  <a:close/>
                </a:path>
                <a:path w="45719" h="127635">
                  <a:moveTo>
                    <a:pt x="21827" y="3759"/>
                  </a:moveTo>
                  <a:lnTo>
                    <a:pt x="18199" y="3759"/>
                  </a:lnTo>
                  <a:lnTo>
                    <a:pt x="19265" y="3784"/>
                  </a:lnTo>
                  <a:lnTo>
                    <a:pt x="20167" y="3937"/>
                  </a:lnTo>
                  <a:lnTo>
                    <a:pt x="20764" y="4787"/>
                  </a:lnTo>
                  <a:lnTo>
                    <a:pt x="19291" y="13322"/>
                  </a:lnTo>
                  <a:lnTo>
                    <a:pt x="20650" y="7874"/>
                  </a:lnTo>
                  <a:lnTo>
                    <a:pt x="21827" y="3759"/>
                  </a:lnTo>
                  <a:close/>
                </a:path>
                <a:path w="45719" h="127635">
                  <a:moveTo>
                    <a:pt x="15354" y="0"/>
                  </a:moveTo>
                  <a:lnTo>
                    <a:pt x="15214" y="114"/>
                  </a:lnTo>
                  <a:lnTo>
                    <a:pt x="15354" y="0"/>
                  </a:lnTo>
                  <a:close/>
                </a:path>
              </a:pathLst>
            </a:custGeom>
            <a:solidFill>
              <a:srgbClr val="F268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 descr=""/>
            <p:cNvSpPr/>
            <p:nvPr/>
          </p:nvSpPr>
          <p:spPr>
            <a:xfrm>
              <a:off x="884440" y="3379673"/>
              <a:ext cx="13335" cy="69215"/>
            </a:xfrm>
            <a:custGeom>
              <a:avLst/>
              <a:gdLst/>
              <a:ahLst/>
              <a:cxnLst/>
              <a:rect l="l" t="t" r="r" b="b"/>
              <a:pathLst>
                <a:path w="13334" h="69214">
                  <a:moveTo>
                    <a:pt x="4813" y="46901"/>
                  </a:moveTo>
                  <a:lnTo>
                    <a:pt x="3937" y="46520"/>
                  </a:lnTo>
                  <a:lnTo>
                    <a:pt x="2527" y="45758"/>
                  </a:lnTo>
                  <a:lnTo>
                    <a:pt x="1384" y="53759"/>
                  </a:lnTo>
                  <a:lnTo>
                    <a:pt x="495" y="61353"/>
                  </a:lnTo>
                  <a:lnTo>
                    <a:pt x="0" y="68008"/>
                  </a:lnTo>
                  <a:lnTo>
                    <a:pt x="1041" y="68668"/>
                  </a:lnTo>
                  <a:lnTo>
                    <a:pt x="4813" y="46901"/>
                  </a:lnTo>
                  <a:close/>
                </a:path>
                <a:path w="13334" h="69214">
                  <a:moveTo>
                    <a:pt x="12852" y="457"/>
                  </a:moveTo>
                  <a:lnTo>
                    <a:pt x="10731" y="0"/>
                  </a:lnTo>
                  <a:lnTo>
                    <a:pt x="9232" y="7112"/>
                  </a:lnTo>
                  <a:lnTo>
                    <a:pt x="7734" y="14706"/>
                  </a:lnTo>
                  <a:lnTo>
                    <a:pt x="6337" y="22390"/>
                  </a:lnTo>
                  <a:lnTo>
                    <a:pt x="8001" y="23012"/>
                  </a:lnTo>
                  <a:lnTo>
                    <a:pt x="8890" y="23291"/>
                  </a:lnTo>
                  <a:lnTo>
                    <a:pt x="12852" y="457"/>
                  </a:lnTo>
                  <a:close/>
                </a:path>
              </a:pathLst>
            </a:custGeom>
            <a:solidFill>
              <a:srgbClr val="E5E5E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 descr=""/>
            <p:cNvSpPr/>
            <p:nvPr/>
          </p:nvSpPr>
          <p:spPr>
            <a:xfrm>
              <a:off x="886725" y="3364743"/>
              <a:ext cx="17145" cy="95885"/>
            </a:xfrm>
            <a:custGeom>
              <a:avLst/>
              <a:gdLst/>
              <a:ahLst/>
              <a:cxnLst/>
              <a:rect l="l" t="t" r="r" b="b"/>
              <a:pathLst>
                <a:path w="17144" h="95885">
                  <a:moveTo>
                    <a:pt x="1130" y="84899"/>
                  </a:moveTo>
                  <a:lnTo>
                    <a:pt x="584" y="89230"/>
                  </a:lnTo>
                  <a:lnTo>
                    <a:pt x="203" y="92913"/>
                  </a:lnTo>
                  <a:lnTo>
                    <a:pt x="0" y="95681"/>
                  </a:lnTo>
                  <a:lnTo>
                    <a:pt x="1816" y="85229"/>
                  </a:lnTo>
                  <a:lnTo>
                    <a:pt x="1130" y="84899"/>
                  </a:lnTo>
                  <a:close/>
                </a:path>
                <a:path w="17144" h="95885">
                  <a:moveTo>
                    <a:pt x="8458" y="38773"/>
                  </a:moveTo>
                  <a:lnTo>
                    <a:pt x="6984" y="46837"/>
                  </a:lnTo>
                  <a:lnTo>
                    <a:pt x="5587" y="54978"/>
                  </a:lnTo>
                  <a:lnTo>
                    <a:pt x="4368" y="62572"/>
                  </a:lnTo>
                  <a:lnTo>
                    <a:pt x="4775" y="62738"/>
                  </a:lnTo>
                  <a:lnTo>
                    <a:pt x="5664" y="63030"/>
                  </a:lnTo>
                  <a:lnTo>
                    <a:pt x="9804" y="39103"/>
                  </a:lnTo>
                  <a:lnTo>
                    <a:pt x="8458" y="38773"/>
                  </a:lnTo>
                  <a:close/>
                </a:path>
                <a:path w="17144" h="95885">
                  <a:moveTo>
                    <a:pt x="16573" y="0"/>
                  </a:moveTo>
                  <a:lnTo>
                    <a:pt x="15405" y="4699"/>
                  </a:lnTo>
                  <a:lnTo>
                    <a:pt x="14185" y="10045"/>
                  </a:lnTo>
                  <a:lnTo>
                    <a:pt x="12979" y="15760"/>
                  </a:lnTo>
                  <a:lnTo>
                    <a:pt x="13830" y="15875"/>
                  </a:lnTo>
                  <a:lnTo>
                    <a:pt x="16573" y="0"/>
                  </a:lnTo>
                  <a:close/>
                </a:path>
              </a:pathLst>
            </a:custGeom>
            <a:solidFill>
              <a:srgbClr val="F47A5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 descr=""/>
            <p:cNvSpPr/>
            <p:nvPr/>
          </p:nvSpPr>
          <p:spPr>
            <a:xfrm>
              <a:off x="887857" y="3380511"/>
              <a:ext cx="12700" cy="69850"/>
            </a:xfrm>
            <a:custGeom>
              <a:avLst/>
              <a:gdLst/>
              <a:ahLst/>
              <a:cxnLst/>
              <a:rect l="l" t="t" r="r" b="b"/>
              <a:pathLst>
                <a:path w="12700" h="69850">
                  <a:moveTo>
                    <a:pt x="4521" y="47256"/>
                  </a:moveTo>
                  <a:lnTo>
                    <a:pt x="3238" y="46812"/>
                  </a:lnTo>
                  <a:lnTo>
                    <a:pt x="1905" y="55130"/>
                  </a:lnTo>
                  <a:lnTo>
                    <a:pt x="787" y="62826"/>
                  </a:lnTo>
                  <a:lnTo>
                    <a:pt x="0" y="69138"/>
                  </a:lnTo>
                  <a:lnTo>
                    <a:pt x="685" y="69469"/>
                  </a:lnTo>
                  <a:lnTo>
                    <a:pt x="4521" y="47256"/>
                  </a:lnTo>
                  <a:close/>
                </a:path>
                <a:path w="12700" h="69850">
                  <a:moveTo>
                    <a:pt x="12687" y="101"/>
                  </a:moveTo>
                  <a:lnTo>
                    <a:pt x="11836" y="0"/>
                  </a:lnTo>
                  <a:lnTo>
                    <a:pt x="10299" y="7251"/>
                  </a:lnTo>
                  <a:lnTo>
                    <a:pt x="8763" y="15100"/>
                  </a:lnTo>
                  <a:lnTo>
                    <a:pt x="7315" y="22999"/>
                  </a:lnTo>
                  <a:lnTo>
                    <a:pt x="8661" y="23342"/>
                  </a:lnTo>
                  <a:lnTo>
                    <a:pt x="12687" y="101"/>
                  </a:lnTo>
                  <a:close/>
                </a:path>
              </a:pathLst>
            </a:custGeom>
            <a:solidFill>
              <a:srgbClr val="E8E7E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 descr=""/>
            <p:cNvSpPr/>
            <p:nvPr/>
          </p:nvSpPr>
          <p:spPr>
            <a:xfrm>
              <a:off x="883954" y="3355176"/>
              <a:ext cx="20955" cy="113664"/>
            </a:xfrm>
            <a:custGeom>
              <a:avLst/>
              <a:gdLst/>
              <a:ahLst/>
              <a:cxnLst/>
              <a:rect l="l" t="t" r="r" b="b"/>
              <a:pathLst>
                <a:path w="20955" h="113664">
                  <a:moveTo>
                    <a:pt x="1524" y="93154"/>
                  </a:moveTo>
                  <a:lnTo>
                    <a:pt x="63" y="101587"/>
                  </a:lnTo>
                  <a:lnTo>
                    <a:pt x="0" y="106629"/>
                  </a:lnTo>
                  <a:lnTo>
                    <a:pt x="304" y="110705"/>
                  </a:lnTo>
                  <a:lnTo>
                    <a:pt x="1092" y="113436"/>
                  </a:lnTo>
                  <a:lnTo>
                    <a:pt x="1295" y="113207"/>
                  </a:lnTo>
                  <a:lnTo>
                    <a:pt x="1447" y="112928"/>
                  </a:lnTo>
                  <a:lnTo>
                    <a:pt x="2768" y="105244"/>
                  </a:lnTo>
                  <a:lnTo>
                    <a:pt x="2971" y="102476"/>
                  </a:lnTo>
                  <a:lnTo>
                    <a:pt x="3352" y="98806"/>
                  </a:lnTo>
                  <a:lnTo>
                    <a:pt x="3898" y="94462"/>
                  </a:lnTo>
                  <a:lnTo>
                    <a:pt x="3060" y="94043"/>
                  </a:lnTo>
                  <a:lnTo>
                    <a:pt x="2273" y="93611"/>
                  </a:lnTo>
                  <a:lnTo>
                    <a:pt x="1524" y="93154"/>
                  </a:lnTo>
                  <a:close/>
                </a:path>
                <a:path w="20955" h="113664">
                  <a:moveTo>
                    <a:pt x="9385" y="47790"/>
                  </a:moveTo>
                  <a:lnTo>
                    <a:pt x="5295" y="71386"/>
                  </a:lnTo>
                  <a:lnTo>
                    <a:pt x="6477" y="71894"/>
                  </a:lnTo>
                  <a:lnTo>
                    <a:pt x="7137" y="72148"/>
                  </a:lnTo>
                  <a:lnTo>
                    <a:pt x="8356" y="64541"/>
                  </a:lnTo>
                  <a:lnTo>
                    <a:pt x="9753" y="56400"/>
                  </a:lnTo>
                  <a:lnTo>
                    <a:pt x="11226" y="48336"/>
                  </a:lnTo>
                  <a:lnTo>
                    <a:pt x="9982" y="47980"/>
                  </a:lnTo>
                  <a:lnTo>
                    <a:pt x="9385" y="47790"/>
                  </a:lnTo>
                  <a:close/>
                </a:path>
                <a:path w="20955" h="113664">
                  <a:moveTo>
                    <a:pt x="19138" y="0"/>
                  </a:moveTo>
                  <a:lnTo>
                    <a:pt x="18262" y="0"/>
                  </a:lnTo>
                  <a:lnTo>
                    <a:pt x="17564" y="558"/>
                  </a:lnTo>
                  <a:lnTo>
                    <a:pt x="13335" y="24955"/>
                  </a:lnTo>
                  <a:lnTo>
                    <a:pt x="14909" y="25222"/>
                  </a:lnTo>
                  <a:lnTo>
                    <a:pt x="15748" y="25336"/>
                  </a:lnTo>
                  <a:lnTo>
                    <a:pt x="16967" y="19608"/>
                  </a:lnTo>
                  <a:lnTo>
                    <a:pt x="18173" y="14274"/>
                  </a:lnTo>
                  <a:lnTo>
                    <a:pt x="19342" y="9563"/>
                  </a:lnTo>
                  <a:lnTo>
                    <a:pt x="20828" y="1028"/>
                  </a:lnTo>
                  <a:lnTo>
                    <a:pt x="20218" y="177"/>
                  </a:lnTo>
                  <a:lnTo>
                    <a:pt x="19138" y="0"/>
                  </a:lnTo>
                  <a:close/>
                </a:path>
              </a:pathLst>
            </a:custGeom>
            <a:solidFill>
              <a:srgbClr val="F68C6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 descr=""/>
            <p:cNvSpPr/>
            <p:nvPr/>
          </p:nvSpPr>
          <p:spPr>
            <a:xfrm>
              <a:off x="885469" y="3380130"/>
              <a:ext cx="14604" cy="69850"/>
            </a:xfrm>
            <a:custGeom>
              <a:avLst/>
              <a:gdLst/>
              <a:ahLst/>
              <a:cxnLst/>
              <a:rect l="l" t="t" r="r" b="b"/>
              <a:pathLst>
                <a:path w="14605" h="69850">
                  <a:moveTo>
                    <a:pt x="5613" y="47193"/>
                  </a:moveTo>
                  <a:lnTo>
                    <a:pt x="3771" y="46443"/>
                  </a:lnTo>
                  <a:lnTo>
                    <a:pt x="0" y="68211"/>
                  </a:lnTo>
                  <a:lnTo>
                    <a:pt x="1536" y="69100"/>
                  </a:lnTo>
                  <a:lnTo>
                    <a:pt x="2374" y="69519"/>
                  </a:lnTo>
                  <a:lnTo>
                    <a:pt x="3175" y="63220"/>
                  </a:lnTo>
                  <a:lnTo>
                    <a:pt x="4292" y="55524"/>
                  </a:lnTo>
                  <a:lnTo>
                    <a:pt x="5613" y="47193"/>
                  </a:lnTo>
                  <a:close/>
                </a:path>
                <a:path w="14605" h="69850">
                  <a:moveTo>
                    <a:pt x="14224" y="381"/>
                  </a:moveTo>
                  <a:lnTo>
                    <a:pt x="11811" y="0"/>
                  </a:lnTo>
                  <a:lnTo>
                    <a:pt x="7848" y="22847"/>
                  </a:lnTo>
                  <a:lnTo>
                    <a:pt x="9702" y="23380"/>
                  </a:lnTo>
                  <a:lnTo>
                    <a:pt x="11150" y="15481"/>
                  </a:lnTo>
                  <a:lnTo>
                    <a:pt x="12687" y="7632"/>
                  </a:lnTo>
                  <a:lnTo>
                    <a:pt x="14224" y="381"/>
                  </a:lnTo>
                  <a:close/>
                </a:path>
              </a:pathLst>
            </a:custGeom>
            <a:solidFill>
              <a:srgbClr val="EBEAE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 descr=""/>
            <p:cNvSpPr/>
            <p:nvPr/>
          </p:nvSpPr>
          <p:spPr>
            <a:xfrm>
              <a:off x="929008" y="3469664"/>
              <a:ext cx="5715" cy="4445"/>
            </a:xfrm>
            <a:custGeom>
              <a:avLst/>
              <a:gdLst/>
              <a:ahLst/>
              <a:cxnLst/>
              <a:rect l="l" t="t" r="r" b="b"/>
              <a:pathLst>
                <a:path w="5715" h="4445">
                  <a:moveTo>
                    <a:pt x="5194" y="0"/>
                  </a:moveTo>
                  <a:lnTo>
                    <a:pt x="0" y="3898"/>
                  </a:lnTo>
                  <a:lnTo>
                    <a:pt x="5194" y="0"/>
                  </a:lnTo>
                  <a:close/>
                </a:path>
              </a:pathLst>
            </a:custGeom>
            <a:solidFill>
              <a:srgbClr val="9D5E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 descr=""/>
            <p:cNvSpPr/>
            <p:nvPr/>
          </p:nvSpPr>
          <p:spPr>
            <a:xfrm>
              <a:off x="906903" y="3351422"/>
              <a:ext cx="28575" cy="120014"/>
            </a:xfrm>
            <a:custGeom>
              <a:avLst/>
              <a:gdLst/>
              <a:ahLst/>
              <a:cxnLst/>
              <a:rect l="l" t="t" r="r" b="b"/>
              <a:pathLst>
                <a:path w="28575" h="120014">
                  <a:moveTo>
                    <a:pt x="24688" y="95097"/>
                  </a:moveTo>
                  <a:lnTo>
                    <a:pt x="23660" y="95935"/>
                  </a:lnTo>
                  <a:lnTo>
                    <a:pt x="22390" y="96888"/>
                  </a:lnTo>
                  <a:lnTo>
                    <a:pt x="20840" y="97815"/>
                  </a:lnTo>
                  <a:lnTo>
                    <a:pt x="22758" y="112039"/>
                  </a:lnTo>
                  <a:lnTo>
                    <a:pt x="22707" y="116713"/>
                  </a:lnTo>
                  <a:lnTo>
                    <a:pt x="22326" y="119989"/>
                  </a:lnTo>
                  <a:lnTo>
                    <a:pt x="24866" y="118325"/>
                  </a:lnTo>
                  <a:lnTo>
                    <a:pt x="26860" y="116204"/>
                  </a:lnTo>
                  <a:lnTo>
                    <a:pt x="28054" y="113576"/>
                  </a:lnTo>
                  <a:lnTo>
                    <a:pt x="24688" y="95097"/>
                  </a:lnTo>
                  <a:close/>
                </a:path>
                <a:path w="28575" h="120014">
                  <a:moveTo>
                    <a:pt x="20676" y="73037"/>
                  </a:moveTo>
                  <a:lnTo>
                    <a:pt x="21412" y="77088"/>
                  </a:lnTo>
                  <a:lnTo>
                    <a:pt x="20676" y="73037"/>
                  </a:lnTo>
                  <a:close/>
                </a:path>
                <a:path w="28575" h="120014">
                  <a:moveTo>
                    <a:pt x="16675" y="51015"/>
                  </a:moveTo>
                  <a:lnTo>
                    <a:pt x="15735" y="51396"/>
                  </a:lnTo>
                  <a:lnTo>
                    <a:pt x="14719" y="51765"/>
                  </a:lnTo>
                  <a:lnTo>
                    <a:pt x="13639" y="52095"/>
                  </a:lnTo>
                  <a:lnTo>
                    <a:pt x="16078" y="66725"/>
                  </a:lnTo>
                  <a:lnTo>
                    <a:pt x="17437" y="75107"/>
                  </a:lnTo>
                  <a:lnTo>
                    <a:pt x="18783" y="74434"/>
                  </a:lnTo>
                  <a:lnTo>
                    <a:pt x="19850" y="73736"/>
                  </a:lnTo>
                  <a:lnTo>
                    <a:pt x="20675" y="73037"/>
                  </a:lnTo>
                  <a:lnTo>
                    <a:pt x="16675" y="51015"/>
                  </a:lnTo>
                  <a:close/>
                </a:path>
                <a:path w="28575" h="120014">
                  <a:moveTo>
                    <a:pt x="7404" y="0"/>
                  </a:moveTo>
                  <a:lnTo>
                    <a:pt x="3594" y="0"/>
                  </a:lnTo>
                  <a:lnTo>
                    <a:pt x="0" y="2603"/>
                  </a:lnTo>
                  <a:lnTo>
                    <a:pt x="3285" y="4237"/>
                  </a:lnTo>
                  <a:lnTo>
                    <a:pt x="5668" y="8415"/>
                  </a:lnTo>
                  <a:lnTo>
                    <a:pt x="7688" y="16196"/>
                  </a:lnTo>
                  <a:lnTo>
                    <a:pt x="9880" y="28638"/>
                  </a:lnTo>
                  <a:lnTo>
                    <a:pt x="10807" y="28460"/>
                  </a:lnTo>
                  <a:lnTo>
                    <a:pt x="11684" y="28257"/>
                  </a:lnTo>
                  <a:lnTo>
                    <a:pt x="12496" y="28041"/>
                  </a:lnTo>
                  <a:lnTo>
                    <a:pt x="7404" y="0"/>
                  </a:lnTo>
                  <a:close/>
                </a:path>
              </a:pathLst>
            </a:custGeom>
            <a:solidFill>
              <a:srgbClr val="BF41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 descr=""/>
            <p:cNvSpPr/>
            <p:nvPr/>
          </p:nvSpPr>
          <p:spPr>
            <a:xfrm>
              <a:off x="916774" y="3379470"/>
              <a:ext cx="15240" cy="69850"/>
            </a:xfrm>
            <a:custGeom>
              <a:avLst/>
              <a:gdLst/>
              <a:ahLst/>
              <a:cxnLst/>
              <a:rect l="l" t="t" r="r" b="b"/>
              <a:pathLst>
                <a:path w="15240" h="69850">
                  <a:moveTo>
                    <a:pt x="6794" y="22974"/>
                  </a:moveTo>
                  <a:lnTo>
                    <a:pt x="2616" y="0"/>
                  </a:lnTo>
                  <a:lnTo>
                    <a:pt x="927" y="419"/>
                  </a:lnTo>
                  <a:lnTo>
                    <a:pt x="0" y="596"/>
                  </a:lnTo>
                  <a:lnTo>
                    <a:pt x="3771" y="24053"/>
                  </a:lnTo>
                  <a:lnTo>
                    <a:pt x="5854" y="23368"/>
                  </a:lnTo>
                  <a:lnTo>
                    <a:pt x="6794" y="22974"/>
                  </a:lnTo>
                  <a:close/>
                </a:path>
                <a:path w="15240" h="69850">
                  <a:moveTo>
                    <a:pt x="14808" y="67056"/>
                  </a:moveTo>
                  <a:lnTo>
                    <a:pt x="10795" y="44996"/>
                  </a:lnTo>
                  <a:lnTo>
                    <a:pt x="9969" y="45681"/>
                  </a:lnTo>
                  <a:lnTo>
                    <a:pt x="8902" y="46393"/>
                  </a:lnTo>
                  <a:lnTo>
                    <a:pt x="7556" y="47066"/>
                  </a:lnTo>
                  <a:lnTo>
                    <a:pt x="9080" y="56578"/>
                  </a:lnTo>
                  <a:lnTo>
                    <a:pt x="10185" y="63969"/>
                  </a:lnTo>
                  <a:lnTo>
                    <a:pt x="10960" y="69761"/>
                  </a:lnTo>
                  <a:lnTo>
                    <a:pt x="12509" y="68834"/>
                  </a:lnTo>
                  <a:lnTo>
                    <a:pt x="13779" y="67894"/>
                  </a:lnTo>
                  <a:lnTo>
                    <a:pt x="14808" y="67056"/>
                  </a:lnTo>
                  <a:close/>
                </a:path>
              </a:pathLst>
            </a:custGeom>
            <a:solidFill>
              <a:srgbClr val="B1AEA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 descr=""/>
            <p:cNvSpPr/>
            <p:nvPr/>
          </p:nvSpPr>
          <p:spPr>
            <a:xfrm>
              <a:off x="929008" y="3465003"/>
              <a:ext cx="6350" cy="8890"/>
            </a:xfrm>
            <a:custGeom>
              <a:avLst/>
              <a:gdLst/>
              <a:ahLst/>
              <a:cxnLst/>
              <a:rect l="l" t="t" r="r" b="b"/>
              <a:pathLst>
                <a:path w="6350" h="8889">
                  <a:moveTo>
                    <a:pt x="5943" y="0"/>
                  </a:moveTo>
                  <a:lnTo>
                    <a:pt x="4762" y="2616"/>
                  </a:lnTo>
                  <a:lnTo>
                    <a:pt x="2755" y="4737"/>
                  </a:lnTo>
                  <a:lnTo>
                    <a:pt x="215" y="6400"/>
                  </a:lnTo>
                  <a:lnTo>
                    <a:pt x="165" y="6934"/>
                  </a:lnTo>
                  <a:lnTo>
                    <a:pt x="12" y="7899"/>
                  </a:lnTo>
                  <a:lnTo>
                    <a:pt x="0" y="8559"/>
                  </a:lnTo>
                  <a:lnTo>
                    <a:pt x="5194" y="4660"/>
                  </a:lnTo>
                  <a:lnTo>
                    <a:pt x="5943" y="0"/>
                  </a:lnTo>
                  <a:close/>
                </a:path>
              </a:pathLst>
            </a:custGeom>
            <a:solidFill>
              <a:srgbClr val="C057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 descr=""/>
            <p:cNvSpPr/>
            <p:nvPr/>
          </p:nvSpPr>
          <p:spPr>
            <a:xfrm>
              <a:off x="878427" y="3454837"/>
              <a:ext cx="2540" cy="11430"/>
            </a:xfrm>
            <a:custGeom>
              <a:avLst/>
              <a:gdLst/>
              <a:ahLst/>
              <a:cxnLst/>
              <a:rect l="l" t="t" r="r" b="b"/>
              <a:pathLst>
                <a:path w="2540" h="11429">
                  <a:moveTo>
                    <a:pt x="1993" y="0"/>
                  </a:moveTo>
                  <a:lnTo>
                    <a:pt x="0" y="10960"/>
                  </a:lnTo>
                  <a:lnTo>
                    <a:pt x="1993" y="0"/>
                  </a:lnTo>
                  <a:close/>
                </a:path>
              </a:pathLst>
            </a:custGeom>
            <a:solidFill>
              <a:srgbClr val="CF906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 descr=""/>
            <p:cNvSpPr/>
            <p:nvPr/>
          </p:nvSpPr>
          <p:spPr>
            <a:xfrm>
              <a:off x="878419" y="3351420"/>
              <a:ext cx="37465" cy="127635"/>
            </a:xfrm>
            <a:custGeom>
              <a:avLst/>
              <a:gdLst/>
              <a:ahLst/>
              <a:cxnLst/>
              <a:rect l="l" t="t" r="r" b="b"/>
              <a:pathLst>
                <a:path w="37465" h="127635">
                  <a:moveTo>
                    <a:pt x="6615" y="78048"/>
                  </a:moveTo>
                  <a:lnTo>
                    <a:pt x="0" y="114376"/>
                  </a:lnTo>
                  <a:lnTo>
                    <a:pt x="4191" y="121916"/>
                  </a:lnTo>
                  <a:lnTo>
                    <a:pt x="8815" y="125788"/>
                  </a:lnTo>
                  <a:lnTo>
                    <a:pt x="16775" y="127215"/>
                  </a:lnTo>
                  <a:lnTo>
                    <a:pt x="30975" y="127419"/>
                  </a:lnTo>
                  <a:lnTo>
                    <a:pt x="34023" y="127368"/>
                  </a:lnTo>
                  <a:lnTo>
                    <a:pt x="35686" y="127241"/>
                  </a:lnTo>
                  <a:lnTo>
                    <a:pt x="37223" y="127038"/>
                  </a:lnTo>
                  <a:lnTo>
                    <a:pt x="27692" y="126664"/>
                  </a:lnTo>
                  <a:lnTo>
                    <a:pt x="18922" y="125442"/>
                  </a:lnTo>
                  <a:lnTo>
                    <a:pt x="6786" y="117729"/>
                  </a:lnTo>
                  <a:lnTo>
                    <a:pt x="5410" y="117729"/>
                  </a:lnTo>
                  <a:lnTo>
                    <a:pt x="5130" y="117703"/>
                  </a:lnTo>
                  <a:lnTo>
                    <a:pt x="4229" y="117551"/>
                  </a:lnTo>
                  <a:lnTo>
                    <a:pt x="3632" y="116700"/>
                  </a:lnTo>
                  <a:lnTo>
                    <a:pt x="5600" y="105346"/>
                  </a:lnTo>
                  <a:lnTo>
                    <a:pt x="5638" y="102577"/>
                  </a:lnTo>
                  <a:lnTo>
                    <a:pt x="5778" y="99529"/>
                  </a:lnTo>
                  <a:lnTo>
                    <a:pt x="6019" y="96253"/>
                  </a:lnTo>
                  <a:lnTo>
                    <a:pt x="5156" y="95681"/>
                  </a:lnTo>
                  <a:lnTo>
                    <a:pt x="4356" y="95097"/>
                  </a:lnTo>
                  <a:lnTo>
                    <a:pt x="3632" y="94488"/>
                  </a:lnTo>
                  <a:lnTo>
                    <a:pt x="6615" y="78048"/>
                  </a:lnTo>
                  <a:close/>
                </a:path>
                <a:path w="37465" h="127635">
                  <a:moveTo>
                    <a:pt x="6629" y="117195"/>
                  </a:moveTo>
                  <a:lnTo>
                    <a:pt x="6324" y="117525"/>
                  </a:lnTo>
                  <a:lnTo>
                    <a:pt x="5880" y="117729"/>
                  </a:lnTo>
                  <a:lnTo>
                    <a:pt x="6786" y="117729"/>
                  </a:lnTo>
                  <a:lnTo>
                    <a:pt x="6629" y="117195"/>
                  </a:lnTo>
                  <a:close/>
                </a:path>
                <a:path w="37465" h="127635">
                  <a:moveTo>
                    <a:pt x="11659" y="50355"/>
                  </a:moveTo>
                  <a:lnTo>
                    <a:pt x="7470" y="73356"/>
                  </a:lnTo>
                  <a:lnTo>
                    <a:pt x="8547" y="74002"/>
                  </a:lnTo>
                  <a:lnTo>
                    <a:pt x="9626" y="66433"/>
                  </a:lnTo>
                  <a:lnTo>
                    <a:pt x="10947" y="58496"/>
                  </a:lnTo>
                  <a:lnTo>
                    <a:pt x="12369" y="50634"/>
                  </a:lnTo>
                  <a:lnTo>
                    <a:pt x="11659" y="50355"/>
                  </a:lnTo>
                  <a:close/>
                </a:path>
                <a:path w="37465" h="127635">
                  <a:moveTo>
                    <a:pt x="23380" y="0"/>
                  </a:moveTo>
                  <a:lnTo>
                    <a:pt x="20942" y="0"/>
                  </a:lnTo>
                  <a:lnTo>
                    <a:pt x="20802" y="114"/>
                  </a:lnTo>
                  <a:lnTo>
                    <a:pt x="15735" y="27990"/>
                  </a:lnTo>
                  <a:lnTo>
                    <a:pt x="16751" y="28257"/>
                  </a:lnTo>
                  <a:lnTo>
                    <a:pt x="18514" y="20129"/>
                  </a:lnTo>
                  <a:lnTo>
                    <a:pt x="20232" y="12609"/>
                  </a:lnTo>
                  <a:lnTo>
                    <a:pt x="21868" y="5849"/>
                  </a:lnTo>
                  <a:lnTo>
                    <a:pt x="23380" y="0"/>
                  </a:lnTo>
                  <a:close/>
                </a:path>
              </a:pathLst>
            </a:custGeom>
            <a:solidFill>
              <a:srgbClr val="F47E5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 descr=""/>
            <p:cNvSpPr/>
            <p:nvPr/>
          </p:nvSpPr>
          <p:spPr>
            <a:xfrm>
              <a:off x="882040" y="3379419"/>
              <a:ext cx="13335" cy="68580"/>
            </a:xfrm>
            <a:custGeom>
              <a:avLst/>
              <a:gdLst/>
              <a:ahLst/>
              <a:cxnLst/>
              <a:rect l="l" t="t" r="r" b="b"/>
              <a:pathLst>
                <a:path w="13334" h="68579">
                  <a:moveTo>
                    <a:pt x="4927" y="46012"/>
                  </a:moveTo>
                  <a:lnTo>
                    <a:pt x="3848" y="45364"/>
                  </a:lnTo>
                  <a:lnTo>
                    <a:pt x="0" y="66497"/>
                  </a:lnTo>
                  <a:lnTo>
                    <a:pt x="736" y="67106"/>
                  </a:lnTo>
                  <a:lnTo>
                    <a:pt x="1536" y="67691"/>
                  </a:lnTo>
                  <a:lnTo>
                    <a:pt x="2400" y="68262"/>
                  </a:lnTo>
                  <a:lnTo>
                    <a:pt x="2895" y="61607"/>
                  </a:lnTo>
                  <a:lnTo>
                    <a:pt x="3784" y="54013"/>
                  </a:lnTo>
                  <a:lnTo>
                    <a:pt x="4927" y="46012"/>
                  </a:lnTo>
                  <a:close/>
                </a:path>
                <a:path w="13334" h="68579">
                  <a:moveTo>
                    <a:pt x="13131" y="266"/>
                  </a:moveTo>
                  <a:lnTo>
                    <a:pt x="12103" y="0"/>
                  </a:lnTo>
                  <a:lnTo>
                    <a:pt x="8039" y="22364"/>
                  </a:lnTo>
                  <a:lnTo>
                    <a:pt x="8737" y="22644"/>
                  </a:lnTo>
                  <a:lnTo>
                    <a:pt x="10134" y="14973"/>
                  </a:lnTo>
                  <a:lnTo>
                    <a:pt x="11633" y="7366"/>
                  </a:lnTo>
                  <a:lnTo>
                    <a:pt x="13131" y="266"/>
                  </a:lnTo>
                  <a:close/>
                </a:path>
              </a:pathLst>
            </a:custGeom>
            <a:solidFill>
              <a:srgbClr val="E8E8E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5" name="object 65" descr=""/>
            <p:cNvSpPr/>
            <p:nvPr/>
          </p:nvSpPr>
          <p:spPr>
            <a:xfrm>
              <a:off x="882050" y="3456762"/>
              <a:ext cx="3175" cy="12700"/>
            </a:xfrm>
            <a:custGeom>
              <a:avLst/>
              <a:gdLst/>
              <a:ahLst/>
              <a:cxnLst/>
              <a:rect l="l" t="t" r="r" b="b"/>
              <a:pathLst>
                <a:path w="3175" h="12700">
                  <a:moveTo>
                    <a:pt x="1968" y="0"/>
                  </a:moveTo>
                  <a:lnTo>
                    <a:pt x="0" y="11353"/>
                  </a:lnTo>
                  <a:lnTo>
                    <a:pt x="596" y="12217"/>
                  </a:lnTo>
                  <a:lnTo>
                    <a:pt x="1498" y="12369"/>
                  </a:lnTo>
                  <a:lnTo>
                    <a:pt x="1778" y="12395"/>
                  </a:lnTo>
                  <a:lnTo>
                    <a:pt x="2247" y="12395"/>
                  </a:lnTo>
                  <a:lnTo>
                    <a:pt x="2692" y="12191"/>
                  </a:lnTo>
                  <a:lnTo>
                    <a:pt x="2997" y="11849"/>
                  </a:lnTo>
                  <a:lnTo>
                    <a:pt x="2209" y="9118"/>
                  </a:lnTo>
                  <a:lnTo>
                    <a:pt x="1905" y="5041"/>
                  </a:lnTo>
                  <a:lnTo>
                    <a:pt x="1968" y="0"/>
                  </a:lnTo>
                  <a:close/>
                </a:path>
              </a:pathLst>
            </a:custGeom>
            <a:solidFill>
              <a:srgbClr val="F79C7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 descr=""/>
            <p:cNvSpPr/>
            <p:nvPr/>
          </p:nvSpPr>
          <p:spPr>
            <a:xfrm>
              <a:off x="899209" y="3349352"/>
              <a:ext cx="15240" cy="5080"/>
            </a:xfrm>
            <a:custGeom>
              <a:avLst/>
              <a:gdLst/>
              <a:ahLst/>
              <a:cxnLst/>
              <a:rect l="l" t="t" r="r" b="b"/>
              <a:pathLst>
                <a:path w="15240" h="5079">
                  <a:moveTo>
                    <a:pt x="11747" y="0"/>
                  </a:moveTo>
                  <a:lnTo>
                    <a:pt x="3390" y="0"/>
                  </a:lnTo>
                  <a:lnTo>
                    <a:pt x="0" y="1041"/>
                  </a:lnTo>
                  <a:lnTo>
                    <a:pt x="0" y="3632"/>
                  </a:lnTo>
                  <a:lnTo>
                    <a:pt x="3390" y="4673"/>
                  </a:lnTo>
                  <a:lnTo>
                    <a:pt x="11747" y="4673"/>
                  </a:lnTo>
                  <a:lnTo>
                    <a:pt x="15138" y="3632"/>
                  </a:lnTo>
                  <a:lnTo>
                    <a:pt x="15138" y="2336"/>
                  </a:lnTo>
                  <a:lnTo>
                    <a:pt x="15138" y="1041"/>
                  </a:lnTo>
                  <a:lnTo>
                    <a:pt x="11747" y="0"/>
                  </a:lnTo>
                  <a:close/>
                </a:path>
              </a:pathLst>
            </a:custGeom>
            <a:solidFill>
              <a:srgbClr val="E7412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7" name="object 67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70109" y="3349352"/>
              <a:ext cx="106591" cy="138940"/>
            </a:xfrm>
            <a:prstGeom prst="rect">
              <a:avLst/>
            </a:prstGeom>
          </p:spPr>
        </p:pic>
        <p:pic>
          <p:nvPicPr>
            <p:cNvPr id="68" name="object 68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86751" y="3349352"/>
              <a:ext cx="106591" cy="138940"/>
            </a:xfrm>
            <a:prstGeom prst="rect">
              <a:avLst/>
            </a:prstGeom>
          </p:spPr>
        </p:pic>
        <p:pic>
          <p:nvPicPr>
            <p:cNvPr id="69" name="object 6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03394" y="3349352"/>
              <a:ext cx="106591" cy="138940"/>
            </a:xfrm>
            <a:prstGeom prst="rect">
              <a:avLst/>
            </a:prstGeom>
          </p:spPr>
        </p:pic>
        <p:pic>
          <p:nvPicPr>
            <p:cNvPr id="70" name="object 70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20037" y="3349352"/>
              <a:ext cx="106591" cy="138940"/>
            </a:xfrm>
            <a:prstGeom prst="rect">
              <a:avLst/>
            </a:prstGeom>
          </p:spPr>
        </p:pic>
        <p:pic>
          <p:nvPicPr>
            <p:cNvPr id="71" name="object 71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36668" y="3349352"/>
              <a:ext cx="103344" cy="138940"/>
            </a:xfrm>
            <a:prstGeom prst="rect">
              <a:avLst/>
            </a:prstGeom>
          </p:spPr>
        </p:pic>
        <p:pic>
          <p:nvPicPr>
            <p:cNvPr id="72" name="object 72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53467" y="3757692"/>
              <a:ext cx="106591" cy="138927"/>
            </a:xfrm>
            <a:prstGeom prst="rect">
              <a:avLst/>
            </a:prstGeom>
          </p:spPr>
        </p:pic>
        <p:pic>
          <p:nvPicPr>
            <p:cNvPr id="73" name="object 73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70109" y="3757692"/>
              <a:ext cx="106591" cy="138927"/>
            </a:xfrm>
            <a:prstGeom prst="rect">
              <a:avLst/>
            </a:prstGeom>
          </p:spPr>
        </p:pic>
        <p:pic>
          <p:nvPicPr>
            <p:cNvPr id="74" name="object 74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286751" y="3757692"/>
              <a:ext cx="106591" cy="138927"/>
            </a:xfrm>
            <a:prstGeom prst="rect">
              <a:avLst/>
            </a:prstGeom>
          </p:spPr>
        </p:pic>
        <p:pic>
          <p:nvPicPr>
            <p:cNvPr id="75" name="object 75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503394" y="3757692"/>
              <a:ext cx="106591" cy="138927"/>
            </a:xfrm>
            <a:prstGeom prst="rect">
              <a:avLst/>
            </a:prstGeom>
          </p:spPr>
        </p:pic>
        <p:pic>
          <p:nvPicPr>
            <p:cNvPr id="76" name="object 76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720037" y="3757692"/>
              <a:ext cx="106591" cy="138927"/>
            </a:xfrm>
            <a:prstGeom prst="rect">
              <a:avLst/>
            </a:prstGeom>
          </p:spPr>
        </p:pic>
        <p:pic>
          <p:nvPicPr>
            <p:cNvPr id="77" name="object 77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936668" y="3757692"/>
              <a:ext cx="103344" cy="138927"/>
            </a:xfrm>
            <a:prstGeom prst="rect">
              <a:avLst/>
            </a:prstGeom>
          </p:spPr>
        </p:pic>
        <p:sp>
          <p:nvSpPr>
            <p:cNvPr id="78" name="object 78" descr=""/>
            <p:cNvSpPr/>
            <p:nvPr/>
          </p:nvSpPr>
          <p:spPr>
            <a:xfrm>
              <a:off x="734909" y="3882048"/>
              <a:ext cx="5715" cy="5715"/>
            </a:xfrm>
            <a:custGeom>
              <a:avLst/>
              <a:gdLst/>
              <a:ahLst/>
              <a:cxnLst/>
              <a:rect l="l" t="t" r="r" b="b"/>
              <a:pathLst>
                <a:path w="5715" h="5714">
                  <a:moveTo>
                    <a:pt x="4610" y="0"/>
                  </a:moveTo>
                  <a:lnTo>
                    <a:pt x="0" y="2527"/>
                  </a:lnTo>
                  <a:lnTo>
                    <a:pt x="0" y="2666"/>
                  </a:lnTo>
                  <a:lnTo>
                    <a:pt x="4965" y="5156"/>
                  </a:lnTo>
                  <a:lnTo>
                    <a:pt x="5092" y="5079"/>
                  </a:lnTo>
                  <a:lnTo>
                    <a:pt x="5092" y="292"/>
                  </a:lnTo>
                  <a:close/>
                </a:path>
              </a:pathLst>
            </a:custGeom>
            <a:solidFill>
              <a:srgbClr val="9A9B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9" name="object 79" descr=""/>
            <p:cNvSpPr/>
            <p:nvPr/>
          </p:nvSpPr>
          <p:spPr>
            <a:xfrm>
              <a:off x="636816" y="3869029"/>
              <a:ext cx="106680" cy="30480"/>
            </a:xfrm>
            <a:custGeom>
              <a:avLst/>
              <a:gdLst/>
              <a:ahLst/>
              <a:cxnLst/>
              <a:rect l="l" t="t" r="r" b="b"/>
              <a:pathLst>
                <a:path w="106679" h="30479">
                  <a:moveTo>
                    <a:pt x="106591" y="18592"/>
                  </a:moveTo>
                  <a:lnTo>
                    <a:pt x="103314" y="16192"/>
                  </a:lnTo>
                  <a:lnTo>
                    <a:pt x="103251" y="15328"/>
                  </a:lnTo>
                  <a:lnTo>
                    <a:pt x="102920" y="15087"/>
                  </a:lnTo>
                  <a:lnTo>
                    <a:pt x="102069" y="15557"/>
                  </a:lnTo>
                  <a:lnTo>
                    <a:pt x="84569" y="6413"/>
                  </a:lnTo>
                  <a:lnTo>
                    <a:pt x="73063" y="0"/>
                  </a:lnTo>
                  <a:lnTo>
                    <a:pt x="28917" y="1447"/>
                  </a:lnTo>
                  <a:lnTo>
                    <a:pt x="4673" y="6248"/>
                  </a:lnTo>
                  <a:lnTo>
                    <a:pt x="2743" y="5295"/>
                  </a:lnTo>
                  <a:lnTo>
                    <a:pt x="2667" y="6654"/>
                  </a:lnTo>
                  <a:lnTo>
                    <a:pt x="0" y="7175"/>
                  </a:lnTo>
                  <a:lnTo>
                    <a:pt x="2235" y="9093"/>
                  </a:lnTo>
                  <a:lnTo>
                    <a:pt x="36753" y="28003"/>
                  </a:lnTo>
                  <a:lnTo>
                    <a:pt x="41567" y="30429"/>
                  </a:lnTo>
                  <a:lnTo>
                    <a:pt x="50927" y="29387"/>
                  </a:lnTo>
                  <a:lnTo>
                    <a:pt x="66560" y="26911"/>
                  </a:lnTo>
                  <a:lnTo>
                    <a:pt x="91173" y="22301"/>
                  </a:lnTo>
                  <a:lnTo>
                    <a:pt x="99606" y="20434"/>
                  </a:lnTo>
                  <a:lnTo>
                    <a:pt x="106591" y="18592"/>
                  </a:lnTo>
                  <a:close/>
                </a:path>
              </a:pathLst>
            </a:custGeom>
            <a:solidFill>
              <a:srgbClr val="08050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0" name="object 80" descr=""/>
            <p:cNvSpPr/>
            <p:nvPr/>
          </p:nvSpPr>
          <p:spPr>
            <a:xfrm>
              <a:off x="636917" y="3867048"/>
              <a:ext cx="106680" cy="30480"/>
            </a:xfrm>
            <a:custGeom>
              <a:avLst/>
              <a:gdLst/>
              <a:ahLst/>
              <a:cxnLst/>
              <a:rect l="l" t="t" r="r" b="b"/>
              <a:pathLst>
                <a:path w="106679" h="30479">
                  <a:moveTo>
                    <a:pt x="106324" y="18630"/>
                  </a:moveTo>
                  <a:lnTo>
                    <a:pt x="103314" y="16192"/>
                  </a:lnTo>
                  <a:lnTo>
                    <a:pt x="103174" y="16129"/>
                  </a:lnTo>
                  <a:lnTo>
                    <a:pt x="103212" y="15290"/>
                  </a:lnTo>
                  <a:lnTo>
                    <a:pt x="102730" y="14998"/>
                  </a:lnTo>
                  <a:lnTo>
                    <a:pt x="101892" y="15455"/>
                  </a:lnTo>
                  <a:lnTo>
                    <a:pt x="84569" y="6413"/>
                  </a:lnTo>
                  <a:lnTo>
                    <a:pt x="73063" y="0"/>
                  </a:lnTo>
                  <a:lnTo>
                    <a:pt x="28917" y="1447"/>
                  </a:lnTo>
                  <a:lnTo>
                    <a:pt x="5067" y="6172"/>
                  </a:lnTo>
                  <a:lnTo>
                    <a:pt x="2514" y="4724"/>
                  </a:lnTo>
                  <a:lnTo>
                    <a:pt x="2578" y="6667"/>
                  </a:lnTo>
                  <a:lnTo>
                    <a:pt x="0" y="7175"/>
                  </a:lnTo>
                  <a:lnTo>
                    <a:pt x="2235" y="9093"/>
                  </a:lnTo>
                  <a:lnTo>
                    <a:pt x="36753" y="28003"/>
                  </a:lnTo>
                  <a:lnTo>
                    <a:pt x="41567" y="30429"/>
                  </a:lnTo>
                  <a:lnTo>
                    <a:pt x="50927" y="29375"/>
                  </a:lnTo>
                  <a:lnTo>
                    <a:pt x="66509" y="26911"/>
                  </a:lnTo>
                  <a:lnTo>
                    <a:pt x="90944" y="22326"/>
                  </a:lnTo>
                  <a:lnTo>
                    <a:pt x="99339" y="20472"/>
                  </a:lnTo>
                  <a:lnTo>
                    <a:pt x="106324" y="18630"/>
                  </a:lnTo>
                  <a:close/>
                </a:path>
              </a:pathLst>
            </a:custGeom>
            <a:solidFill>
              <a:srgbClr val="E9E8E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1" name="object 81" descr=""/>
            <p:cNvSpPr/>
            <p:nvPr/>
          </p:nvSpPr>
          <p:spPr>
            <a:xfrm>
              <a:off x="636824" y="3864175"/>
              <a:ext cx="106680" cy="30480"/>
            </a:xfrm>
            <a:custGeom>
              <a:avLst/>
              <a:gdLst/>
              <a:ahLst/>
              <a:cxnLst/>
              <a:rect l="l" t="t" r="r" b="b"/>
              <a:pathLst>
                <a:path w="106679" h="30479">
                  <a:moveTo>
                    <a:pt x="73063" y="0"/>
                  </a:moveTo>
                  <a:lnTo>
                    <a:pt x="28917" y="1447"/>
                  </a:lnTo>
                  <a:lnTo>
                    <a:pt x="12903" y="4546"/>
                  </a:lnTo>
                  <a:lnTo>
                    <a:pt x="0" y="7175"/>
                  </a:lnTo>
                  <a:lnTo>
                    <a:pt x="2235" y="9093"/>
                  </a:lnTo>
                  <a:lnTo>
                    <a:pt x="36753" y="28003"/>
                  </a:lnTo>
                  <a:lnTo>
                    <a:pt x="41567" y="30441"/>
                  </a:lnTo>
                  <a:lnTo>
                    <a:pt x="50927" y="29387"/>
                  </a:lnTo>
                  <a:lnTo>
                    <a:pt x="91164" y="22302"/>
                  </a:lnTo>
                  <a:lnTo>
                    <a:pt x="106591" y="18592"/>
                  </a:lnTo>
                  <a:lnTo>
                    <a:pt x="103314" y="16192"/>
                  </a:lnTo>
                  <a:lnTo>
                    <a:pt x="84569" y="6413"/>
                  </a:lnTo>
                  <a:lnTo>
                    <a:pt x="73063" y="0"/>
                  </a:lnTo>
                  <a:close/>
                </a:path>
              </a:pathLst>
            </a:custGeom>
            <a:solidFill>
              <a:srgbClr val="F68B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2" name="object 82" descr=""/>
            <p:cNvSpPr/>
            <p:nvPr/>
          </p:nvSpPr>
          <p:spPr>
            <a:xfrm>
              <a:off x="673582" y="3868003"/>
              <a:ext cx="66675" cy="26034"/>
            </a:xfrm>
            <a:custGeom>
              <a:avLst/>
              <a:gdLst/>
              <a:ahLst/>
              <a:cxnLst/>
              <a:rect l="l" t="t" r="r" b="b"/>
              <a:pathLst>
                <a:path w="66675" h="26035">
                  <a:moveTo>
                    <a:pt x="43243" y="0"/>
                  </a:moveTo>
                  <a:lnTo>
                    <a:pt x="44094" y="4686"/>
                  </a:lnTo>
                  <a:lnTo>
                    <a:pt x="50952" y="11252"/>
                  </a:lnTo>
                  <a:lnTo>
                    <a:pt x="52247" y="15024"/>
                  </a:lnTo>
                  <a:lnTo>
                    <a:pt x="6959" y="24688"/>
                  </a:lnTo>
                  <a:lnTo>
                    <a:pt x="4445" y="24688"/>
                  </a:lnTo>
                  <a:lnTo>
                    <a:pt x="2095" y="24536"/>
                  </a:lnTo>
                  <a:lnTo>
                    <a:pt x="0" y="24168"/>
                  </a:lnTo>
                  <a:lnTo>
                    <a:pt x="2324" y="25285"/>
                  </a:lnTo>
                  <a:lnTo>
                    <a:pt x="5321" y="25654"/>
                  </a:lnTo>
                  <a:lnTo>
                    <a:pt x="12496" y="25654"/>
                  </a:lnTo>
                  <a:lnTo>
                    <a:pt x="54410" y="18472"/>
                  </a:lnTo>
                  <a:lnTo>
                    <a:pt x="66560" y="15201"/>
                  </a:lnTo>
                  <a:lnTo>
                    <a:pt x="66548" y="12636"/>
                  </a:lnTo>
                  <a:lnTo>
                    <a:pt x="62826" y="10414"/>
                  </a:lnTo>
                  <a:lnTo>
                    <a:pt x="43243" y="0"/>
                  </a:lnTo>
                  <a:close/>
                </a:path>
              </a:pathLst>
            </a:custGeom>
            <a:solidFill>
              <a:srgbClr val="E081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3" name="object 83" descr=""/>
            <p:cNvSpPr/>
            <p:nvPr/>
          </p:nvSpPr>
          <p:spPr>
            <a:xfrm>
              <a:off x="661695" y="3866004"/>
              <a:ext cx="57150" cy="24765"/>
            </a:xfrm>
            <a:custGeom>
              <a:avLst/>
              <a:gdLst/>
              <a:ahLst/>
              <a:cxnLst/>
              <a:rect l="l" t="t" r="r" b="b"/>
              <a:pathLst>
                <a:path w="57150" h="24764">
                  <a:moveTo>
                    <a:pt x="2082" y="0"/>
                  </a:moveTo>
                  <a:lnTo>
                    <a:pt x="0" y="11341"/>
                  </a:lnTo>
                  <a:lnTo>
                    <a:pt x="1410" y="13381"/>
                  </a:lnTo>
                  <a:lnTo>
                    <a:pt x="6343" y="17868"/>
                  </a:lnTo>
                  <a:lnTo>
                    <a:pt x="15848" y="22356"/>
                  </a:lnTo>
                  <a:lnTo>
                    <a:pt x="30975" y="24396"/>
                  </a:lnTo>
                  <a:lnTo>
                    <a:pt x="33469" y="24003"/>
                  </a:lnTo>
                  <a:lnTo>
                    <a:pt x="30957" y="23990"/>
                  </a:lnTo>
                  <a:lnTo>
                    <a:pt x="15931" y="21965"/>
                  </a:lnTo>
                  <a:lnTo>
                    <a:pt x="6430" y="17481"/>
                  </a:lnTo>
                  <a:lnTo>
                    <a:pt x="1499" y="12998"/>
                  </a:lnTo>
                  <a:lnTo>
                    <a:pt x="88" y="10960"/>
                  </a:lnTo>
                  <a:lnTo>
                    <a:pt x="2082" y="0"/>
                  </a:lnTo>
                  <a:close/>
                </a:path>
                <a:path w="57150" h="24764">
                  <a:moveTo>
                    <a:pt x="33761" y="23956"/>
                  </a:moveTo>
                  <a:lnTo>
                    <a:pt x="33134" y="23990"/>
                  </a:lnTo>
                  <a:lnTo>
                    <a:pt x="31343" y="24003"/>
                  </a:lnTo>
                  <a:lnTo>
                    <a:pt x="33549" y="23990"/>
                  </a:lnTo>
                  <a:lnTo>
                    <a:pt x="33761" y="23956"/>
                  </a:lnTo>
                  <a:close/>
                </a:path>
                <a:path w="57150" h="24764">
                  <a:moveTo>
                    <a:pt x="51858" y="17838"/>
                  </a:moveTo>
                  <a:lnTo>
                    <a:pt x="44826" y="22209"/>
                  </a:lnTo>
                  <a:lnTo>
                    <a:pt x="33761" y="23956"/>
                  </a:lnTo>
                  <a:lnTo>
                    <a:pt x="34798" y="23901"/>
                  </a:lnTo>
                  <a:lnTo>
                    <a:pt x="43116" y="23037"/>
                  </a:lnTo>
                  <a:lnTo>
                    <a:pt x="47650" y="21005"/>
                  </a:lnTo>
                  <a:lnTo>
                    <a:pt x="51858" y="17838"/>
                  </a:lnTo>
                  <a:close/>
                </a:path>
                <a:path w="57150" h="24764">
                  <a:moveTo>
                    <a:pt x="52702" y="17203"/>
                  </a:moveTo>
                  <a:lnTo>
                    <a:pt x="51858" y="17838"/>
                  </a:lnTo>
                  <a:lnTo>
                    <a:pt x="52565" y="17399"/>
                  </a:lnTo>
                  <a:lnTo>
                    <a:pt x="52702" y="17203"/>
                  </a:lnTo>
                  <a:close/>
                </a:path>
                <a:path w="57150" h="24764">
                  <a:moveTo>
                    <a:pt x="56495" y="10911"/>
                  </a:moveTo>
                  <a:lnTo>
                    <a:pt x="55931" y="12588"/>
                  </a:lnTo>
                  <a:lnTo>
                    <a:pt x="52702" y="17203"/>
                  </a:lnTo>
                  <a:lnTo>
                    <a:pt x="55867" y="14820"/>
                  </a:lnTo>
                  <a:lnTo>
                    <a:pt x="56495" y="10911"/>
                  </a:lnTo>
                  <a:close/>
                </a:path>
                <a:path w="57150" h="24764">
                  <a:moveTo>
                    <a:pt x="56057" y="7073"/>
                  </a:moveTo>
                  <a:lnTo>
                    <a:pt x="56616" y="10160"/>
                  </a:lnTo>
                  <a:lnTo>
                    <a:pt x="56495" y="10911"/>
                  </a:lnTo>
                  <a:lnTo>
                    <a:pt x="56667" y="10401"/>
                  </a:lnTo>
                  <a:lnTo>
                    <a:pt x="56057" y="7073"/>
                  </a:lnTo>
                  <a:close/>
                </a:path>
              </a:pathLst>
            </a:custGeom>
            <a:solidFill>
              <a:srgbClr val="C271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4" name="object 84" descr=""/>
            <p:cNvSpPr/>
            <p:nvPr/>
          </p:nvSpPr>
          <p:spPr>
            <a:xfrm>
              <a:off x="661783" y="3762593"/>
              <a:ext cx="57150" cy="127635"/>
            </a:xfrm>
            <a:custGeom>
              <a:avLst/>
              <a:gdLst/>
              <a:ahLst/>
              <a:cxnLst/>
              <a:rect l="l" t="t" r="r" b="b"/>
              <a:pathLst>
                <a:path w="57150" h="127635">
                  <a:moveTo>
                    <a:pt x="35877" y="0"/>
                  </a:moveTo>
                  <a:lnTo>
                    <a:pt x="20802" y="76"/>
                  </a:lnTo>
                  <a:lnTo>
                    <a:pt x="0" y="114363"/>
                  </a:lnTo>
                  <a:lnTo>
                    <a:pt x="1410" y="116401"/>
                  </a:lnTo>
                  <a:lnTo>
                    <a:pt x="6342" y="120884"/>
                  </a:lnTo>
                  <a:lnTo>
                    <a:pt x="15843" y="125368"/>
                  </a:lnTo>
                  <a:lnTo>
                    <a:pt x="30962" y="127406"/>
                  </a:lnTo>
                  <a:lnTo>
                    <a:pt x="44485" y="127190"/>
                  </a:lnTo>
                  <a:lnTo>
                    <a:pt x="51655" y="125677"/>
                  </a:lnTo>
                  <a:lnTo>
                    <a:pt x="54870" y="121571"/>
                  </a:lnTo>
                  <a:lnTo>
                    <a:pt x="56527" y="113576"/>
                  </a:lnTo>
                  <a:lnTo>
                    <a:pt x="35877" y="0"/>
                  </a:lnTo>
                  <a:close/>
                </a:path>
              </a:pathLst>
            </a:custGeom>
            <a:solidFill>
              <a:srgbClr val="F04A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5" name="object 85" descr=""/>
            <p:cNvSpPr/>
            <p:nvPr/>
          </p:nvSpPr>
          <p:spPr>
            <a:xfrm>
              <a:off x="665403" y="3790581"/>
              <a:ext cx="50165" cy="74930"/>
            </a:xfrm>
            <a:custGeom>
              <a:avLst/>
              <a:gdLst/>
              <a:ahLst/>
              <a:cxnLst/>
              <a:rect l="l" t="t" r="r" b="b"/>
              <a:pathLst>
                <a:path w="50165" h="74929">
                  <a:moveTo>
                    <a:pt x="41529" y="23025"/>
                  </a:moveTo>
                  <a:lnTo>
                    <a:pt x="37350" y="50"/>
                  </a:lnTo>
                  <a:lnTo>
                    <a:pt x="34036" y="927"/>
                  </a:lnTo>
                  <a:lnTo>
                    <a:pt x="29806" y="1524"/>
                  </a:lnTo>
                  <a:lnTo>
                    <a:pt x="19443" y="1524"/>
                  </a:lnTo>
                  <a:lnTo>
                    <a:pt x="15354" y="889"/>
                  </a:lnTo>
                  <a:lnTo>
                    <a:pt x="12103" y="0"/>
                  </a:lnTo>
                  <a:lnTo>
                    <a:pt x="8039" y="22364"/>
                  </a:lnTo>
                  <a:lnTo>
                    <a:pt x="12890" y="24396"/>
                  </a:lnTo>
                  <a:lnTo>
                    <a:pt x="19050" y="25768"/>
                  </a:lnTo>
                  <a:lnTo>
                    <a:pt x="32854" y="25768"/>
                  </a:lnTo>
                  <a:lnTo>
                    <a:pt x="37731" y="24587"/>
                  </a:lnTo>
                  <a:lnTo>
                    <a:pt x="41529" y="23025"/>
                  </a:lnTo>
                  <a:close/>
                </a:path>
                <a:path w="50165" h="74929">
                  <a:moveTo>
                    <a:pt x="49542" y="67106"/>
                  </a:moveTo>
                  <a:lnTo>
                    <a:pt x="45529" y="45059"/>
                  </a:lnTo>
                  <a:lnTo>
                    <a:pt x="42456" y="47612"/>
                  </a:lnTo>
                  <a:lnTo>
                    <a:pt x="36118" y="50419"/>
                  </a:lnTo>
                  <a:lnTo>
                    <a:pt x="13500" y="50419"/>
                  </a:lnTo>
                  <a:lnTo>
                    <a:pt x="6946" y="47358"/>
                  </a:lnTo>
                  <a:lnTo>
                    <a:pt x="3848" y="45377"/>
                  </a:lnTo>
                  <a:lnTo>
                    <a:pt x="0" y="66509"/>
                  </a:lnTo>
                  <a:lnTo>
                    <a:pt x="4622" y="69608"/>
                  </a:lnTo>
                  <a:lnTo>
                    <a:pt x="10566" y="72212"/>
                  </a:lnTo>
                  <a:lnTo>
                    <a:pt x="17894" y="74002"/>
                  </a:lnTo>
                  <a:lnTo>
                    <a:pt x="26682" y="74663"/>
                  </a:lnTo>
                  <a:lnTo>
                    <a:pt x="38658" y="74663"/>
                  </a:lnTo>
                  <a:lnTo>
                    <a:pt x="45783" y="70218"/>
                  </a:lnTo>
                  <a:lnTo>
                    <a:pt x="49542" y="67106"/>
                  </a:lnTo>
                  <a:close/>
                </a:path>
              </a:pathLst>
            </a:custGeom>
            <a:solidFill>
              <a:srgbClr val="E1E1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6" name="object 86" descr=""/>
            <p:cNvSpPr/>
            <p:nvPr/>
          </p:nvSpPr>
          <p:spPr>
            <a:xfrm>
              <a:off x="678341" y="3762978"/>
              <a:ext cx="4445" cy="23495"/>
            </a:xfrm>
            <a:custGeom>
              <a:avLst/>
              <a:gdLst/>
              <a:ahLst/>
              <a:cxnLst/>
              <a:rect l="l" t="t" r="r" b="b"/>
              <a:pathLst>
                <a:path w="4445" h="23495">
                  <a:moveTo>
                    <a:pt x="4190" y="0"/>
                  </a:moveTo>
                  <a:lnTo>
                    <a:pt x="0" y="23025"/>
                  </a:lnTo>
                  <a:lnTo>
                    <a:pt x="4190" y="0"/>
                  </a:lnTo>
                  <a:close/>
                </a:path>
              </a:pathLst>
            </a:custGeom>
            <a:solidFill>
              <a:srgbClr val="CAC7C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7" name="object 87" descr=""/>
            <p:cNvSpPr/>
            <p:nvPr/>
          </p:nvSpPr>
          <p:spPr>
            <a:xfrm>
              <a:off x="664381" y="3762584"/>
              <a:ext cx="48260" cy="127635"/>
            </a:xfrm>
            <a:custGeom>
              <a:avLst/>
              <a:gdLst/>
              <a:ahLst/>
              <a:cxnLst/>
              <a:rect l="l" t="t" r="r" b="b"/>
              <a:pathLst>
                <a:path w="48259" h="127635">
                  <a:moveTo>
                    <a:pt x="5700" y="109004"/>
                  </a:moveTo>
                  <a:lnTo>
                    <a:pt x="4367" y="116687"/>
                  </a:lnTo>
                  <a:lnTo>
                    <a:pt x="4227" y="116967"/>
                  </a:lnTo>
                  <a:lnTo>
                    <a:pt x="4112" y="117495"/>
                  </a:lnTo>
                  <a:lnTo>
                    <a:pt x="34618" y="127050"/>
                  </a:lnTo>
                  <a:lnTo>
                    <a:pt x="33666" y="127152"/>
                  </a:lnTo>
                  <a:lnTo>
                    <a:pt x="40435" y="126453"/>
                  </a:lnTo>
                  <a:lnTo>
                    <a:pt x="44313" y="124726"/>
                  </a:lnTo>
                  <a:lnTo>
                    <a:pt x="29284" y="124726"/>
                  </a:lnTo>
                  <a:lnTo>
                    <a:pt x="20609" y="123928"/>
                  </a:lnTo>
                  <a:lnTo>
                    <a:pt x="13081" y="121624"/>
                  </a:lnTo>
                  <a:lnTo>
                    <a:pt x="7726" y="117954"/>
                  </a:lnTo>
                  <a:lnTo>
                    <a:pt x="5573" y="113055"/>
                  </a:lnTo>
                  <a:lnTo>
                    <a:pt x="5700" y="109004"/>
                  </a:lnTo>
                  <a:close/>
                </a:path>
                <a:path w="48259" h="127635">
                  <a:moveTo>
                    <a:pt x="48207" y="119989"/>
                  </a:moveTo>
                  <a:lnTo>
                    <a:pt x="43229" y="123253"/>
                  </a:lnTo>
                  <a:lnTo>
                    <a:pt x="36206" y="124726"/>
                  </a:lnTo>
                  <a:lnTo>
                    <a:pt x="44313" y="124726"/>
                  </a:lnTo>
                  <a:lnTo>
                    <a:pt x="44969" y="124434"/>
                  </a:lnTo>
                  <a:lnTo>
                    <a:pt x="47991" y="122148"/>
                  </a:lnTo>
                  <a:lnTo>
                    <a:pt x="48084" y="120897"/>
                  </a:lnTo>
                  <a:lnTo>
                    <a:pt x="48207" y="119989"/>
                  </a:lnTo>
                  <a:close/>
                </a:path>
                <a:path w="48259" h="127635">
                  <a:moveTo>
                    <a:pt x="0" y="117495"/>
                  </a:moveTo>
                  <a:lnTo>
                    <a:pt x="3740" y="120897"/>
                  </a:lnTo>
                  <a:lnTo>
                    <a:pt x="0" y="117495"/>
                  </a:lnTo>
                  <a:close/>
                </a:path>
                <a:path w="48259" h="127635">
                  <a:moveTo>
                    <a:pt x="3414" y="96253"/>
                  </a:moveTo>
                  <a:lnTo>
                    <a:pt x="3173" y="99529"/>
                  </a:lnTo>
                  <a:lnTo>
                    <a:pt x="3033" y="102577"/>
                  </a:lnTo>
                  <a:lnTo>
                    <a:pt x="2995" y="105346"/>
                  </a:lnTo>
                  <a:lnTo>
                    <a:pt x="4456" y="96913"/>
                  </a:lnTo>
                  <a:lnTo>
                    <a:pt x="3414" y="96253"/>
                  </a:lnTo>
                  <a:close/>
                </a:path>
                <a:path w="48259" h="127635">
                  <a:moveTo>
                    <a:pt x="9764" y="50647"/>
                  </a:moveTo>
                  <a:lnTo>
                    <a:pt x="8342" y="58496"/>
                  </a:lnTo>
                  <a:lnTo>
                    <a:pt x="7021" y="66433"/>
                  </a:lnTo>
                  <a:lnTo>
                    <a:pt x="5942" y="74002"/>
                  </a:lnTo>
                  <a:lnTo>
                    <a:pt x="7351" y="74764"/>
                  </a:lnTo>
                  <a:lnTo>
                    <a:pt x="8228" y="75145"/>
                  </a:lnTo>
                  <a:lnTo>
                    <a:pt x="12317" y="51549"/>
                  </a:lnTo>
                  <a:lnTo>
                    <a:pt x="11428" y="51269"/>
                  </a:lnTo>
                  <a:lnTo>
                    <a:pt x="9764" y="50647"/>
                  </a:lnTo>
                  <a:close/>
                </a:path>
                <a:path w="48259" h="127635">
                  <a:moveTo>
                    <a:pt x="26122" y="0"/>
                  </a:moveTo>
                  <a:lnTo>
                    <a:pt x="20775" y="0"/>
                  </a:lnTo>
                  <a:lnTo>
                    <a:pt x="19263" y="5849"/>
                  </a:lnTo>
                  <a:lnTo>
                    <a:pt x="17627" y="12609"/>
                  </a:lnTo>
                  <a:lnTo>
                    <a:pt x="15909" y="20129"/>
                  </a:lnTo>
                  <a:lnTo>
                    <a:pt x="14146" y="28257"/>
                  </a:lnTo>
                  <a:lnTo>
                    <a:pt x="15530" y="28575"/>
                  </a:lnTo>
                  <a:lnTo>
                    <a:pt x="16267" y="28714"/>
                  </a:lnTo>
                  <a:lnTo>
                    <a:pt x="20496" y="4318"/>
                  </a:lnTo>
                  <a:lnTo>
                    <a:pt x="21194" y="3759"/>
                  </a:lnTo>
                  <a:lnTo>
                    <a:pt x="24810" y="3759"/>
                  </a:lnTo>
                  <a:lnTo>
                    <a:pt x="24941" y="3302"/>
                  </a:lnTo>
                  <a:lnTo>
                    <a:pt x="26122" y="0"/>
                  </a:lnTo>
                  <a:close/>
                </a:path>
                <a:path w="48259" h="127635">
                  <a:moveTo>
                    <a:pt x="24810" y="3759"/>
                  </a:moveTo>
                  <a:lnTo>
                    <a:pt x="21194" y="3759"/>
                  </a:lnTo>
                  <a:lnTo>
                    <a:pt x="22261" y="3784"/>
                  </a:lnTo>
                  <a:lnTo>
                    <a:pt x="23150" y="3937"/>
                  </a:lnTo>
                  <a:lnTo>
                    <a:pt x="23747" y="4787"/>
                  </a:lnTo>
                  <a:lnTo>
                    <a:pt x="22274" y="13335"/>
                  </a:lnTo>
                  <a:lnTo>
                    <a:pt x="23633" y="7886"/>
                  </a:lnTo>
                  <a:lnTo>
                    <a:pt x="24810" y="3759"/>
                  </a:lnTo>
                  <a:close/>
                </a:path>
              </a:pathLst>
            </a:custGeom>
            <a:solidFill>
              <a:srgbClr val="F268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8" name="object 88" descr=""/>
            <p:cNvSpPr/>
            <p:nvPr/>
          </p:nvSpPr>
          <p:spPr>
            <a:xfrm>
              <a:off x="667791" y="3790848"/>
              <a:ext cx="13335" cy="69215"/>
            </a:xfrm>
            <a:custGeom>
              <a:avLst/>
              <a:gdLst/>
              <a:ahLst/>
              <a:cxnLst/>
              <a:rect l="l" t="t" r="r" b="b"/>
              <a:pathLst>
                <a:path w="13334" h="69214">
                  <a:moveTo>
                    <a:pt x="4813" y="46888"/>
                  </a:moveTo>
                  <a:lnTo>
                    <a:pt x="3937" y="46507"/>
                  </a:lnTo>
                  <a:lnTo>
                    <a:pt x="2527" y="45745"/>
                  </a:lnTo>
                  <a:lnTo>
                    <a:pt x="1384" y="53746"/>
                  </a:lnTo>
                  <a:lnTo>
                    <a:pt x="495" y="61341"/>
                  </a:lnTo>
                  <a:lnTo>
                    <a:pt x="0" y="67995"/>
                  </a:lnTo>
                  <a:lnTo>
                    <a:pt x="1041" y="68656"/>
                  </a:lnTo>
                  <a:lnTo>
                    <a:pt x="4813" y="46888"/>
                  </a:lnTo>
                  <a:close/>
                </a:path>
                <a:path w="13334" h="69214">
                  <a:moveTo>
                    <a:pt x="12852" y="457"/>
                  </a:moveTo>
                  <a:lnTo>
                    <a:pt x="10731" y="0"/>
                  </a:lnTo>
                  <a:lnTo>
                    <a:pt x="9232" y="7112"/>
                  </a:lnTo>
                  <a:lnTo>
                    <a:pt x="7734" y="14706"/>
                  </a:lnTo>
                  <a:lnTo>
                    <a:pt x="6337" y="22390"/>
                  </a:lnTo>
                  <a:lnTo>
                    <a:pt x="8001" y="23012"/>
                  </a:lnTo>
                  <a:lnTo>
                    <a:pt x="8890" y="23291"/>
                  </a:lnTo>
                  <a:lnTo>
                    <a:pt x="12852" y="457"/>
                  </a:lnTo>
                  <a:close/>
                </a:path>
              </a:pathLst>
            </a:custGeom>
            <a:solidFill>
              <a:srgbClr val="E5E5E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9" name="object 89" descr=""/>
            <p:cNvSpPr/>
            <p:nvPr/>
          </p:nvSpPr>
          <p:spPr>
            <a:xfrm>
              <a:off x="670083" y="3775922"/>
              <a:ext cx="17145" cy="95885"/>
            </a:xfrm>
            <a:custGeom>
              <a:avLst/>
              <a:gdLst/>
              <a:ahLst/>
              <a:cxnLst/>
              <a:rect l="l" t="t" r="r" b="b"/>
              <a:pathLst>
                <a:path w="17145" h="95885">
                  <a:moveTo>
                    <a:pt x="1130" y="84886"/>
                  </a:moveTo>
                  <a:lnTo>
                    <a:pt x="584" y="89230"/>
                  </a:lnTo>
                  <a:lnTo>
                    <a:pt x="190" y="92900"/>
                  </a:lnTo>
                  <a:lnTo>
                    <a:pt x="0" y="95669"/>
                  </a:lnTo>
                  <a:lnTo>
                    <a:pt x="1816" y="85216"/>
                  </a:lnTo>
                  <a:lnTo>
                    <a:pt x="1130" y="84886"/>
                  </a:lnTo>
                  <a:close/>
                </a:path>
                <a:path w="17145" h="95885">
                  <a:moveTo>
                    <a:pt x="8458" y="38760"/>
                  </a:moveTo>
                  <a:lnTo>
                    <a:pt x="6984" y="46837"/>
                  </a:lnTo>
                  <a:lnTo>
                    <a:pt x="5587" y="54952"/>
                  </a:lnTo>
                  <a:lnTo>
                    <a:pt x="4368" y="62572"/>
                  </a:lnTo>
                  <a:lnTo>
                    <a:pt x="5664" y="63017"/>
                  </a:lnTo>
                  <a:lnTo>
                    <a:pt x="9804" y="39090"/>
                  </a:lnTo>
                  <a:lnTo>
                    <a:pt x="8458" y="38760"/>
                  </a:lnTo>
                  <a:close/>
                </a:path>
                <a:path w="17145" h="95885">
                  <a:moveTo>
                    <a:pt x="16573" y="0"/>
                  </a:moveTo>
                  <a:lnTo>
                    <a:pt x="15405" y="4698"/>
                  </a:lnTo>
                  <a:lnTo>
                    <a:pt x="14185" y="10032"/>
                  </a:lnTo>
                  <a:lnTo>
                    <a:pt x="12979" y="15760"/>
                  </a:lnTo>
                  <a:lnTo>
                    <a:pt x="13830" y="15862"/>
                  </a:lnTo>
                  <a:lnTo>
                    <a:pt x="16573" y="0"/>
                  </a:lnTo>
                  <a:close/>
                </a:path>
              </a:pathLst>
            </a:custGeom>
            <a:solidFill>
              <a:srgbClr val="F47A5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0" name="object 90" descr=""/>
            <p:cNvSpPr/>
            <p:nvPr/>
          </p:nvSpPr>
          <p:spPr>
            <a:xfrm>
              <a:off x="671207" y="3791686"/>
              <a:ext cx="12700" cy="69850"/>
            </a:xfrm>
            <a:custGeom>
              <a:avLst/>
              <a:gdLst/>
              <a:ahLst/>
              <a:cxnLst/>
              <a:rect l="l" t="t" r="r" b="b"/>
              <a:pathLst>
                <a:path w="12700" h="69850">
                  <a:moveTo>
                    <a:pt x="4521" y="47256"/>
                  </a:moveTo>
                  <a:lnTo>
                    <a:pt x="3238" y="46812"/>
                  </a:lnTo>
                  <a:lnTo>
                    <a:pt x="1905" y="55130"/>
                  </a:lnTo>
                  <a:lnTo>
                    <a:pt x="787" y="62826"/>
                  </a:lnTo>
                  <a:lnTo>
                    <a:pt x="0" y="69126"/>
                  </a:lnTo>
                  <a:lnTo>
                    <a:pt x="685" y="69469"/>
                  </a:lnTo>
                  <a:lnTo>
                    <a:pt x="4521" y="47256"/>
                  </a:lnTo>
                  <a:close/>
                </a:path>
                <a:path w="12700" h="69850">
                  <a:moveTo>
                    <a:pt x="12700" y="101"/>
                  </a:moveTo>
                  <a:lnTo>
                    <a:pt x="11849" y="0"/>
                  </a:lnTo>
                  <a:lnTo>
                    <a:pt x="10312" y="7239"/>
                  </a:lnTo>
                  <a:lnTo>
                    <a:pt x="8775" y="15100"/>
                  </a:lnTo>
                  <a:lnTo>
                    <a:pt x="7327" y="22999"/>
                  </a:lnTo>
                  <a:lnTo>
                    <a:pt x="8674" y="23342"/>
                  </a:lnTo>
                  <a:lnTo>
                    <a:pt x="12700" y="101"/>
                  </a:lnTo>
                  <a:close/>
                </a:path>
              </a:pathLst>
            </a:custGeom>
            <a:solidFill>
              <a:srgbClr val="E8E7E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1" name="object 91" descr=""/>
            <p:cNvSpPr/>
            <p:nvPr/>
          </p:nvSpPr>
          <p:spPr>
            <a:xfrm>
              <a:off x="667312" y="3766342"/>
              <a:ext cx="20955" cy="113664"/>
            </a:xfrm>
            <a:custGeom>
              <a:avLst/>
              <a:gdLst/>
              <a:ahLst/>
              <a:cxnLst/>
              <a:rect l="l" t="t" r="r" b="b"/>
              <a:pathLst>
                <a:path w="20954" h="113664">
                  <a:moveTo>
                    <a:pt x="1523" y="93154"/>
                  </a:moveTo>
                  <a:lnTo>
                    <a:pt x="63" y="101587"/>
                  </a:lnTo>
                  <a:lnTo>
                    <a:pt x="0" y="106629"/>
                  </a:lnTo>
                  <a:lnTo>
                    <a:pt x="304" y="110705"/>
                  </a:lnTo>
                  <a:lnTo>
                    <a:pt x="1092" y="113436"/>
                  </a:lnTo>
                  <a:lnTo>
                    <a:pt x="1295" y="113220"/>
                  </a:lnTo>
                  <a:lnTo>
                    <a:pt x="1447" y="112928"/>
                  </a:lnTo>
                  <a:lnTo>
                    <a:pt x="2768" y="105257"/>
                  </a:lnTo>
                  <a:lnTo>
                    <a:pt x="2971" y="102488"/>
                  </a:lnTo>
                  <a:lnTo>
                    <a:pt x="3352" y="98805"/>
                  </a:lnTo>
                  <a:lnTo>
                    <a:pt x="3898" y="94462"/>
                  </a:lnTo>
                  <a:lnTo>
                    <a:pt x="3060" y="94043"/>
                  </a:lnTo>
                  <a:lnTo>
                    <a:pt x="2273" y="93611"/>
                  </a:lnTo>
                  <a:lnTo>
                    <a:pt x="1523" y="93154"/>
                  </a:lnTo>
                  <a:close/>
                </a:path>
                <a:path w="20954" h="113664">
                  <a:moveTo>
                    <a:pt x="9385" y="47790"/>
                  </a:moveTo>
                  <a:lnTo>
                    <a:pt x="5295" y="71386"/>
                  </a:lnTo>
                  <a:lnTo>
                    <a:pt x="6476" y="71894"/>
                  </a:lnTo>
                  <a:lnTo>
                    <a:pt x="7137" y="72148"/>
                  </a:lnTo>
                  <a:lnTo>
                    <a:pt x="8356" y="64541"/>
                  </a:lnTo>
                  <a:lnTo>
                    <a:pt x="9753" y="56413"/>
                  </a:lnTo>
                  <a:lnTo>
                    <a:pt x="11226" y="48336"/>
                  </a:lnTo>
                  <a:lnTo>
                    <a:pt x="10591" y="48171"/>
                  </a:lnTo>
                  <a:lnTo>
                    <a:pt x="9385" y="47790"/>
                  </a:lnTo>
                  <a:close/>
                </a:path>
                <a:path w="20954" h="113664">
                  <a:moveTo>
                    <a:pt x="19138" y="0"/>
                  </a:moveTo>
                  <a:lnTo>
                    <a:pt x="18262" y="0"/>
                  </a:lnTo>
                  <a:lnTo>
                    <a:pt x="17564" y="558"/>
                  </a:lnTo>
                  <a:lnTo>
                    <a:pt x="13334" y="24955"/>
                  </a:lnTo>
                  <a:lnTo>
                    <a:pt x="14909" y="25222"/>
                  </a:lnTo>
                  <a:lnTo>
                    <a:pt x="15747" y="25336"/>
                  </a:lnTo>
                  <a:lnTo>
                    <a:pt x="16967" y="19621"/>
                  </a:lnTo>
                  <a:lnTo>
                    <a:pt x="18173" y="14274"/>
                  </a:lnTo>
                  <a:lnTo>
                    <a:pt x="19342" y="9575"/>
                  </a:lnTo>
                  <a:lnTo>
                    <a:pt x="20827" y="1028"/>
                  </a:lnTo>
                  <a:lnTo>
                    <a:pt x="20218" y="177"/>
                  </a:lnTo>
                  <a:lnTo>
                    <a:pt x="19138" y="0"/>
                  </a:lnTo>
                  <a:close/>
                </a:path>
              </a:pathLst>
            </a:custGeom>
            <a:solidFill>
              <a:srgbClr val="F68C6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2" name="object 92" descr=""/>
            <p:cNvSpPr/>
            <p:nvPr/>
          </p:nvSpPr>
          <p:spPr>
            <a:xfrm>
              <a:off x="668832" y="3791305"/>
              <a:ext cx="14604" cy="69850"/>
            </a:xfrm>
            <a:custGeom>
              <a:avLst/>
              <a:gdLst/>
              <a:ahLst/>
              <a:cxnLst/>
              <a:rect l="l" t="t" r="r" b="b"/>
              <a:pathLst>
                <a:path w="14604" h="69850">
                  <a:moveTo>
                    <a:pt x="5613" y="47180"/>
                  </a:moveTo>
                  <a:lnTo>
                    <a:pt x="3771" y="46431"/>
                  </a:lnTo>
                  <a:lnTo>
                    <a:pt x="0" y="68199"/>
                  </a:lnTo>
                  <a:lnTo>
                    <a:pt x="1536" y="69088"/>
                  </a:lnTo>
                  <a:lnTo>
                    <a:pt x="2374" y="69507"/>
                  </a:lnTo>
                  <a:lnTo>
                    <a:pt x="3175" y="63207"/>
                  </a:lnTo>
                  <a:lnTo>
                    <a:pt x="4292" y="55511"/>
                  </a:lnTo>
                  <a:lnTo>
                    <a:pt x="5613" y="47180"/>
                  </a:lnTo>
                  <a:close/>
                </a:path>
                <a:path w="14604" h="69850">
                  <a:moveTo>
                    <a:pt x="14224" y="381"/>
                  </a:moveTo>
                  <a:lnTo>
                    <a:pt x="11811" y="0"/>
                  </a:lnTo>
                  <a:lnTo>
                    <a:pt x="7848" y="22847"/>
                  </a:lnTo>
                  <a:lnTo>
                    <a:pt x="9702" y="23380"/>
                  </a:lnTo>
                  <a:lnTo>
                    <a:pt x="11150" y="15481"/>
                  </a:lnTo>
                  <a:lnTo>
                    <a:pt x="12687" y="7632"/>
                  </a:lnTo>
                  <a:lnTo>
                    <a:pt x="14224" y="381"/>
                  </a:lnTo>
                  <a:close/>
                </a:path>
              </a:pathLst>
            </a:custGeom>
            <a:solidFill>
              <a:srgbClr val="EBEAE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3" name="object 93" descr=""/>
            <p:cNvSpPr/>
            <p:nvPr/>
          </p:nvSpPr>
          <p:spPr>
            <a:xfrm>
              <a:off x="690261" y="3762587"/>
              <a:ext cx="28575" cy="120014"/>
            </a:xfrm>
            <a:custGeom>
              <a:avLst/>
              <a:gdLst/>
              <a:ahLst/>
              <a:cxnLst/>
              <a:rect l="l" t="t" r="r" b="b"/>
              <a:pathLst>
                <a:path w="28575" h="120014">
                  <a:moveTo>
                    <a:pt x="24688" y="95097"/>
                  </a:moveTo>
                  <a:lnTo>
                    <a:pt x="23660" y="95935"/>
                  </a:lnTo>
                  <a:lnTo>
                    <a:pt x="22390" y="96888"/>
                  </a:lnTo>
                  <a:lnTo>
                    <a:pt x="20840" y="97815"/>
                  </a:lnTo>
                  <a:lnTo>
                    <a:pt x="22758" y="112039"/>
                  </a:lnTo>
                  <a:lnTo>
                    <a:pt x="22707" y="116713"/>
                  </a:lnTo>
                  <a:lnTo>
                    <a:pt x="22326" y="119989"/>
                  </a:lnTo>
                  <a:lnTo>
                    <a:pt x="24866" y="118325"/>
                  </a:lnTo>
                  <a:lnTo>
                    <a:pt x="26860" y="116204"/>
                  </a:lnTo>
                  <a:lnTo>
                    <a:pt x="28054" y="113576"/>
                  </a:lnTo>
                  <a:lnTo>
                    <a:pt x="24688" y="95097"/>
                  </a:lnTo>
                  <a:close/>
                </a:path>
                <a:path w="28575" h="120014">
                  <a:moveTo>
                    <a:pt x="20676" y="73037"/>
                  </a:moveTo>
                  <a:lnTo>
                    <a:pt x="21767" y="79044"/>
                  </a:lnTo>
                  <a:lnTo>
                    <a:pt x="20676" y="73037"/>
                  </a:lnTo>
                  <a:close/>
                </a:path>
                <a:path w="28575" h="120014">
                  <a:moveTo>
                    <a:pt x="16675" y="51015"/>
                  </a:moveTo>
                  <a:lnTo>
                    <a:pt x="15735" y="51409"/>
                  </a:lnTo>
                  <a:lnTo>
                    <a:pt x="14719" y="51765"/>
                  </a:lnTo>
                  <a:lnTo>
                    <a:pt x="13639" y="52095"/>
                  </a:lnTo>
                  <a:lnTo>
                    <a:pt x="16078" y="66725"/>
                  </a:lnTo>
                  <a:lnTo>
                    <a:pt x="17437" y="75107"/>
                  </a:lnTo>
                  <a:lnTo>
                    <a:pt x="18783" y="74434"/>
                  </a:lnTo>
                  <a:lnTo>
                    <a:pt x="19850" y="73736"/>
                  </a:lnTo>
                  <a:lnTo>
                    <a:pt x="20675" y="73037"/>
                  </a:lnTo>
                  <a:lnTo>
                    <a:pt x="16675" y="51015"/>
                  </a:lnTo>
                  <a:close/>
                </a:path>
                <a:path w="28575" h="120014">
                  <a:moveTo>
                    <a:pt x="7404" y="0"/>
                  </a:moveTo>
                  <a:lnTo>
                    <a:pt x="3594" y="0"/>
                  </a:lnTo>
                  <a:lnTo>
                    <a:pt x="0" y="2603"/>
                  </a:lnTo>
                  <a:lnTo>
                    <a:pt x="3285" y="4237"/>
                  </a:lnTo>
                  <a:lnTo>
                    <a:pt x="5668" y="8415"/>
                  </a:lnTo>
                  <a:lnTo>
                    <a:pt x="7688" y="16196"/>
                  </a:lnTo>
                  <a:lnTo>
                    <a:pt x="9880" y="28638"/>
                  </a:lnTo>
                  <a:lnTo>
                    <a:pt x="10807" y="28460"/>
                  </a:lnTo>
                  <a:lnTo>
                    <a:pt x="11684" y="28257"/>
                  </a:lnTo>
                  <a:lnTo>
                    <a:pt x="12496" y="28041"/>
                  </a:lnTo>
                  <a:lnTo>
                    <a:pt x="7404" y="0"/>
                  </a:lnTo>
                  <a:close/>
                </a:path>
              </a:pathLst>
            </a:custGeom>
            <a:solidFill>
              <a:srgbClr val="BF41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4" name="object 94" descr=""/>
            <p:cNvSpPr/>
            <p:nvPr/>
          </p:nvSpPr>
          <p:spPr>
            <a:xfrm>
              <a:off x="700138" y="3790632"/>
              <a:ext cx="15240" cy="69850"/>
            </a:xfrm>
            <a:custGeom>
              <a:avLst/>
              <a:gdLst/>
              <a:ahLst/>
              <a:cxnLst/>
              <a:rect l="l" t="t" r="r" b="b"/>
              <a:pathLst>
                <a:path w="15240" h="69850">
                  <a:moveTo>
                    <a:pt x="6794" y="22974"/>
                  </a:moveTo>
                  <a:lnTo>
                    <a:pt x="2616" y="0"/>
                  </a:lnTo>
                  <a:lnTo>
                    <a:pt x="927" y="419"/>
                  </a:lnTo>
                  <a:lnTo>
                    <a:pt x="0" y="596"/>
                  </a:lnTo>
                  <a:lnTo>
                    <a:pt x="3771" y="24053"/>
                  </a:lnTo>
                  <a:lnTo>
                    <a:pt x="5854" y="23368"/>
                  </a:lnTo>
                  <a:lnTo>
                    <a:pt x="6794" y="22974"/>
                  </a:lnTo>
                  <a:close/>
                </a:path>
                <a:path w="15240" h="69850">
                  <a:moveTo>
                    <a:pt x="14808" y="67068"/>
                  </a:moveTo>
                  <a:lnTo>
                    <a:pt x="10795" y="45008"/>
                  </a:lnTo>
                  <a:lnTo>
                    <a:pt x="9969" y="45694"/>
                  </a:lnTo>
                  <a:lnTo>
                    <a:pt x="8902" y="46405"/>
                  </a:lnTo>
                  <a:lnTo>
                    <a:pt x="7556" y="47066"/>
                  </a:lnTo>
                  <a:lnTo>
                    <a:pt x="9080" y="56591"/>
                  </a:lnTo>
                  <a:lnTo>
                    <a:pt x="10185" y="63982"/>
                  </a:lnTo>
                  <a:lnTo>
                    <a:pt x="10960" y="69773"/>
                  </a:lnTo>
                  <a:lnTo>
                    <a:pt x="12509" y="68846"/>
                  </a:lnTo>
                  <a:lnTo>
                    <a:pt x="13779" y="67906"/>
                  </a:lnTo>
                  <a:lnTo>
                    <a:pt x="14808" y="67068"/>
                  </a:lnTo>
                  <a:close/>
                </a:path>
              </a:pathLst>
            </a:custGeom>
            <a:solidFill>
              <a:srgbClr val="B1AEA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5" name="object 95" descr=""/>
            <p:cNvSpPr/>
            <p:nvPr/>
          </p:nvSpPr>
          <p:spPr>
            <a:xfrm>
              <a:off x="712367" y="3876169"/>
              <a:ext cx="6350" cy="8890"/>
            </a:xfrm>
            <a:custGeom>
              <a:avLst/>
              <a:gdLst/>
              <a:ahLst/>
              <a:cxnLst/>
              <a:rect l="l" t="t" r="r" b="b"/>
              <a:pathLst>
                <a:path w="6350" h="8889">
                  <a:moveTo>
                    <a:pt x="5943" y="0"/>
                  </a:moveTo>
                  <a:lnTo>
                    <a:pt x="4762" y="2616"/>
                  </a:lnTo>
                  <a:lnTo>
                    <a:pt x="2755" y="4737"/>
                  </a:lnTo>
                  <a:lnTo>
                    <a:pt x="215" y="6400"/>
                  </a:lnTo>
                  <a:lnTo>
                    <a:pt x="165" y="6934"/>
                  </a:lnTo>
                  <a:lnTo>
                    <a:pt x="12" y="7912"/>
                  </a:lnTo>
                  <a:lnTo>
                    <a:pt x="0" y="8572"/>
                  </a:lnTo>
                  <a:lnTo>
                    <a:pt x="5194" y="4660"/>
                  </a:lnTo>
                  <a:lnTo>
                    <a:pt x="5943" y="0"/>
                  </a:lnTo>
                  <a:close/>
                </a:path>
              </a:pathLst>
            </a:custGeom>
            <a:solidFill>
              <a:srgbClr val="C057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6" name="object 96" descr=""/>
            <p:cNvSpPr/>
            <p:nvPr/>
          </p:nvSpPr>
          <p:spPr>
            <a:xfrm>
              <a:off x="663773" y="3786007"/>
              <a:ext cx="14604" cy="80010"/>
            </a:xfrm>
            <a:custGeom>
              <a:avLst/>
              <a:gdLst/>
              <a:ahLst/>
              <a:cxnLst/>
              <a:rect l="l" t="t" r="r" b="b"/>
              <a:pathLst>
                <a:path w="14604" h="80010">
                  <a:moveTo>
                    <a:pt x="14566" y="0"/>
                  </a:moveTo>
                  <a:lnTo>
                    <a:pt x="0" y="79997"/>
                  </a:lnTo>
                </a:path>
              </a:pathLst>
            </a:custGeom>
            <a:solidFill>
              <a:srgbClr val="CAC7C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7" name="object 97" descr=""/>
            <p:cNvSpPr/>
            <p:nvPr/>
          </p:nvSpPr>
          <p:spPr>
            <a:xfrm>
              <a:off x="661784" y="3866004"/>
              <a:ext cx="2540" cy="11430"/>
            </a:xfrm>
            <a:custGeom>
              <a:avLst/>
              <a:gdLst/>
              <a:ahLst/>
              <a:cxnLst/>
              <a:rect l="l" t="t" r="r" b="b"/>
              <a:pathLst>
                <a:path w="2540" h="11429">
                  <a:moveTo>
                    <a:pt x="1993" y="0"/>
                  </a:moveTo>
                  <a:lnTo>
                    <a:pt x="0" y="10960"/>
                  </a:lnTo>
                  <a:lnTo>
                    <a:pt x="1993" y="0"/>
                  </a:lnTo>
                  <a:close/>
                </a:path>
              </a:pathLst>
            </a:custGeom>
            <a:solidFill>
              <a:srgbClr val="CF906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8" name="object 98" descr=""/>
            <p:cNvSpPr/>
            <p:nvPr/>
          </p:nvSpPr>
          <p:spPr>
            <a:xfrm>
              <a:off x="661788" y="3762586"/>
              <a:ext cx="37465" cy="127635"/>
            </a:xfrm>
            <a:custGeom>
              <a:avLst/>
              <a:gdLst/>
              <a:ahLst/>
              <a:cxnLst/>
              <a:rect l="l" t="t" r="r" b="b"/>
              <a:pathLst>
                <a:path w="37465" h="127635">
                  <a:moveTo>
                    <a:pt x="11650" y="50357"/>
                  </a:moveTo>
                  <a:lnTo>
                    <a:pt x="0" y="114376"/>
                  </a:lnTo>
                  <a:lnTo>
                    <a:pt x="1444" y="116457"/>
                  </a:lnTo>
                  <a:lnTo>
                    <a:pt x="6394" y="120935"/>
                  </a:lnTo>
                  <a:lnTo>
                    <a:pt x="15887" y="125395"/>
                  </a:lnTo>
                  <a:lnTo>
                    <a:pt x="30962" y="127419"/>
                  </a:lnTo>
                  <a:lnTo>
                    <a:pt x="33045" y="127406"/>
                  </a:lnTo>
                  <a:lnTo>
                    <a:pt x="34709" y="127317"/>
                  </a:lnTo>
                  <a:lnTo>
                    <a:pt x="37210" y="127050"/>
                  </a:lnTo>
                  <a:lnTo>
                    <a:pt x="27679" y="126670"/>
                  </a:lnTo>
                  <a:lnTo>
                    <a:pt x="18910" y="125444"/>
                  </a:lnTo>
                  <a:lnTo>
                    <a:pt x="6777" y="117741"/>
                  </a:lnTo>
                  <a:lnTo>
                    <a:pt x="5397" y="117741"/>
                  </a:lnTo>
                  <a:lnTo>
                    <a:pt x="5118" y="117716"/>
                  </a:lnTo>
                  <a:lnTo>
                    <a:pt x="4216" y="117551"/>
                  </a:lnTo>
                  <a:lnTo>
                    <a:pt x="3619" y="116700"/>
                  </a:lnTo>
                  <a:lnTo>
                    <a:pt x="5587" y="105346"/>
                  </a:lnTo>
                  <a:lnTo>
                    <a:pt x="5626" y="102577"/>
                  </a:lnTo>
                  <a:lnTo>
                    <a:pt x="5765" y="99529"/>
                  </a:lnTo>
                  <a:lnTo>
                    <a:pt x="6007" y="96253"/>
                  </a:lnTo>
                  <a:lnTo>
                    <a:pt x="5143" y="95681"/>
                  </a:lnTo>
                  <a:lnTo>
                    <a:pt x="4356" y="95097"/>
                  </a:lnTo>
                  <a:lnTo>
                    <a:pt x="3619" y="94500"/>
                  </a:lnTo>
                  <a:lnTo>
                    <a:pt x="7467" y="73355"/>
                  </a:lnTo>
                  <a:lnTo>
                    <a:pt x="8626" y="73355"/>
                  </a:lnTo>
                  <a:lnTo>
                    <a:pt x="9613" y="66433"/>
                  </a:lnTo>
                  <a:lnTo>
                    <a:pt x="10934" y="58496"/>
                  </a:lnTo>
                  <a:lnTo>
                    <a:pt x="12357" y="50647"/>
                  </a:lnTo>
                  <a:lnTo>
                    <a:pt x="11650" y="50357"/>
                  </a:lnTo>
                  <a:close/>
                </a:path>
                <a:path w="37465" h="127635">
                  <a:moveTo>
                    <a:pt x="6616" y="117195"/>
                  </a:moveTo>
                  <a:lnTo>
                    <a:pt x="6311" y="117525"/>
                  </a:lnTo>
                  <a:lnTo>
                    <a:pt x="5867" y="117741"/>
                  </a:lnTo>
                  <a:lnTo>
                    <a:pt x="6777" y="117741"/>
                  </a:lnTo>
                  <a:lnTo>
                    <a:pt x="6616" y="117195"/>
                  </a:lnTo>
                  <a:close/>
                </a:path>
                <a:path w="37465" h="127635">
                  <a:moveTo>
                    <a:pt x="8626" y="73355"/>
                  </a:moveTo>
                  <a:lnTo>
                    <a:pt x="7467" y="73355"/>
                  </a:lnTo>
                  <a:lnTo>
                    <a:pt x="8534" y="74002"/>
                  </a:lnTo>
                  <a:lnTo>
                    <a:pt x="8626" y="73355"/>
                  </a:lnTo>
                  <a:close/>
                </a:path>
                <a:path w="37465" h="127635">
                  <a:moveTo>
                    <a:pt x="23367" y="0"/>
                  </a:moveTo>
                  <a:lnTo>
                    <a:pt x="20929" y="0"/>
                  </a:lnTo>
                  <a:lnTo>
                    <a:pt x="20789" y="114"/>
                  </a:lnTo>
                  <a:lnTo>
                    <a:pt x="15722" y="27990"/>
                  </a:lnTo>
                  <a:lnTo>
                    <a:pt x="16738" y="28257"/>
                  </a:lnTo>
                  <a:lnTo>
                    <a:pt x="18501" y="20129"/>
                  </a:lnTo>
                  <a:lnTo>
                    <a:pt x="20219" y="12609"/>
                  </a:lnTo>
                  <a:lnTo>
                    <a:pt x="21855" y="5849"/>
                  </a:lnTo>
                  <a:lnTo>
                    <a:pt x="23367" y="0"/>
                  </a:lnTo>
                  <a:close/>
                </a:path>
              </a:pathLst>
            </a:custGeom>
            <a:solidFill>
              <a:srgbClr val="F47E5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9" name="object 99" descr=""/>
            <p:cNvSpPr/>
            <p:nvPr/>
          </p:nvSpPr>
          <p:spPr>
            <a:xfrm>
              <a:off x="665403" y="3790581"/>
              <a:ext cx="13335" cy="68580"/>
            </a:xfrm>
            <a:custGeom>
              <a:avLst/>
              <a:gdLst/>
              <a:ahLst/>
              <a:cxnLst/>
              <a:rect l="l" t="t" r="r" b="b"/>
              <a:pathLst>
                <a:path w="13334" h="68579">
                  <a:moveTo>
                    <a:pt x="4927" y="46012"/>
                  </a:moveTo>
                  <a:lnTo>
                    <a:pt x="3848" y="45364"/>
                  </a:lnTo>
                  <a:lnTo>
                    <a:pt x="0" y="66497"/>
                  </a:lnTo>
                  <a:lnTo>
                    <a:pt x="736" y="67106"/>
                  </a:lnTo>
                  <a:lnTo>
                    <a:pt x="1536" y="67691"/>
                  </a:lnTo>
                  <a:lnTo>
                    <a:pt x="2400" y="68262"/>
                  </a:lnTo>
                  <a:lnTo>
                    <a:pt x="2895" y="61607"/>
                  </a:lnTo>
                  <a:lnTo>
                    <a:pt x="3771" y="54013"/>
                  </a:lnTo>
                  <a:lnTo>
                    <a:pt x="4927" y="46012"/>
                  </a:lnTo>
                  <a:close/>
                </a:path>
                <a:path w="13334" h="68579">
                  <a:moveTo>
                    <a:pt x="13131" y="266"/>
                  </a:moveTo>
                  <a:lnTo>
                    <a:pt x="12103" y="0"/>
                  </a:lnTo>
                  <a:lnTo>
                    <a:pt x="8039" y="22364"/>
                  </a:lnTo>
                  <a:lnTo>
                    <a:pt x="8737" y="22656"/>
                  </a:lnTo>
                  <a:lnTo>
                    <a:pt x="10134" y="14973"/>
                  </a:lnTo>
                  <a:lnTo>
                    <a:pt x="11633" y="7366"/>
                  </a:lnTo>
                  <a:lnTo>
                    <a:pt x="13131" y="266"/>
                  </a:lnTo>
                  <a:close/>
                </a:path>
              </a:pathLst>
            </a:custGeom>
            <a:solidFill>
              <a:srgbClr val="E8E8E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0" name="object 100" descr=""/>
            <p:cNvSpPr/>
            <p:nvPr/>
          </p:nvSpPr>
          <p:spPr>
            <a:xfrm>
              <a:off x="665407" y="3867927"/>
              <a:ext cx="3175" cy="12700"/>
            </a:xfrm>
            <a:custGeom>
              <a:avLst/>
              <a:gdLst/>
              <a:ahLst/>
              <a:cxnLst/>
              <a:rect l="l" t="t" r="r" b="b"/>
              <a:pathLst>
                <a:path w="3175" h="12700">
                  <a:moveTo>
                    <a:pt x="1968" y="0"/>
                  </a:moveTo>
                  <a:lnTo>
                    <a:pt x="0" y="11366"/>
                  </a:lnTo>
                  <a:lnTo>
                    <a:pt x="596" y="12217"/>
                  </a:lnTo>
                  <a:lnTo>
                    <a:pt x="1498" y="12369"/>
                  </a:lnTo>
                  <a:lnTo>
                    <a:pt x="1778" y="12395"/>
                  </a:lnTo>
                  <a:lnTo>
                    <a:pt x="2247" y="12395"/>
                  </a:lnTo>
                  <a:lnTo>
                    <a:pt x="2692" y="12192"/>
                  </a:lnTo>
                  <a:lnTo>
                    <a:pt x="2997" y="11849"/>
                  </a:lnTo>
                  <a:lnTo>
                    <a:pt x="2209" y="9118"/>
                  </a:lnTo>
                  <a:lnTo>
                    <a:pt x="1905" y="5041"/>
                  </a:lnTo>
                  <a:lnTo>
                    <a:pt x="1968" y="0"/>
                  </a:lnTo>
                  <a:close/>
                </a:path>
              </a:pathLst>
            </a:custGeom>
            <a:solidFill>
              <a:srgbClr val="F79C7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1" name="object 101" descr=""/>
            <p:cNvSpPr/>
            <p:nvPr/>
          </p:nvSpPr>
          <p:spPr>
            <a:xfrm>
              <a:off x="682566" y="3760519"/>
              <a:ext cx="15240" cy="5080"/>
            </a:xfrm>
            <a:custGeom>
              <a:avLst/>
              <a:gdLst/>
              <a:ahLst/>
              <a:cxnLst/>
              <a:rect l="l" t="t" r="r" b="b"/>
              <a:pathLst>
                <a:path w="15240" h="5079">
                  <a:moveTo>
                    <a:pt x="11747" y="0"/>
                  </a:moveTo>
                  <a:lnTo>
                    <a:pt x="3390" y="0"/>
                  </a:lnTo>
                  <a:lnTo>
                    <a:pt x="0" y="1041"/>
                  </a:lnTo>
                  <a:lnTo>
                    <a:pt x="0" y="3619"/>
                  </a:lnTo>
                  <a:lnTo>
                    <a:pt x="3390" y="4673"/>
                  </a:lnTo>
                  <a:lnTo>
                    <a:pt x="11747" y="4673"/>
                  </a:lnTo>
                  <a:lnTo>
                    <a:pt x="15138" y="3619"/>
                  </a:lnTo>
                  <a:lnTo>
                    <a:pt x="15138" y="2336"/>
                  </a:lnTo>
                  <a:lnTo>
                    <a:pt x="15138" y="1041"/>
                  </a:lnTo>
                  <a:lnTo>
                    <a:pt x="11747" y="0"/>
                  </a:lnTo>
                  <a:close/>
                </a:path>
              </a:pathLst>
            </a:custGeom>
            <a:solidFill>
              <a:srgbClr val="E741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2" name="object 102" descr=""/>
            <p:cNvSpPr/>
            <p:nvPr/>
          </p:nvSpPr>
          <p:spPr>
            <a:xfrm>
              <a:off x="665353" y="3497757"/>
              <a:ext cx="45720" cy="258445"/>
            </a:xfrm>
            <a:custGeom>
              <a:avLst/>
              <a:gdLst/>
              <a:ahLst/>
              <a:cxnLst/>
              <a:rect l="l" t="t" r="r" b="b"/>
              <a:pathLst>
                <a:path w="45720" h="258445">
                  <a:moveTo>
                    <a:pt x="45288" y="40703"/>
                  </a:moveTo>
                  <a:lnTo>
                    <a:pt x="38633" y="31851"/>
                  </a:lnTo>
                  <a:lnTo>
                    <a:pt x="32448" y="21526"/>
                  </a:lnTo>
                  <a:lnTo>
                    <a:pt x="27025" y="10604"/>
                  </a:lnTo>
                  <a:lnTo>
                    <a:pt x="22644" y="0"/>
                  </a:lnTo>
                  <a:lnTo>
                    <a:pt x="18262" y="10604"/>
                  </a:lnTo>
                  <a:lnTo>
                    <a:pt x="12839" y="21526"/>
                  </a:lnTo>
                  <a:lnTo>
                    <a:pt x="6654" y="31851"/>
                  </a:lnTo>
                  <a:lnTo>
                    <a:pt x="0" y="40703"/>
                  </a:lnTo>
                  <a:lnTo>
                    <a:pt x="20269" y="33375"/>
                  </a:lnTo>
                  <a:lnTo>
                    <a:pt x="20269" y="224637"/>
                  </a:lnTo>
                  <a:lnTo>
                    <a:pt x="0" y="217309"/>
                  </a:lnTo>
                  <a:lnTo>
                    <a:pt x="6654" y="226148"/>
                  </a:lnTo>
                  <a:lnTo>
                    <a:pt x="12839" y="236486"/>
                  </a:lnTo>
                  <a:lnTo>
                    <a:pt x="18262" y="247408"/>
                  </a:lnTo>
                  <a:lnTo>
                    <a:pt x="22644" y="258000"/>
                  </a:lnTo>
                  <a:lnTo>
                    <a:pt x="27025" y="247408"/>
                  </a:lnTo>
                  <a:lnTo>
                    <a:pt x="32448" y="236486"/>
                  </a:lnTo>
                  <a:lnTo>
                    <a:pt x="38633" y="226148"/>
                  </a:lnTo>
                  <a:lnTo>
                    <a:pt x="45288" y="217309"/>
                  </a:lnTo>
                  <a:lnTo>
                    <a:pt x="25031" y="224637"/>
                  </a:lnTo>
                  <a:lnTo>
                    <a:pt x="25031" y="33388"/>
                  </a:lnTo>
                  <a:lnTo>
                    <a:pt x="45288" y="40703"/>
                  </a:lnTo>
                  <a:close/>
                </a:path>
              </a:pathLst>
            </a:custGeom>
            <a:solidFill>
              <a:srgbClr val="0501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3" name="object 103" descr=""/>
          <p:cNvSpPr txBox="1"/>
          <p:nvPr/>
        </p:nvSpPr>
        <p:spPr>
          <a:xfrm>
            <a:off x="491299" y="2978655"/>
            <a:ext cx="969644" cy="4171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56210" indent="-143510">
              <a:lnSpc>
                <a:spcPct val="100000"/>
              </a:lnSpc>
              <a:spcBef>
                <a:spcPts val="100"/>
              </a:spcBef>
              <a:buClr>
                <a:srgbClr val="38BDAD"/>
              </a:buClr>
              <a:buSzPct val="85714"/>
              <a:buFont typeface=""/>
              <a:buChar char="■"/>
              <a:tabLst>
                <a:tab pos="156210" algn="l"/>
              </a:tabLst>
            </a:pPr>
            <a:r>
              <a:rPr dirty="0" sz="1050" spc="-10" b="0">
                <a:solidFill>
                  <a:srgbClr val="414042"/>
                </a:solidFill>
                <a:latin typeface="微軟正黑體 Light"/>
                <a:cs typeface="微軟正黑體 Light"/>
              </a:rPr>
              <a:t>場地：如下圖</a:t>
            </a:r>
            <a:endParaRPr sz="1050">
              <a:latin typeface="微軟正黑體 Light"/>
              <a:cs typeface="微軟正黑體 Light"/>
            </a:endParaRPr>
          </a:p>
          <a:p>
            <a:pPr marL="266700">
              <a:lnSpc>
                <a:spcPct val="100000"/>
              </a:lnSpc>
              <a:spcBef>
                <a:spcPts val="1215"/>
              </a:spcBef>
            </a:pPr>
            <a:r>
              <a:rPr dirty="0" sz="500" spc="-25" b="1">
                <a:solidFill>
                  <a:srgbClr val="231F20"/>
                </a:solidFill>
                <a:latin typeface="Arial"/>
                <a:cs typeface="Arial"/>
              </a:rPr>
              <a:t>5m</a:t>
            </a:r>
            <a:endParaRPr sz="500">
              <a:latin typeface="Arial"/>
              <a:cs typeface="Arial"/>
            </a:endParaRPr>
          </a:p>
        </p:txBody>
      </p:sp>
      <p:sp>
        <p:nvSpPr>
          <p:cNvPr id="104" name="object 104" descr=""/>
          <p:cNvSpPr txBox="1"/>
          <p:nvPr/>
        </p:nvSpPr>
        <p:spPr>
          <a:xfrm>
            <a:off x="563319" y="3570737"/>
            <a:ext cx="121920" cy="10541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500" spc="-25" b="1">
                <a:solidFill>
                  <a:srgbClr val="231F20"/>
                </a:solidFill>
                <a:latin typeface="Arial"/>
                <a:cs typeface="Arial"/>
              </a:rPr>
              <a:t>8m</a:t>
            </a:r>
            <a:endParaRPr sz="500">
              <a:latin typeface="Arial"/>
              <a:cs typeface="Arial"/>
            </a:endParaRPr>
          </a:p>
        </p:txBody>
      </p:sp>
      <p:grpSp>
        <p:nvGrpSpPr>
          <p:cNvPr id="105" name="object 105" descr=""/>
          <p:cNvGrpSpPr/>
          <p:nvPr/>
        </p:nvGrpSpPr>
        <p:grpSpPr>
          <a:xfrm>
            <a:off x="636824" y="3398040"/>
            <a:ext cx="1403350" cy="915035"/>
            <a:chOff x="636824" y="3398040"/>
            <a:chExt cx="1403350" cy="915035"/>
          </a:xfrm>
        </p:grpSpPr>
        <p:sp>
          <p:nvSpPr>
            <p:cNvPr id="106" name="object 106" descr=""/>
            <p:cNvSpPr/>
            <p:nvPr/>
          </p:nvSpPr>
          <p:spPr>
            <a:xfrm>
              <a:off x="879436" y="3518560"/>
              <a:ext cx="928369" cy="553720"/>
            </a:xfrm>
            <a:custGeom>
              <a:avLst/>
              <a:gdLst/>
              <a:ahLst/>
              <a:cxnLst/>
              <a:rect l="l" t="t" r="r" b="b"/>
              <a:pathLst>
                <a:path w="928369" h="553720">
                  <a:moveTo>
                    <a:pt x="277177" y="514692"/>
                  </a:moveTo>
                  <a:lnTo>
                    <a:pt x="182435" y="475983"/>
                  </a:lnTo>
                  <a:lnTo>
                    <a:pt x="202145" y="509930"/>
                  </a:lnTo>
                  <a:lnTo>
                    <a:pt x="2120" y="509930"/>
                  </a:lnTo>
                  <a:lnTo>
                    <a:pt x="0" y="512064"/>
                  </a:lnTo>
                  <a:lnTo>
                    <a:pt x="0" y="517321"/>
                  </a:lnTo>
                  <a:lnTo>
                    <a:pt x="2120" y="519455"/>
                  </a:lnTo>
                  <a:lnTo>
                    <a:pt x="202145" y="519455"/>
                  </a:lnTo>
                  <a:lnTo>
                    <a:pt x="182435" y="553402"/>
                  </a:lnTo>
                  <a:lnTo>
                    <a:pt x="277177" y="514692"/>
                  </a:lnTo>
                  <a:close/>
                </a:path>
                <a:path w="928369" h="553720">
                  <a:moveTo>
                    <a:pt x="927811" y="36080"/>
                  </a:moveTo>
                  <a:lnTo>
                    <a:pt x="925690" y="33947"/>
                  </a:lnTo>
                  <a:lnTo>
                    <a:pt x="725665" y="33947"/>
                  </a:lnTo>
                  <a:lnTo>
                    <a:pt x="745388" y="0"/>
                  </a:lnTo>
                  <a:lnTo>
                    <a:pt x="650646" y="38709"/>
                  </a:lnTo>
                  <a:lnTo>
                    <a:pt x="745388" y="77419"/>
                  </a:lnTo>
                  <a:lnTo>
                    <a:pt x="725665" y="43472"/>
                  </a:lnTo>
                  <a:lnTo>
                    <a:pt x="925690" y="43472"/>
                  </a:lnTo>
                  <a:lnTo>
                    <a:pt x="927811" y="41338"/>
                  </a:lnTo>
                  <a:lnTo>
                    <a:pt x="927811" y="36080"/>
                  </a:lnTo>
                  <a:close/>
                </a:path>
              </a:pathLst>
            </a:custGeom>
            <a:solidFill>
              <a:srgbClr val="3FB1A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7" name="object 107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853467" y="4170807"/>
              <a:ext cx="106591" cy="138927"/>
            </a:xfrm>
            <a:prstGeom prst="rect">
              <a:avLst/>
            </a:prstGeom>
          </p:spPr>
        </p:pic>
        <p:pic>
          <p:nvPicPr>
            <p:cNvPr id="108" name="object 108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070109" y="4170807"/>
              <a:ext cx="106591" cy="138927"/>
            </a:xfrm>
            <a:prstGeom prst="rect">
              <a:avLst/>
            </a:prstGeom>
          </p:spPr>
        </p:pic>
        <p:pic>
          <p:nvPicPr>
            <p:cNvPr id="109" name="object 109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286751" y="4170807"/>
              <a:ext cx="106591" cy="138927"/>
            </a:xfrm>
            <a:prstGeom prst="rect">
              <a:avLst/>
            </a:prstGeom>
          </p:spPr>
        </p:pic>
        <p:pic>
          <p:nvPicPr>
            <p:cNvPr id="110" name="object 110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503394" y="4170807"/>
              <a:ext cx="106591" cy="138927"/>
            </a:xfrm>
            <a:prstGeom prst="rect">
              <a:avLst/>
            </a:prstGeom>
          </p:spPr>
        </p:pic>
        <p:pic>
          <p:nvPicPr>
            <p:cNvPr id="111" name="object 111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720037" y="4170807"/>
              <a:ext cx="106591" cy="138927"/>
            </a:xfrm>
            <a:prstGeom prst="rect">
              <a:avLst/>
            </a:prstGeom>
          </p:spPr>
        </p:pic>
        <p:pic>
          <p:nvPicPr>
            <p:cNvPr id="112" name="object 112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936668" y="4170807"/>
              <a:ext cx="103344" cy="138927"/>
            </a:xfrm>
            <a:prstGeom prst="rect">
              <a:avLst/>
            </a:prstGeom>
          </p:spPr>
        </p:pic>
        <p:sp>
          <p:nvSpPr>
            <p:cNvPr id="113" name="object 113" descr=""/>
            <p:cNvSpPr/>
            <p:nvPr/>
          </p:nvSpPr>
          <p:spPr>
            <a:xfrm>
              <a:off x="734909" y="4295165"/>
              <a:ext cx="5715" cy="5715"/>
            </a:xfrm>
            <a:custGeom>
              <a:avLst/>
              <a:gdLst/>
              <a:ahLst/>
              <a:cxnLst/>
              <a:rect l="l" t="t" r="r" b="b"/>
              <a:pathLst>
                <a:path w="5715" h="5714">
                  <a:moveTo>
                    <a:pt x="4610" y="0"/>
                  </a:moveTo>
                  <a:lnTo>
                    <a:pt x="0" y="2514"/>
                  </a:lnTo>
                  <a:lnTo>
                    <a:pt x="0" y="2667"/>
                  </a:lnTo>
                  <a:lnTo>
                    <a:pt x="4965" y="5156"/>
                  </a:lnTo>
                  <a:lnTo>
                    <a:pt x="5092" y="5080"/>
                  </a:lnTo>
                  <a:lnTo>
                    <a:pt x="5092" y="279"/>
                  </a:lnTo>
                  <a:close/>
                </a:path>
              </a:pathLst>
            </a:custGeom>
            <a:solidFill>
              <a:srgbClr val="9A9B9E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4" name="object 114" descr=""/>
            <p:cNvSpPr/>
            <p:nvPr/>
          </p:nvSpPr>
          <p:spPr>
            <a:xfrm>
              <a:off x="636816" y="4282135"/>
              <a:ext cx="106680" cy="30480"/>
            </a:xfrm>
            <a:custGeom>
              <a:avLst/>
              <a:gdLst/>
              <a:ahLst/>
              <a:cxnLst/>
              <a:rect l="l" t="t" r="r" b="b"/>
              <a:pathLst>
                <a:path w="106679" h="30479">
                  <a:moveTo>
                    <a:pt x="106591" y="18592"/>
                  </a:moveTo>
                  <a:lnTo>
                    <a:pt x="103314" y="16192"/>
                  </a:lnTo>
                  <a:lnTo>
                    <a:pt x="103251" y="15341"/>
                  </a:lnTo>
                  <a:lnTo>
                    <a:pt x="102920" y="15100"/>
                  </a:lnTo>
                  <a:lnTo>
                    <a:pt x="102082" y="15557"/>
                  </a:lnTo>
                  <a:lnTo>
                    <a:pt x="84569" y="6413"/>
                  </a:lnTo>
                  <a:lnTo>
                    <a:pt x="73063" y="0"/>
                  </a:lnTo>
                  <a:lnTo>
                    <a:pt x="28917" y="1447"/>
                  </a:lnTo>
                  <a:lnTo>
                    <a:pt x="12903" y="4546"/>
                  </a:lnTo>
                  <a:lnTo>
                    <a:pt x="4622" y="6235"/>
                  </a:lnTo>
                  <a:lnTo>
                    <a:pt x="2743" y="5308"/>
                  </a:lnTo>
                  <a:lnTo>
                    <a:pt x="2667" y="6642"/>
                  </a:lnTo>
                  <a:lnTo>
                    <a:pt x="0" y="7175"/>
                  </a:lnTo>
                  <a:lnTo>
                    <a:pt x="2235" y="9093"/>
                  </a:lnTo>
                  <a:lnTo>
                    <a:pt x="36753" y="28003"/>
                  </a:lnTo>
                  <a:lnTo>
                    <a:pt x="41567" y="30429"/>
                  </a:lnTo>
                  <a:lnTo>
                    <a:pt x="50927" y="29375"/>
                  </a:lnTo>
                  <a:lnTo>
                    <a:pt x="91173" y="22301"/>
                  </a:lnTo>
                  <a:lnTo>
                    <a:pt x="99606" y="20434"/>
                  </a:lnTo>
                  <a:lnTo>
                    <a:pt x="106591" y="18592"/>
                  </a:lnTo>
                  <a:close/>
                </a:path>
              </a:pathLst>
            </a:custGeom>
            <a:solidFill>
              <a:srgbClr val="08050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5" name="object 115" descr=""/>
            <p:cNvSpPr/>
            <p:nvPr/>
          </p:nvSpPr>
          <p:spPr>
            <a:xfrm>
              <a:off x="636917" y="4280166"/>
              <a:ext cx="106680" cy="30480"/>
            </a:xfrm>
            <a:custGeom>
              <a:avLst/>
              <a:gdLst/>
              <a:ahLst/>
              <a:cxnLst/>
              <a:rect l="l" t="t" r="r" b="b"/>
              <a:pathLst>
                <a:path w="106679" h="30479">
                  <a:moveTo>
                    <a:pt x="106324" y="18630"/>
                  </a:moveTo>
                  <a:lnTo>
                    <a:pt x="103314" y="16192"/>
                  </a:lnTo>
                  <a:lnTo>
                    <a:pt x="103174" y="16129"/>
                  </a:lnTo>
                  <a:lnTo>
                    <a:pt x="103212" y="15278"/>
                  </a:lnTo>
                  <a:lnTo>
                    <a:pt x="102730" y="14986"/>
                  </a:lnTo>
                  <a:lnTo>
                    <a:pt x="101879" y="15455"/>
                  </a:lnTo>
                  <a:lnTo>
                    <a:pt x="84569" y="6413"/>
                  </a:lnTo>
                  <a:lnTo>
                    <a:pt x="73063" y="0"/>
                  </a:lnTo>
                  <a:lnTo>
                    <a:pt x="28917" y="1447"/>
                  </a:lnTo>
                  <a:lnTo>
                    <a:pt x="5080" y="6172"/>
                  </a:lnTo>
                  <a:lnTo>
                    <a:pt x="2514" y="4724"/>
                  </a:lnTo>
                  <a:lnTo>
                    <a:pt x="2578" y="6667"/>
                  </a:lnTo>
                  <a:lnTo>
                    <a:pt x="0" y="7175"/>
                  </a:lnTo>
                  <a:lnTo>
                    <a:pt x="2235" y="9093"/>
                  </a:lnTo>
                  <a:lnTo>
                    <a:pt x="36753" y="28003"/>
                  </a:lnTo>
                  <a:lnTo>
                    <a:pt x="41567" y="30429"/>
                  </a:lnTo>
                  <a:lnTo>
                    <a:pt x="50927" y="29375"/>
                  </a:lnTo>
                  <a:lnTo>
                    <a:pt x="66509" y="26911"/>
                  </a:lnTo>
                  <a:lnTo>
                    <a:pt x="90944" y="22326"/>
                  </a:lnTo>
                  <a:lnTo>
                    <a:pt x="99339" y="20472"/>
                  </a:lnTo>
                  <a:lnTo>
                    <a:pt x="106324" y="18630"/>
                  </a:lnTo>
                  <a:close/>
                </a:path>
              </a:pathLst>
            </a:custGeom>
            <a:solidFill>
              <a:srgbClr val="E9E8E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6" name="object 116" descr=""/>
            <p:cNvSpPr/>
            <p:nvPr/>
          </p:nvSpPr>
          <p:spPr>
            <a:xfrm>
              <a:off x="636824" y="4277287"/>
              <a:ext cx="106680" cy="30480"/>
            </a:xfrm>
            <a:custGeom>
              <a:avLst/>
              <a:gdLst/>
              <a:ahLst/>
              <a:cxnLst/>
              <a:rect l="l" t="t" r="r" b="b"/>
              <a:pathLst>
                <a:path w="106679" h="30479">
                  <a:moveTo>
                    <a:pt x="73063" y="0"/>
                  </a:moveTo>
                  <a:lnTo>
                    <a:pt x="28917" y="1447"/>
                  </a:lnTo>
                  <a:lnTo>
                    <a:pt x="0" y="7175"/>
                  </a:lnTo>
                  <a:lnTo>
                    <a:pt x="2235" y="9093"/>
                  </a:lnTo>
                  <a:lnTo>
                    <a:pt x="36753" y="28003"/>
                  </a:lnTo>
                  <a:lnTo>
                    <a:pt x="41567" y="30441"/>
                  </a:lnTo>
                  <a:lnTo>
                    <a:pt x="50927" y="29387"/>
                  </a:lnTo>
                  <a:lnTo>
                    <a:pt x="66551" y="26915"/>
                  </a:lnTo>
                  <a:lnTo>
                    <a:pt x="91164" y="22307"/>
                  </a:lnTo>
                  <a:lnTo>
                    <a:pt x="99606" y="20447"/>
                  </a:lnTo>
                  <a:lnTo>
                    <a:pt x="106591" y="18592"/>
                  </a:lnTo>
                  <a:lnTo>
                    <a:pt x="103314" y="16192"/>
                  </a:lnTo>
                  <a:lnTo>
                    <a:pt x="84569" y="6413"/>
                  </a:lnTo>
                  <a:lnTo>
                    <a:pt x="73063" y="0"/>
                  </a:lnTo>
                  <a:close/>
                </a:path>
              </a:pathLst>
            </a:custGeom>
            <a:solidFill>
              <a:srgbClr val="F68B42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7" name="object 117" descr=""/>
            <p:cNvSpPr/>
            <p:nvPr/>
          </p:nvSpPr>
          <p:spPr>
            <a:xfrm>
              <a:off x="673582" y="4281118"/>
              <a:ext cx="66675" cy="26034"/>
            </a:xfrm>
            <a:custGeom>
              <a:avLst/>
              <a:gdLst/>
              <a:ahLst/>
              <a:cxnLst/>
              <a:rect l="l" t="t" r="r" b="b"/>
              <a:pathLst>
                <a:path w="66675" h="26035">
                  <a:moveTo>
                    <a:pt x="43243" y="0"/>
                  </a:moveTo>
                  <a:lnTo>
                    <a:pt x="44094" y="4686"/>
                  </a:lnTo>
                  <a:lnTo>
                    <a:pt x="50952" y="11239"/>
                  </a:lnTo>
                  <a:lnTo>
                    <a:pt x="52247" y="15024"/>
                  </a:lnTo>
                  <a:lnTo>
                    <a:pt x="6959" y="24688"/>
                  </a:lnTo>
                  <a:lnTo>
                    <a:pt x="4445" y="24688"/>
                  </a:lnTo>
                  <a:lnTo>
                    <a:pt x="2095" y="24536"/>
                  </a:lnTo>
                  <a:lnTo>
                    <a:pt x="0" y="24168"/>
                  </a:lnTo>
                  <a:lnTo>
                    <a:pt x="2349" y="25285"/>
                  </a:lnTo>
                  <a:lnTo>
                    <a:pt x="5346" y="25653"/>
                  </a:lnTo>
                  <a:lnTo>
                    <a:pt x="12433" y="25653"/>
                  </a:lnTo>
                  <a:lnTo>
                    <a:pt x="54410" y="18472"/>
                  </a:lnTo>
                  <a:lnTo>
                    <a:pt x="66560" y="15201"/>
                  </a:lnTo>
                  <a:lnTo>
                    <a:pt x="66548" y="12636"/>
                  </a:lnTo>
                  <a:lnTo>
                    <a:pt x="62826" y="10413"/>
                  </a:lnTo>
                  <a:lnTo>
                    <a:pt x="43243" y="0"/>
                  </a:lnTo>
                  <a:close/>
                </a:path>
              </a:pathLst>
            </a:custGeom>
            <a:solidFill>
              <a:srgbClr val="E0814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8" name="object 118" descr=""/>
            <p:cNvSpPr/>
            <p:nvPr/>
          </p:nvSpPr>
          <p:spPr>
            <a:xfrm>
              <a:off x="663760" y="4176091"/>
              <a:ext cx="19050" cy="103505"/>
            </a:xfrm>
            <a:custGeom>
              <a:avLst/>
              <a:gdLst/>
              <a:ahLst/>
              <a:cxnLst/>
              <a:rect l="l" t="t" r="r" b="b"/>
              <a:pathLst>
                <a:path w="19050" h="103504">
                  <a:moveTo>
                    <a:pt x="18770" y="0"/>
                  </a:moveTo>
                  <a:lnTo>
                    <a:pt x="0" y="103022"/>
                  </a:lnTo>
                  <a:lnTo>
                    <a:pt x="18770" y="0"/>
                  </a:lnTo>
                  <a:close/>
                </a:path>
              </a:pathLst>
            </a:custGeom>
            <a:solidFill>
              <a:srgbClr val="C2BFB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9" name="object 119" descr=""/>
            <p:cNvSpPr/>
            <p:nvPr/>
          </p:nvSpPr>
          <p:spPr>
            <a:xfrm>
              <a:off x="661695" y="4279115"/>
              <a:ext cx="57150" cy="24765"/>
            </a:xfrm>
            <a:custGeom>
              <a:avLst/>
              <a:gdLst/>
              <a:ahLst/>
              <a:cxnLst/>
              <a:rect l="l" t="t" r="r" b="b"/>
              <a:pathLst>
                <a:path w="57150" h="24764">
                  <a:moveTo>
                    <a:pt x="2082" y="0"/>
                  </a:moveTo>
                  <a:lnTo>
                    <a:pt x="0" y="11341"/>
                  </a:lnTo>
                  <a:lnTo>
                    <a:pt x="1410" y="13381"/>
                  </a:lnTo>
                  <a:lnTo>
                    <a:pt x="6343" y="17868"/>
                  </a:lnTo>
                  <a:lnTo>
                    <a:pt x="15848" y="22356"/>
                  </a:lnTo>
                  <a:lnTo>
                    <a:pt x="30975" y="24396"/>
                  </a:lnTo>
                  <a:lnTo>
                    <a:pt x="33471" y="24002"/>
                  </a:lnTo>
                  <a:lnTo>
                    <a:pt x="30957" y="23990"/>
                  </a:lnTo>
                  <a:lnTo>
                    <a:pt x="15931" y="21965"/>
                  </a:lnTo>
                  <a:lnTo>
                    <a:pt x="6430" y="17481"/>
                  </a:lnTo>
                  <a:lnTo>
                    <a:pt x="1499" y="12998"/>
                  </a:lnTo>
                  <a:lnTo>
                    <a:pt x="88" y="10960"/>
                  </a:lnTo>
                  <a:lnTo>
                    <a:pt x="2082" y="0"/>
                  </a:lnTo>
                  <a:close/>
                </a:path>
                <a:path w="57150" h="24764">
                  <a:moveTo>
                    <a:pt x="33772" y="23955"/>
                  </a:moveTo>
                  <a:lnTo>
                    <a:pt x="33121" y="23990"/>
                  </a:lnTo>
                  <a:lnTo>
                    <a:pt x="31330" y="24002"/>
                  </a:lnTo>
                  <a:lnTo>
                    <a:pt x="33551" y="23990"/>
                  </a:lnTo>
                  <a:lnTo>
                    <a:pt x="33772" y="23955"/>
                  </a:lnTo>
                  <a:close/>
                </a:path>
                <a:path w="57150" h="24764">
                  <a:moveTo>
                    <a:pt x="51897" y="17820"/>
                  </a:moveTo>
                  <a:lnTo>
                    <a:pt x="44826" y="22211"/>
                  </a:lnTo>
                  <a:lnTo>
                    <a:pt x="33772" y="23955"/>
                  </a:lnTo>
                  <a:lnTo>
                    <a:pt x="34785" y="23901"/>
                  </a:lnTo>
                  <a:lnTo>
                    <a:pt x="43116" y="23050"/>
                  </a:lnTo>
                  <a:lnTo>
                    <a:pt x="47650" y="21018"/>
                  </a:lnTo>
                  <a:lnTo>
                    <a:pt x="51897" y="17820"/>
                  </a:lnTo>
                  <a:close/>
                </a:path>
                <a:path w="57150" h="24764">
                  <a:moveTo>
                    <a:pt x="52698" y="17214"/>
                  </a:moveTo>
                  <a:lnTo>
                    <a:pt x="51897" y="17820"/>
                  </a:lnTo>
                  <a:lnTo>
                    <a:pt x="52565" y="17405"/>
                  </a:lnTo>
                  <a:lnTo>
                    <a:pt x="52698" y="17214"/>
                  </a:lnTo>
                  <a:close/>
                </a:path>
                <a:path w="57150" h="24764">
                  <a:moveTo>
                    <a:pt x="56495" y="10925"/>
                  </a:moveTo>
                  <a:lnTo>
                    <a:pt x="55931" y="12598"/>
                  </a:lnTo>
                  <a:lnTo>
                    <a:pt x="52698" y="17214"/>
                  </a:lnTo>
                  <a:lnTo>
                    <a:pt x="55867" y="14820"/>
                  </a:lnTo>
                  <a:lnTo>
                    <a:pt x="56495" y="10925"/>
                  </a:lnTo>
                  <a:close/>
                </a:path>
                <a:path w="57150" h="24764">
                  <a:moveTo>
                    <a:pt x="56057" y="7086"/>
                  </a:moveTo>
                  <a:lnTo>
                    <a:pt x="56616" y="10172"/>
                  </a:lnTo>
                  <a:lnTo>
                    <a:pt x="56495" y="10925"/>
                  </a:lnTo>
                  <a:lnTo>
                    <a:pt x="56667" y="10413"/>
                  </a:lnTo>
                  <a:lnTo>
                    <a:pt x="56057" y="7086"/>
                  </a:lnTo>
                  <a:close/>
                </a:path>
              </a:pathLst>
            </a:custGeom>
            <a:solidFill>
              <a:srgbClr val="C2713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0" name="object 120" descr=""/>
            <p:cNvSpPr/>
            <p:nvPr/>
          </p:nvSpPr>
          <p:spPr>
            <a:xfrm>
              <a:off x="661783" y="4175696"/>
              <a:ext cx="57150" cy="127635"/>
            </a:xfrm>
            <a:custGeom>
              <a:avLst/>
              <a:gdLst/>
              <a:ahLst/>
              <a:cxnLst/>
              <a:rect l="l" t="t" r="r" b="b"/>
              <a:pathLst>
                <a:path w="57150" h="127635">
                  <a:moveTo>
                    <a:pt x="35877" y="0"/>
                  </a:moveTo>
                  <a:lnTo>
                    <a:pt x="20802" y="88"/>
                  </a:lnTo>
                  <a:lnTo>
                    <a:pt x="0" y="114376"/>
                  </a:lnTo>
                  <a:lnTo>
                    <a:pt x="1410" y="116414"/>
                  </a:lnTo>
                  <a:lnTo>
                    <a:pt x="6342" y="120897"/>
                  </a:lnTo>
                  <a:lnTo>
                    <a:pt x="15843" y="125381"/>
                  </a:lnTo>
                  <a:lnTo>
                    <a:pt x="30962" y="127419"/>
                  </a:lnTo>
                  <a:lnTo>
                    <a:pt x="44485" y="127203"/>
                  </a:lnTo>
                  <a:lnTo>
                    <a:pt x="51655" y="125690"/>
                  </a:lnTo>
                  <a:lnTo>
                    <a:pt x="54870" y="121584"/>
                  </a:lnTo>
                  <a:lnTo>
                    <a:pt x="56527" y="113588"/>
                  </a:lnTo>
                  <a:lnTo>
                    <a:pt x="35877" y="0"/>
                  </a:lnTo>
                  <a:close/>
                </a:path>
              </a:pathLst>
            </a:custGeom>
            <a:solidFill>
              <a:srgbClr val="F04A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1" name="object 121" descr=""/>
            <p:cNvSpPr/>
            <p:nvPr/>
          </p:nvSpPr>
          <p:spPr>
            <a:xfrm>
              <a:off x="665403" y="4203700"/>
              <a:ext cx="50165" cy="74930"/>
            </a:xfrm>
            <a:custGeom>
              <a:avLst/>
              <a:gdLst/>
              <a:ahLst/>
              <a:cxnLst/>
              <a:rect l="l" t="t" r="r" b="b"/>
              <a:pathLst>
                <a:path w="50165" h="74929">
                  <a:moveTo>
                    <a:pt x="41529" y="23025"/>
                  </a:moveTo>
                  <a:lnTo>
                    <a:pt x="37350" y="50"/>
                  </a:lnTo>
                  <a:lnTo>
                    <a:pt x="34036" y="927"/>
                  </a:lnTo>
                  <a:lnTo>
                    <a:pt x="29806" y="1524"/>
                  </a:lnTo>
                  <a:lnTo>
                    <a:pt x="19443" y="1524"/>
                  </a:lnTo>
                  <a:lnTo>
                    <a:pt x="15354" y="889"/>
                  </a:lnTo>
                  <a:lnTo>
                    <a:pt x="12103" y="0"/>
                  </a:lnTo>
                  <a:lnTo>
                    <a:pt x="8039" y="22364"/>
                  </a:lnTo>
                  <a:lnTo>
                    <a:pt x="12890" y="24396"/>
                  </a:lnTo>
                  <a:lnTo>
                    <a:pt x="19050" y="25768"/>
                  </a:lnTo>
                  <a:lnTo>
                    <a:pt x="32854" y="25768"/>
                  </a:lnTo>
                  <a:lnTo>
                    <a:pt x="37731" y="24587"/>
                  </a:lnTo>
                  <a:lnTo>
                    <a:pt x="41529" y="23025"/>
                  </a:lnTo>
                  <a:close/>
                </a:path>
                <a:path w="50165" h="74929">
                  <a:moveTo>
                    <a:pt x="49542" y="67094"/>
                  </a:moveTo>
                  <a:lnTo>
                    <a:pt x="45529" y="45046"/>
                  </a:lnTo>
                  <a:lnTo>
                    <a:pt x="42456" y="47599"/>
                  </a:lnTo>
                  <a:lnTo>
                    <a:pt x="36118" y="50406"/>
                  </a:lnTo>
                  <a:lnTo>
                    <a:pt x="13500" y="50406"/>
                  </a:lnTo>
                  <a:lnTo>
                    <a:pt x="6946" y="47345"/>
                  </a:lnTo>
                  <a:lnTo>
                    <a:pt x="3848" y="45351"/>
                  </a:lnTo>
                  <a:lnTo>
                    <a:pt x="0" y="66497"/>
                  </a:lnTo>
                  <a:lnTo>
                    <a:pt x="4622" y="69608"/>
                  </a:lnTo>
                  <a:lnTo>
                    <a:pt x="10566" y="72212"/>
                  </a:lnTo>
                  <a:lnTo>
                    <a:pt x="17894" y="73990"/>
                  </a:lnTo>
                  <a:lnTo>
                    <a:pt x="26682" y="74650"/>
                  </a:lnTo>
                  <a:lnTo>
                    <a:pt x="38658" y="74650"/>
                  </a:lnTo>
                  <a:lnTo>
                    <a:pt x="45783" y="70205"/>
                  </a:lnTo>
                  <a:lnTo>
                    <a:pt x="49542" y="67094"/>
                  </a:lnTo>
                  <a:close/>
                </a:path>
              </a:pathLst>
            </a:custGeom>
            <a:solidFill>
              <a:srgbClr val="E1E1E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2" name="object 122" descr=""/>
            <p:cNvSpPr/>
            <p:nvPr/>
          </p:nvSpPr>
          <p:spPr>
            <a:xfrm>
              <a:off x="663774" y="4176091"/>
              <a:ext cx="19050" cy="103505"/>
            </a:xfrm>
            <a:custGeom>
              <a:avLst/>
              <a:gdLst/>
              <a:ahLst/>
              <a:cxnLst/>
              <a:rect l="l" t="t" r="r" b="b"/>
              <a:pathLst>
                <a:path w="19050" h="103504">
                  <a:moveTo>
                    <a:pt x="18757" y="0"/>
                  </a:moveTo>
                  <a:lnTo>
                    <a:pt x="0" y="103022"/>
                  </a:lnTo>
                  <a:lnTo>
                    <a:pt x="18757" y="0"/>
                  </a:lnTo>
                  <a:close/>
                </a:path>
              </a:pathLst>
            </a:custGeom>
            <a:solidFill>
              <a:srgbClr val="CAC7C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3" name="object 123" descr=""/>
            <p:cNvSpPr/>
            <p:nvPr/>
          </p:nvSpPr>
          <p:spPr>
            <a:xfrm>
              <a:off x="661784" y="4279115"/>
              <a:ext cx="2540" cy="11430"/>
            </a:xfrm>
            <a:custGeom>
              <a:avLst/>
              <a:gdLst/>
              <a:ahLst/>
              <a:cxnLst/>
              <a:rect l="l" t="t" r="r" b="b"/>
              <a:pathLst>
                <a:path w="2540" h="11429">
                  <a:moveTo>
                    <a:pt x="1993" y="0"/>
                  </a:moveTo>
                  <a:lnTo>
                    <a:pt x="0" y="10960"/>
                  </a:lnTo>
                  <a:lnTo>
                    <a:pt x="1993" y="0"/>
                  </a:lnTo>
                  <a:close/>
                </a:path>
              </a:pathLst>
            </a:custGeom>
            <a:solidFill>
              <a:srgbClr val="C8815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4" name="object 124" descr=""/>
            <p:cNvSpPr/>
            <p:nvPr/>
          </p:nvSpPr>
          <p:spPr>
            <a:xfrm>
              <a:off x="667377" y="4175699"/>
              <a:ext cx="45720" cy="127635"/>
            </a:xfrm>
            <a:custGeom>
              <a:avLst/>
              <a:gdLst/>
              <a:ahLst/>
              <a:cxnLst/>
              <a:rect l="l" t="t" r="r" b="b"/>
              <a:pathLst>
                <a:path w="45720" h="127635">
                  <a:moveTo>
                    <a:pt x="2705" y="109016"/>
                  </a:moveTo>
                  <a:lnTo>
                    <a:pt x="1371" y="116687"/>
                  </a:lnTo>
                  <a:lnTo>
                    <a:pt x="1231" y="116967"/>
                  </a:lnTo>
                  <a:lnTo>
                    <a:pt x="1028" y="117195"/>
                  </a:lnTo>
                  <a:lnTo>
                    <a:pt x="1282" y="118059"/>
                  </a:lnTo>
                  <a:lnTo>
                    <a:pt x="31622" y="127050"/>
                  </a:lnTo>
                  <a:lnTo>
                    <a:pt x="30645" y="127165"/>
                  </a:lnTo>
                  <a:lnTo>
                    <a:pt x="37426" y="126466"/>
                  </a:lnTo>
                  <a:lnTo>
                    <a:pt x="41309" y="124726"/>
                  </a:lnTo>
                  <a:lnTo>
                    <a:pt x="26288" y="124726"/>
                  </a:lnTo>
                  <a:lnTo>
                    <a:pt x="17613" y="123928"/>
                  </a:lnTo>
                  <a:lnTo>
                    <a:pt x="10085" y="121624"/>
                  </a:lnTo>
                  <a:lnTo>
                    <a:pt x="4730" y="117954"/>
                  </a:lnTo>
                  <a:lnTo>
                    <a:pt x="2578" y="113055"/>
                  </a:lnTo>
                  <a:lnTo>
                    <a:pt x="2705" y="109016"/>
                  </a:lnTo>
                  <a:close/>
                </a:path>
                <a:path w="45720" h="127635">
                  <a:moveTo>
                    <a:pt x="45211" y="119989"/>
                  </a:moveTo>
                  <a:lnTo>
                    <a:pt x="40233" y="123253"/>
                  </a:lnTo>
                  <a:lnTo>
                    <a:pt x="33210" y="124726"/>
                  </a:lnTo>
                  <a:lnTo>
                    <a:pt x="41309" y="124726"/>
                  </a:lnTo>
                  <a:lnTo>
                    <a:pt x="41960" y="124434"/>
                  </a:lnTo>
                  <a:lnTo>
                    <a:pt x="44996" y="122148"/>
                  </a:lnTo>
                  <a:lnTo>
                    <a:pt x="45008" y="121488"/>
                  </a:lnTo>
                  <a:lnTo>
                    <a:pt x="45211" y="119989"/>
                  </a:lnTo>
                  <a:close/>
                </a:path>
                <a:path w="45720" h="127635">
                  <a:moveTo>
                    <a:pt x="419" y="96253"/>
                  </a:moveTo>
                  <a:lnTo>
                    <a:pt x="177" y="99529"/>
                  </a:lnTo>
                  <a:lnTo>
                    <a:pt x="38" y="102577"/>
                  </a:lnTo>
                  <a:lnTo>
                    <a:pt x="0" y="105346"/>
                  </a:lnTo>
                  <a:lnTo>
                    <a:pt x="1460" y="96913"/>
                  </a:lnTo>
                  <a:lnTo>
                    <a:pt x="419" y="96253"/>
                  </a:lnTo>
                  <a:close/>
                </a:path>
                <a:path w="45720" h="127635">
                  <a:moveTo>
                    <a:pt x="6769" y="50647"/>
                  </a:moveTo>
                  <a:lnTo>
                    <a:pt x="5346" y="58496"/>
                  </a:lnTo>
                  <a:lnTo>
                    <a:pt x="4025" y="66433"/>
                  </a:lnTo>
                  <a:lnTo>
                    <a:pt x="2946" y="74002"/>
                  </a:lnTo>
                  <a:lnTo>
                    <a:pt x="4356" y="74764"/>
                  </a:lnTo>
                  <a:lnTo>
                    <a:pt x="5232" y="75145"/>
                  </a:lnTo>
                  <a:lnTo>
                    <a:pt x="9321" y="51549"/>
                  </a:lnTo>
                  <a:lnTo>
                    <a:pt x="8432" y="51269"/>
                  </a:lnTo>
                  <a:lnTo>
                    <a:pt x="6769" y="50647"/>
                  </a:lnTo>
                  <a:close/>
                </a:path>
                <a:path w="45720" h="127635">
                  <a:moveTo>
                    <a:pt x="23126" y="0"/>
                  </a:moveTo>
                  <a:lnTo>
                    <a:pt x="17779" y="0"/>
                  </a:lnTo>
                  <a:lnTo>
                    <a:pt x="16267" y="5849"/>
                  </a:lnTo>
                  <a:lnTo>
                    <a:pt x="14631" y="12609"/>
                  </a:lnTo>
                  <a:lnTo>
                    <a:pt x="12913" y="20129"/>
                  </a:lnTo>
                  <a:lnTo>
                    <a:pt x="11150" y="28257"/>
                  </a:lnTo>
                  <a:lnTo>
                    <a:pt x="12534" y="28575"/>
                  </a:lnTo>
                  <a:lnTo>
                    <a:pt x="13271" y="28714"/>
                  </a:lnTo>
                  <a:lnTo>
                    <a:pt x="17500" y="4318"/>
                  </a:lnTo>
                  <a:lnTo>
                    <a:pt x="18199" y="3759"/>
                  </a:lnTo>
                  <a:lnTo>
                    <a:pt x="21814" y="3759"/>
                  </a:lnTo>
                  <a:lnTo>
                    <a:pt x="21945" y="3302"/>
                  </a:lnTo>
                  <a:lnTo>
                    <a:pt x="23126" y="0"/>
                  </a:lnTo>
                  <a:close/>
                </a:path>
                <a:path w="45720" h="127635">
                  <a:moveTo>
                    <a:pt x="21814" y="3759"/>
                  </a:moveTo>
                  <a:lnTo>
                    <a:pt x="18199" y="3759"/>
                  </a:lnTo>
                  <a:lnTo>
                    <a:pt x="19265" y="3784"/>
                  </a:lnTo>
                  <a:lnTo>
                    <a:pt x="20154" y="3937"/>
                  </a:lnTo>
                  <a:lnTo>
                    <a:pt x="20751" y="4787"/>
                  </a:lnTo>
                  <a:lnTo>
                    <a:pt x="19278" y="13322"/>
                  </a:lnTo>
                  <a:lnTo>
                    <a:pt x="20637" y="7874"/>
                  </a:lnTo>
                  <a:lnTo>
                    <a:pt x="21814" y="3759"/>
                  </a:lnTo>
                  <a:close/>
                </a:path>
              </a:pathLst>
            </a:custGeom>
            <a:solidFill>
              <a:srgbClr val="F2684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5" name="object 125" descr=""/>
            <p:cNvSpPr/>
            <p:nvPr/>
          </p:nvSpPr>
          <p:spPr>
            <a:xfrm>
              <a:off x="667791" y="4203966"/>
              <a:ext cx="13335" cy="69215"/>
            </a:xfrm>
            <a:custGeom>
              <a:avLst/>
              <a:gdLst/>
              <a:ahLst/>
              <a:cxnLst/>
              <a:rect l="l" t="t" r="r" b="b"/>
              <a:pathLst>
                <a:path w="13334" h="69214">
                  <a:moveTo>
                    <a:pt x="4813" y="46888"/>
                  </a:moveTo>
                  <a:lnTo>
                    <a:pt x="3937" y="46507"/>
                  </a:lnTo>
                  <a:lnTo>
                    <a:pt x="2527" y="45745"/>
                  </a:lnTo>
                  <a:lnTo>
                    <a:pt x="1384" y="53746"/>
                  </a:lnTo>
                  <a:lnTo>
                    <a:pt x="495" y="61341"/>
                  </a:lnTo>
                  <a:lnTo>
                    <a:pt x="0" y="67995"/>
                  </a:lnTo>
                  <a:lnTo>
                    <a:pt x="1041" y="68656"/>
                  </a:lnTo>
                  <a:lnTo>
                    <a:pt x="4813" y="46888"/>
                  </a:lnTo>
                  <a:close/>
                </a:path>
                <a:path w="13334" h="69214">
                  <a:moveTo>
                    <a:pt x="12852" y="457"/>
                  </a:moveTo>
                  <a:lnTo>
                    <a:pt x="10731" y="0"/>
                  </a:lnTo>
                  <a:lnTo>
                    <a:pt x="9232" y="7112"/>
                  </a:lnTo>
                  <a:lnTo>
                    <a:pt x="7734" y="14706"/>
                  </a:lnTo>
                  <a:lnTo>
                    <a:pt x="6337" y="22390"/>
                  </a:lnTo>
                  <a:lnTo>
                    <a:pt x="8001" y="23012"/>
                  </a:lnTo>
                  <a:lnTo>
                    <a:pt x="8890" y="23291"/>
                  </a:lnTo>
                  <a:lnTo>
                    <a:pt x="12852" y="457"/>
                  </a:lnTo>
                  <a:close/>
                </a:path>
              </a:pathLst>
            </a:custGeom>
            <a:solidFill>
              <a:srgbClr val="E5E5E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6" name="object 126" descr=""/>
            <p:cNvSpPr/>
            <p:nvPr/>
          </p:nvSpPr>
          <p:spPr>
            <a:xfrm>
              <a:off x="670082" y="4189022"/>
              <a:ext cx="17145" cy="95885"/>
            </a:xfrm>
            <a:custGeom>
              <a:avLst/>
              <a:gdLst/>
              <a:ahLst/>
              <a:cxnLst/>
              <a:rect l="l" t="t" r="r" b="b"/>
              <a:pathLst>
                <a:path w="17145" h="95885">
                  <a:moveTo>
                    <a:pt x="1130" y="84899"/>
                  </a:moveTo>
                  <a:lnTo>
                    <a:pt x="584" y="89242"/>
                  </a:lnTo>
                  <a:lnTo>
                    <a:pt x="190" y="92925"/>
                  </a:lnTo>
                  <a:lnTo>
                    <a:pt x="0" y="95694"/>
                  </a:lnTo>
                  <a:lnTo>
                    <a:pt x="1816" y="85229"/>
                  </a:lnTo>
                  <a:lnTo>
                    <a:pt x="1130" y="84899"/>
                  </a:lnTo>
                  <a:close/>
                </a:path>
                <a:path w="17145" h="95885">
                  <a:moveTo>
                    <a:pt x="8458" y="38773"/>
                  </a:moveTo>
                  <a:lnTo>
                    <a:pt x="6984" y="46837"/>
                  </a:lnTo>
                  <a:lnTo>
                    <a:pt x="5587" y="54978"/>
                  </a:lnTo>
                  <a:lnTo>
                    <a:pt x="4368" y="62585"/>
                  </a:lnTo>
                  <a:lnTo>
                    <a:pt x="5664" y="63030"/>
                  </a:lnTo>
                  <a:lnTo>
                    <a:pt x="9804" y="39103"/>
                  </a:lnTo>
                  <a:lnTo>
                    <a:pt x="8458" y="38773"/>
                  </a:lnTo>
                  <a:close/>
                </a:path>
                <a:path w="17145" h="95885">
                  <a:moveTo>
                    <a:pt x="16573" y="0"/>
                  </a:moveTo>
                  <a:lnTo>
                    <a:pt x="15405" y="4698"/>
                  </a:lnTo>
                  <a:lnTo>
                    <a:pt x="14185" y="10045"/>
                  </a:lnTo>
                  <a:lnTo>
                    <a:pt x="12979" y="15773"/>
                  </a:lnTo>
                  <a:lnTo>
                    <a:pt x="13830" y="15874"/>
                  </a:lnTo>
                  <a:lnTo>
                    <a:pt x="16573" y="0"/>
                  </a:lnTo>
                  <a:close/>
                </a:path>
              </a:pathLst>
            </a:custGeom>
            <a:solidFill>
              <a:srgbClr val="F47A5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7" name="object 127" descr=""/>
            <p:cNvSpPr/>
            <p:nvPr/>
          </p:nvSpPr>
          <p:spPr>
            <a:xfrm>
              <a:off x="671207" y="4204792"/>
              <a:ext cx="12700" cy="69850"/>
            </a:xfrm>
            <a:custGeom>
              <a:avLst/>
              <a:gdLst/>
              <a:ahLst/>
              <a:cxnLst/>
              <a:rect l="l" t="t" r="r" b="b"/>
              <a:pathLst>
                <a:path w="12700" h="69850">
                  <a:moveTo>
                    <a:pt x="4521" y="47256"/>
                  </a:moveTo>
                  <a:lnTo>
                    <a:pt x="3238" y="46812"/>
                  </a:lnTo>
                  <a:lnTo>
                    <a:pt x="1905" y="55130"/>
                  </a:lnTo>
                  <a:lnTo>
                    <a:pt x="787" y="62826"/>
                  </a:lnTo>
                  <a:lnTo>
                    <a:pt x="0" y="69126"/>
                  </a:lnTo>
                  <a:lnTo>
                    <a:pt x="685" y="69469"/>
                  </a:lnTo>
                  <a:lnTo>
                    <a:pt x="4521" y="47256"/>
                  </a:lnTo>
                  <a:close/>
                </a:path>
                <a:path w="12700" h="69850">
                  <a:moveTo>
                    <a:pt x="12700" y="101"/>
                  </a:moveTo>
                  <a:lnTo>
                    <a:pt x="11849" y="0"/>
                  </a:lnTo>
                  <a:lnTo>
                    <a:pt x="10312" y="7251"/>
                  </a:lnTo>
                  <a:lnTo>
                    <a:pt x="8775" y="15100"/>
                  </a:lnTo>
                  <a:lnTo>
                    <a:pt x="7327" y="22999"/>
                  </a:lnTo>
                  <a:lnTo>
                    <a:pt x="8674" y="23342"/>
                  </a:lnTo>
                  <a:lnTo>
                    <a:pt x="12700" y="101"/>
                  </a:lnTo>
                  <a:close/>
                </a:path>
              </a:pathLst>
            </a:custGeom>
            <a:solidFill>
              <a:srgbClr val="E8E7E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8" name="object 128" descr=""/>
            <p:cNvSpPr/>
            <p:nvPr/>
          </p:nvSpPr>
          <p:spPr>
            <a:xfrm>
              <a:off x="667312" y="4179456"/>
              <a:ext cx="20955" cy="113664"/>
            </a:xfrm>
            <a:custGeom>
              <a:avLst/>
              <a:gdLst/>
              <a:ahLst/>
              <a:cxnLst/>
              <a:rect l="l" t="t" r="r" b="b"/>
              <a:pathLst>
                <a:path w="20954" h="113664">
                  <a:moveTo>
                    <a:pt x="1523" y="93154"/>
                  </a:moveTo>
                  <a:lnTo>
                    <a:pt x="63" y="101587"/>
                  </a:lnTo>
                  <a:lnTo>
                    <a:pt x="0" y="106629"/>
                  </a:lnTo>
                  <a:lnTo>
                    <a:pt x="304" y="110705"/>
                  </a:lnTo>
                  <a:lnTo>
                    <a:pt x="1092" y="113436"/>
                  </a:lnTo>
                  <a:lnTo>
                    <a:pt x="1295" y="113220"/>
                  </a:lnTo>
                  <a:lnTo>
                    <a:pt x="1447" y="112928"/>
                  </a:lnTo>
                  <a:lnTo>
                    <a:pt x="2768" y="105257"/>
                  </a:lnTo>
                  <a:lnTo>
                    <a:pt x="2971" y="102489"/>
                  </a:lnTo>
                  <a:lnTo>
                    <a:pt x="3352" y="98806"/>
                  </a:lnTo>
                  <a:lnTo>
                    <a:pt x="3898" y="94462"/>
                  </a:lnTo>
                  <a:lnTo>
                    <a:pt x="3060" y="94043"/>
                  </a:lnTo>
                  <a:lnTo>
                    <a:pt x="2273" y="93611"/>
                  </a:lnTo>
                  <a:lnTo>
                    <a:pt x="1523" y="93154"/>
                  </a:lnTo>
                  <a:close/>
                </a:path>
                <a:path w="20954" h="113664">
                  <a:moveTo>
                    <a:pt x="9385" y="47790"/>
                  </a:moveTo>
                  <a:lnTo>
                    <a:pt x="5295" y="71399"/>
                  </a:lnTo>
                  <a:lnTo>
                    <a:pt x="5867" y="71653"/>
                  </a:lnTo>
                  <a:lnTo>
                    <a:pt x="7137" y="72148"/>
                  </a:lnTo>
                  <a:lnTo>
                    <a:pt x="8356" y="64541"/>
                  </a:lnTo>
                  <a:lnTo>
                    <a:pt x="9753" y="56413"/>
                  </a:lnTo>
                  <a:lnTo>
                    <a:pt x="11226" y="48336"/>
                  </a:lnTo>
                  <a:lnTo>
                    <a:pt x="10591" y="48171"/>
                  </a:lnTo>
                  <a:lnTo>
                    <a:pt x="9385" y="47790"/>
                  </a:lnTo>
                  <a:close/>
                </a:path>
                <a:path w="20954" h="113664">
                  <a:moveTo>
                    <a:pt x="19138" y="0"/>
                  </a:moveTo>
                  <a:lnTo>
                    <a:pt x="18262" y="0"/>
                  </a:lnTo>
                  <a:lnTo>
                    <a:pt x="17564" y="571"/>
                  </a:lnTo>
                  <a:lnTo>
                    <a:pt x="13334" y="24955"/>
                  </a:lnTo>
                  <a:lnTo>
                    <a:pt x="14909" y="25222"/>
                  </a:lnTo>
                  <a:lnTo>
                    <a:pt x="15747" y="25336"/>
                  </a:lnTo>
                  <a:lnTo>
                    <a:pt x="16967" y="19608"/>
                  </a:lnTo>
                  <a:lnTo>
                    <a:pt x="18173" y="14262"/>
                  </a:lnTo>
                  <a:lnTo>
                    <a:pt x="19342" y="9563"/>
                  </a:lnTo>
                  <a:lnTo>
                    <a:pt x="20827" y="1028"/>
                  </a:lnTo>
                  <a:lnTo>
                    <a:pt x="20218" y="177"/>
                  </a:lnTo>
                  <a:lnTo>
                    <a:pt x="19138" y="0"/>
                  </a:lnTo>
                  <a:close/>
                </a:path>
              </a:pathLst>
            </a:custGeom>
            <a:solidFill>
              <a:srgbClr val="F68C6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9" name="object 129" descr=""/>
            <p:cNvSpPr/>
            <p:nvPr/>
          </p:nvSpPr>
          <p:spPr>
            <a:xfrm>
              <a:off x="668832" y="4204411"/>
              <a:ext cx="14604" cy="69850"/>
            </a:xfrm>
            <a:custGeom>
              <a:avLst/>
              <a:gdLst/>
              <a:ahLst/>
              <a:cxnLst/>
              <a:rect l="l" t="t" r="r" b="b"/>
              <a:pathLst>
                <a:path w="14604" h="69850">
                  <a:moveTo>
                    <a:pt x="5613" y="47193"/>
                  </a:moveTo>
                  <a:lnTo>
                    <a:pt x="3771" y="46443"/>
                  </a:lnTo>
                  <a:lnTo>
                    <a:pt x="0" y="68199"/>
                  </a:lnTo>
                  <a:lnTo>
                    <a:pt x="1536" y="69100"/>
                  </a:lnTo>
                  <a:lnTo>
                    <a:pt x="2374" y="69519"/>
                  </a:lnTo>
                  <a:lnTo>
                    <a:pt x="3175" y="63220"/>
                  </a:lnTo>
                  <a:lnTo>
                    <a:pt x="4292" y="55524"/>
                  </a:lnTo>
                  <a:lnTo>
                    <a:pt x="5613" y="47193"/>
                  </a:lnTo>
                  <a:close/>
                </a:path>
                <a:path w="14604" h="69850">
                  <a:moveTo>
                    <a:pt x="14224" y="381"/>
                  </a:moveTo>
                  <a:lnTo>
                    <a:pt x="11811" y="0"/>
                  </a:lnTo>
                  <a:lnTo>
                    <a:pt x="7848" y="22847"/>
                  </a:lnTo>
                  <a:lnTo>
                    <a:pt x="9702" y="23380"/>
                  </a:lnTo>
                  <a:lnTo>
                    <a:pt x="11150" y="15481"/>
                  </a:lnTo>
                  <a:lnTo>
                    <a:pt x="12687" y="7632"/>
                  </a:lnTo>
                  <a:lnTo>
                    <a:pt x="14224" y="381"/>
                  </a:lnTo>
                  <a:close/>
                </a:path>
              </a:pathLst>
            </a:custGeom>
            <a:solidFill>
              <a:srgbClr val="EBEAE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0" name="object 130" descr=""/>
            <p:cNvSpPr/>
            <p:nvPr/>
          </p:nvSpPr>
          <p:spPr>
            <a:xfrm>
              <a:off x="712367" y="4293946"/>
              <a:ext cx="5715" cy="4445"/>
            </a:xfrm>
            <a:custGeom>
              <a:avLst/>
              <a:gdLst/>
              <a:ahLst/>
              <a:cxnLst/>
              <a:rect l="l" t="t" r="r" b="b"/>
              <a:pathLst>
                <a:path w="5715" h="4445">
                  <a:moveTo>
                    <a:pt x="5194" y="0"/>
                  </a:moveTo>
                  <a:lnTo>
                    <a:pt x="0" y="3898"/>
                  </a:lnTo>
                  <a:lnTo>
                    <a:pt x="5194" y="0"/>
                  </a:lnTo>
                  <a:close/>
                </a:path>
              </a:pathLst>
            </a:custGeom>
            <a:solidFill>
              <a:srgbClr val="9D5E3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1" name="object 131" descr=""/>
            <p:cNvSpPr/>
            <p:nvPr/>
          </p:nvSpPr>
          <p:spPr>
            <a:xfrm>
              <a:off x="690260" y="4175701"/>
              <a:ext cx="28575" cy="120014"/>
            </a:xfrm>
            <a:custGeom>
              <a:avLst/>
              <a:gdLst/>
              <a:ahLst/>
              <a:cxnLst/>
              <a:rect l="l" t="t" r="r" b="b"/>
              <a:pathLst>
                <a:path w="28575" h="120014">
                  <a:moveTo>
                    <a:pt x="24688" y="95097"/>
                  </a:moveTo>
                  <a:lnTo>
                    <a:pt x="23672" y="95935"/>
                  </a:lnTo>
                  <a:lnTo>
                    <a:pt x="22390" y="96888"/>
                  </a:lnTo>
                  <a:lnTo>
                    <a:pt x="20840" y="97815"/>
                  </a:lnTo>
                  <a:lnTo>
                    <a:pt x="22758" y="112052"/>
                  </a:lnTo>
                  <a:lnTo>
                    <a:pt x="22707" y="116712"/>
                  </a:lnTo>
                  <a:lnTo>
                    <a:pt x="22326" y="119989"/>
                  </a:lnTo>
                  <a:lnTo>
                    <a:pt x="24866" y="118325"/>
                  </a:lnTo>
                  <a:lnTo>
                    <a:pt x="26860" y="116204"/>
                  </a:lnTo>
                  <a:lnTo>
                    <a:pt x="28054" y="113588"/>
                  </a:lnTo>
                  <a:lnTo>
                    <a:pt x="24688" y="95097"/>
                  </a:lnTo>
                  <a:close/>
                </a:path>
                <a:path w="28575" h="120014">
                  <a:moveTo>
                    <a:pt x="20678" y="73037"/>
                  </a:moveTo>
                  <a:lnTo>
                    <a:pt x="21577" y="77977"/>
                  </a:lnTo>
                  <a:lnTo>
                    <a:pt x="20678" y="73037"/>
                  </a:lnTo>
                  <a:close/>
                </a:path>
                <a:path w="28575" h="120014">
                  <a:moveTo>
                    <a:pt x="16672" y="51017"/>
                  </a:moveTo>
                  <a:lnTo>
                    <a:pt x="15735" y="51409"/>
                  </a:lnTo>
                  <a:lnTo>
                    <a:pt x="14719" y="51765"/>
                  </a:lnTo>
                  <a:lnTo>
                    <a:pt x="13652" y="52095"/>
                  </a:lnTo>
                  <a:lnTo>
                    <a:pt x="15265" y="61925"/>
                  </a:lnTo>
                  <a:lnTo>
                    <a:pt x="16078" y="66725"/>
                  </a:lnTo>
                  <a:lnTo>
                    <a:pt x="17437" y="75107"/>
                  </a:lnTo>
                  <a:lnTo>
                    <a:pt x="18783" y="74434"/>
                  </a:lnTo>
                  <a:lnTo>
                    <a:pt x="19850" y="73736"/>
                  </a:lnTo>
                  <a:lnTo>
                    <a:pt x="20675" y="73037"/>
                  </a:lnTo>
                  <a:lnTo>
                    <a:pt x="16672" y="51017"/>
                  </a:lnTo>
                  <a:close/>
                </a:path>
                <a:path w="28575" h="120014">
                  <a:moveTo>
                    <a:pt x="7404" y="0"/>
                  </a:moveTo>
                  <a:lnTo>
                    <a:pt x="3594" y="0"/>
                  </a:lnTo>
                  <a:lnTo>
                    <a:pt x="0" y="2603"/>
                  </a:lnTo>
                  <a:lnTo>
                    <a:pt x="3285" y="4237"/>
                  </a:lnTo>
                  <a:lnTo>
                    <a:pt x="5668" y="8413"/>
                  </a:lnTo>
                  <a:lnTo>
                    <a:pt x="7688" y="16190"/>
                  </a:lnTo>
                  <a:lnTo>
                    <a:pt x="9880" y="28625"/>
                  </a:lnTo>
                  <a:lnTo>
                    <a:pt x="11684" y="28257"/>
                  </a:lnTo>
                  <a:lnTo>
                    <a:pt x="12496" y="28041"/>
                  </a:lnTo>
                  <a:lnTo>
                    <a:pt x="7404" y="0"/>
                  </a:lnTo>
                  <a:close/>
                </a:path>
              </a:pathLst>
            </a:custGeom>
            <a:solidFill>
              <a:srgbClr val="BF412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2" name="object 132" descr=""/>
            <p:cNvSpPr/>
            <p:nvPr/>
          </p:nvSpPr>
          <p:spPr>
            <a:xfrm>
              <a:off x="700138" y="4203751"/>
              <a:ext cx="15240" cy="69850"/>
            </a:xfrm>
            <a:custGeom>
              <a:avLst/>
              <a:gdLst/>
              <a:ahLst/>
              <a:cxnLst/>
              <a:rect l="l" t="t" r="r" b="b"/>
              <a:pathLst>
                <a:path w="15240" h="69850">
                  <a:moveTo>
                    <a:pt x="6794" y="22974"/>
                  </a:moveTo>
                  <a:lnTo>
                    <a:pt x="2616" y="0"/>
                  </a:lnTo>
                  <a:lnTo>
                    <a:pt x="927" y="419"/>
                  </a:lnTo>
                  <a:lnTo>
                    <a:pt x="0" y="596"/>
                  </a:lnTo>
                  <a:lnTo>
                    <a:pt x="3771" y="24053"/>
                  </a:lnTo>
                  <a:lnTo>
                    <a:pt x="4838" y="23736"/>
                  </a:lnTo>
                  <a:lnTo>
                    <a:pt x="5854" y="23368"/>
                  </a:lnTo>
                  <a:lnTo>
                    <a:pt x="6794" y="22974"/>
                  </a:lnTo>
                  <a:close/>
                </a:path>
                <a:path w="15240" h="69850">
                  <a:moveTo>
                    <a:pt x="14808" y="67056"/>
                  </a:moveTo>
                  <a:lnTo>
                    <a:pt x="10795" y="44996"/>
                  </a:lnTo>
                  <a:lnTo>
                    <a:pt x="9969" y="45681"/>
                  </a:lnTo>
                  <a:lnTo>
                    <a:pt x="8902" y="46393"/>
                  </a:lnTo>
                  <a:lnTo>
                    <a:pt x="7556" y="47053"/>
                  </a:lnTo>
                  <a:lnTo>
                    <a:pt x="9080" y="56578"/>
                  </a:lnTo>
                  <a:lnTo>
                    <a:pt x="10185" y="63969"/>
                  </a:lnTo>
                  <a:lnTo>
                    <a:pt x="10960" y="69761"/>
                  </a:lnTo>
                  <a:lnTo>
                    <a:pt x="12509" y="68834"/>
                  </a:lnTo>
                  <a:lnTo>
                    <a:pt x="13779" y="67894"/>
                  </a:lnTo>
                  <a:lnTo>
                    <a:pt x="14808" y="67056"/>
                  </a:lnTo>
                  <a:close/>
                </a:path>
              </a:pathLst>
            </a:custGeom>
            <a:solidFill>
              <a:srgbClr val="B1AEAD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3" name="object 133" descr=""/>
            <p:cNvSpPr/>
            <p:nvPr/>
          </p:nvSpPr>
          <p:spPr>
            <a:xfrm>
              <a:off x="712367" y="4289285"/>
              <a:ext cx="6350" cy="8890"/>
            </a:xfrm>
            <a:custGeom>
              <a:avLst/>
              <a:gdLst/>
              <a:ahLst/>
              <a:cxnLst/>
              <a:rect l="l" t="t" r="r" b="b"/>
              <a:pathLst>
                <a:path w="6350" h="8889">
                  <a:moveTo>
                    <a:pt x="5943" y="0"/>
                  </a:moveTo>
                  <a:lnTo>
                    <a:pt x="4762" y="2616"/>
                  </a:lnTo>
                  <a:lnTo>
                    <a:pt x="2755" y="4737"/>
                  </a:lnTo>
                  <a:lnTo>
                    <a:pt x="215" y="6400"/>
                  </a:lnTo>
                  <a:lnTo>
                    <a:pt x="12" y="7899"/>
                  </a:lnTo>
                  <a:lnTo>
                    <a:pt x="0" y="8559"/>
                  </a:lnTo>
                  <a:lnTo>
                    <a:pt x="5194" y="4660"/>
                  </a:lnTo>
                  <a:lnTo>
                    <a:pt x="5943" y="0"/>
                  </a:lnTo>
                  <a:close/>
                </a:path>
              </a:pathLst>
            </a:custGeom>
            <a:solidFill>
              <a:srgbClr val="C0573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4" name="object 134" descr=""/>
            <p:cNvSpPr/>
            <p:nvPr/>
          </p:nvSpPr>
          <p:spPr>
            <a:xfrm>
              <a:off x="661785" y="4279115"/>
              <a:ext cx="2540" cy="11430"/>
            </a:xfrm>
            <a:custGeom>
              <a:avLst/>
              <a:gdLst/>
              <a:ahLst/>
              <a:cxnLst/>
              <a:rect l="l" t="t" r="r" b="b"/>
              <a:pathLst>
                <a:path w="2540" h="11429">
                  <a:moveTo>
                    <a:pt x="1993" y="0"/>
                  </a:moveTo>
                  <a:lnTo>
                    <a:pt x="0" y="10960"/>
                  </a:lnTo>
                  <a:lnTo>
                    <a:pt x="1993" y="0"/>
                  </a:lnTo>
                  <a:close/>
                </a:path>
              </a:pathLst>
            </a:custGeom>
            <a:solidFill>
              <a:srgbClr val="CF906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5" name="object 135" descr=""/>
            <p:cNvSpPr/>
            <p:nvPr/>
          </p:nvSpPr>
          <p:spPr>
            <a:xfrm>
              <a:off x="661785" y="4175701"/>
              <a:ext cx="37465" cy="127635"/>
            </a:xfrm>
            <a:custGeom>
              <a:avLst/>
              <a:gdLst/>
              <a:ahLst/>
              <a:cxnLst/>
              <a:rect l="l" t="t" r="r" b="b"/>
              <a:pathLst>
                <a:path w="37465" h="127635">
                  <a:moveTo>
                    <a:pt x="3620" y="94488"/>
                  </a:moveTo>
                  <a:lnTo>
                    <a:pt x="0" y="114376"/>
                  </a:lnTo>
                  <a:lnTo>
                    <a:pt x="1410" y="116414"/>
                  </a:lnTo>
                  <a:lnTo>
                    <a:pt x="6342" y="120897"/>
                  </a:lnTo>
                  <a:lnTo>
                    <a:pt x="15843" y="125381"/>
                  </a:lnTo>
                  <a:lnTo>
                    <a:pt x="30962" y="127419"/>
                  </a:lnTo>
                  <a:lnTo>
                    <a:pt x="33032" y="127406"/>
                  </a:lnTo>
                  <a:lnTo>
                    <a:pt x="34696" y="127317"/>
                  </a:lnTo>
                  <a:lnTo>
                    <a:pt x="37210" y="127050"/>
                  </a:lnTo>
                  <a:lnTo>
                    <a:pt x="27685" y="126669"/>
                  </a:lnTo>
                  <a:lnTo>
                    <a:pt x="18916" y="125442"/>
                  </a:lnTo>
                  <a:lnTo>
                    <a:pt x="6773" y="117728"/>
                  </a:lnTo>
                  <a:lnTo>
                    <a:pt x="5397" y="117728"/>
                  </a:lnTo>
                  <a:lnTo>
                    <a:pt x="5118" y="117703"/>
                  </a:lnTo>
                  <a:lnTo>
                    <a:pt x="4229" y="117551"/>
                  </a:lnTo>
                  <a:lnTo>
                    <a:pt x="3619" y="116700"/>
                  </a:lnTo>
                  <a:lnTo>
                    <a:pt x="5587" y="105346"/>
                  </a:lnTo>
                  <a:lnTo>
                    <a:pt x="5626" y="102577"/>
                  </a:lnTo>
                  <a:lnTo>
                    <a:pt x="5778" y="99529"/>
                  </a:lnTo>
                  <a:lnTo>
                    <a:pt x="6019" y="96253"/>
                  </a:lnTo>
                  <a:lnTo>
                    <a:pt x="5156" y="95681"/>
                  </a:lnTo>
                  <a:lnTo>
                    <a:pt x="4356" y="95097"/>
                  </a:lnTo>
                  <a:lnTo>
                    <a:pt x="3620" y="94488"/>
                  </a:lnTo>
                  <a:close/>
                </a:path>
                <a:path w="37465" h="127635">
                  <a:moveTo>
                    <a:pt x="6616" y="117195"/>
                  </a:moveTo>
                  <a:lnTo>
                    <a:pt x="6311" y="117525"/>
                  </a:lnTo>
                  <a:lnTo>
                    <a:pt x="5880" y="117728"/>
                  </a:lnTo>
                  <a:lnTo>
                    <a:pt x="6773" y="117728"/>
                  </a:lnTo>
                  <a:lnTo>
                    <a:pt x="6616" y="117195"/>
                  </a:lnTo>
                  <a:close/>
                </a:path>
                <a:path w="37465" h="127635">
                  <a:moveTo>
                    <a:pt x="15227" y="30721"/>
                  </a:moveTo>
                  <a:lnTo>
                    <a:pt x="5418" y="84606"/>
                  </a:lnTo>
                  <a:lnTo>
                    <a:pt x="7467" y="73355"/>
                  </a:lnTo>
                  <a:lnTo>
                    <a:pt x="8627" y="73355"/>
                  </a:lnTo>
                  <a:lnTo>
                    <a:pt x="9626" y="66433"/>
                  </a:lnTo>
                  <a:lnTo>
                    <a:pt x="10934" y="58496"/>
                  </a:lnTo>
                  <a:lnTo>
                    <a:pt x="12357" y="50647"/>
                  </a:lnTo>
                  <a:lnTo>
                    <a:pt x="11658" y="50355"/>
                  </a:lnTo>
                  <a:lnTo>
                    <a:pt x="15227" y="30721"/>
                  </a:lnTo>
                  <a:close/>
                </a:path>
                <a:path w="37465" h="127635">
                  <a:moveTo>
                    <a:pt x="8627" y="73355"/>
                  </a:moveTo>
                  <a:lnTo>
                    <a:pt x="7467" y="73355"/>
                  </a:lnTo>
                  <a:lnTo>
                    <a:pt x="8534" y="74002"/>
                  </a:lnTo>
                  <a:lnTo>
                    <a:pt x="8627" y="73355"/>
                  </a:lnTo>
                  <a:close/>
                </a:path>
                <a:path w="37465" h="127635">
                  <a:moveTo>
                    <a:pt x="23367" y="0"/>
                  </a:moveTo>
                  <a:lnTo>
                    <a:pt x="20929" y="0"/>
                  </a:lnTo>
                  <a:lnTo>
                    <a:pt x="20802" y="114"/>
                  </a:lnTo>
                  <a:lnTo>
                    <a:pt x="15722" y="27990"/>
                  </a:lnTo>
                  <a:lnTo>
                    <a:pt x="16751" y="28257"/>
                  </a:lnTo>
                  <a:lnTo>
                    <a:pt x="18506" y="20129"/>
                  </a:lnTo>
                  <a:lnTo>
                    <a:pt x="20221" y="12609"/>
                  </a:lnTo>
                  <a:lnTo>
                    <a:pt x="21855" y="5849"/>
                  </a:lnTo>
                  <a:lnTo>
                    <a:pt x="23367" y="0"/>
                  </a:lnTo>
                  <a:close/>
                </a:path>
              </a:pathLst>
            </a:custGeom>
            <a:solidFill>
              <a:srgbClr val="F47E5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6" name="object 136" descr=""/>
            <p:cNvSpPr/>
            <p:nvPr/>
          </p:nvSpPr>
          <p:spPr>
            <a:xfrm>
              <a:off x="665403" y="4203700"/>
              <a:ext cx="13335" cy="68580"/>
            </a:xfrm>
            <a:custGeom>
              <a:avLst/>
              <a:gdLst/>
              <a:ahLst/>
              <a:cxnLst/>
              <a:rect l="l" t="t" r="r" b="b"/>
              <a:pathLst>
                <a:path w="13334" h="68579">
                  <a:moveTo>
                    <a:pt x="4927" y="46012"/>
                  </a:moveTo>
                  <a:lnTo>
                    <a:pt x="3848" y="45364"/>
                  </a:lnTo>
                  <a:lnTo>
                    <a:pt x="0" y="66497"/>
                  </a:lnTo>
                  <a:lnTo>
                    <a:pt x="736" y="67106"/>
                  </a:lnTo>
                  <a:lnTo>
                    <a:pt x="1536" y="67691"/>
                  </a:lnTo>
                  <a:lnTo>
                    <a:pt x="2400" y="68262"/>
                  </a:lnTo>
                  <a:lnTo>
                    <a:pt x="2895" y="61607"/>
                  </a:lnTo>
                  <a:lnTo>
                    <a:pt x="3784" y="54013"/>
                  </a:lnTo>
                  <a:lnTo>
                    <a:pt x="4927" y="46012"/>
                  </a:lnTo>
                  <a:close/>
                </a:path>
                <a:path w="13334" h="68579">
                  <a:moveTo>
                    <a:pt x="13131" y="266"/>
                  </a:moveTo>
                  <a:lnTo>
                    <a:pt x="12103" y="0"/>
                  </a:lnTo>
                  <a:lnTo>
                    <a:pt x="8039" y="22364"/>
                  </a:lnTo>
                  <a:lnTo>
                    <a:pt x="8737" y="22656"/>
                  </a:lnTo>
                  <a:lnTo>
                    <a:pt x="10134" y="14973"/>
                  </a:lnTo>
                  <a:lnTo>
                    <a:pt x="11633" y="7366"/>
                  </a:lnTo>
                  <a:lnTo>
                    <a:pt x="13131" y="266"/>
                  </a:lnTo>
                  <a:close/>
                </a:path>
              </a:pathLst>
            </a:custGeom>
            <a:solidFill>
              <a:srgbClr val="E8E8E8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7" name="object 137" descr=""/>
            <p:cNvSpPr/>
            <p:nvPr/>
          </p:nvSpPr>
          <p:spPr>
            <a:xfrm>
              <a:off x="665407" y="4281044"/>
              <a:ext cx="3175" cy="12700"/>
            </a:xfrm>
            <a:custGeom>
              <a:avLst/>
              <a:gdLst/>
              <a:ahLst/>
              <a:cxnLst/>
              <a:rect l="l" t="t" r="r" b="b"/>
              <a:pathLst>
                <a:path w="3175" h="12700">
                  <a:moveTo>
                    <a:pt x="1968" y="0"/>
                  </a:moveTo>
                  <a:lnTo>
                    <a:pt x="0" y="11353"/>
                  </a:lnTo>
                  <a:lnTo>
                    <a:pt x="596" y="12217"/>
                  </a:lnTo>
                  <a:lnTo>
                    <a:pt x="1498" y="12369"/>
                  </a:lnTo>
                  <a:lnTo>
                    <a:pt x="1778" y="12395"/>
                  </a:lnTo>
                  <a:lnTo>
                    <a:pt x="2247" y="12395"/>
                  </a:lnTo>
                  <a:lnTo>
                    <a:pt x="2692" y="12192"/>
                  </a:lnTo>
                  <a:lnTo>
                    <a:pt x="2997" y="11849"/>
                  </a:lnTo>
                  <a:lnTo>
                    <a:pt x="2209" y="9118"/>
                  </a:lnTo>
                  <a:lnTo>
                    <a:pt x="1905" y="5041"/>
                  </a:lnTo>
                  <a:lnTo>
                    <a:pt x="1968" y="0"/>
                  </a:lnTo>
                  <a:close/>
                </a:path>
              </a:pathLst>
            </a:custGeom>
            <a:solidFill>
              <a:srgbClr val="F79C79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8" name="object 138" descr=""/>
            <p:cNvSpPr/>
            <p:nvPr/>
          </p:nvSpPr>
          <p:spPr>
            <a:xfrm>
              <a:off x="682566" y="4173634"/>
              <a:ext cx="15240" cy="5080"/>
            </a:xfrm>
            <a:custGeom>
              <a:avLst/>
              <a:gdLst/>
              <a:ahLst/>
              <a:cxnLst/>
              <a:rect l="l" t="t" r="r" b="b"/>
              <a:pathLst>
                <a:path w="15240" h="5079">
                  <a:moveTo>
                    <a:pt x="11747" y="0"/>
                  </a:moveTo>
                  <a:lnTo>
                    <a:pt x="3390" y="0"/>
                  </a:lnTo>
                  <a:lnTo>
                    <a:pt x="0" y="1041"/>
                  </a:lnTo>
                  <a:lnTo>
                    <a:pt x="0" y="3619"/>
                  </a:lnTo>
                  <a:lnTo>
                    <a:pt x="3390" y="4673"/>
                  </a:lnTo>
                  <a:lnTo>
                    <a:pt x="11747" y="4673"/>
                  </a:lnTo>
                  <a:lnTo>
                    <a:pt x="15138" y="3619"/>
                  </a:lnTo>
                  <a:lnTo>
                    <a:pt x="15138" y="2336"/>
                  </a:lnTo>
                  <a:lnTo>
                    <a:pt x="15138" y="1041"/>
                  </a:lnTo>
                  <a:lnTo>
                    <a:pt x="11747" y="0"/>
                  </a:lnTo>
                  <a:close/>
                </a:path>
              </a:pathLst>
            </a:custGeom>
            <a:solidFill>
              <a:srgbClr val="E7412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9" name="object 139" descr=""/>
            <p:cNvSpPr/>
            <p:nvPr/>
          </p:nvSpPr>
          <p:spPr>
            <a:xfrm>
              <a:off x="665353" y="3398050"/>
              <a:ext cx="212725" cy="770890"/>
            </a:xfrm>
            <a:custGeom>
              <a:avLst/>
              <a:gdLst/>
              <a:ahLst/>
              <a:cxnLst/>
              <a:rect l="l" t="t" r="r" b="b"/>
              <a:pathLst>
                <a:path w="212725" h="770889">
                  <a:moveTo>
                    <a:pt x="45288" y="553504"/>
                  </a:moveTo>
                  <a:lnTo>
                    <a:pt x="38633" y="544677"/>
                  </a:lnTo>
                  <a:lnTo>
                    <a:pt x="32448" y="534339"/>
                  </a:lnTo>
                  <a:lnTo>
                    <a:pt x="27025" y="523417"/>
                  </a:lnTo>
                  <a:lnTo>
                    <a:pt x="22644" y="512813"/>
                  </a:lnTo>
                  <a:lnTo>
                    <a:pt x="18262" y="523417"/>
                  </a:lnTo>
                  <a:lnTo>
                    <a:pt x="12839" y="534339"/>
                  </a:lnTo>
                  <a:lnTo>
                    <a:pt x="6654" y="544677"/>
                  </a:lnTo>
                  <a:lnTo>
                    <a:pt x="0" y="553504"/>
                  </a:lnTo>
                  <a:lnTo>
                    <a:pt x="20269" y="546188"/>
                  </a:lnTo>
                  <a:lnTo>
                    <a:pt x="20269" y="737463"/>
                  </a:lnTo>
                  <a:lnTo>
                    <a:pt x="0" y="730123"/>
                  </a:lnTo>
                  <a:lnTo>
                    <a:pt x="6654" y="738974"/>
                  </a:lnTo>
                  <a:lnTo>
                    <a:pt x="12839" y="749312"/>
                  </a:lnTo>
                  <a:lnTo>
                    <a:pt x="18262" y="760222"/>
                  </a:lnTo>
                  <a:lnTo>
                    <a:pt x="22644" y="770826"/>
                  </a:lnTo>
                  <a:lnTo>
                    <a:pt x="27025" y="760222"/>
                  </a:lnTo>
                  <a:lnTo>
                    <a:pt x="32448" y="749312"/>
                  </a:lnTo>
                  <a:lnTo>
                    <a:pt x="38633" y="738974"/>
                  </a:lnTo>
                  <a:lnTo>
                    <a:pt x="45288" y="730123"/>
                  </a:lnTo>
                  <a:lnTo>
                    <a:pt x="25031" y="737450"/>
                  </a:lnTo>
                  <a:lnTo>
                    <a:pt x="25031" y="546188"/>
                  </a:lnTo>
                  <a:lnTo>
                    <a:pt x="45288" y="553504"/>
                  </a:lnTo>
                  <a:close/>
                </a:path>
                <a:path w="212725" h="770889">
                  <a:moveTo>
                    <a:pt x="212344" y="22644"/>
                  </a:moveTo>
                  <a:lnTo>
                    <a:pt x="201739" y="18262"/>
                  </a:lnTo>
                  <a:lnTo>
                    <a:pt x="190830" y="12839"/>
                  </a:lnTo>
                  <a:lnTo>
                    <a:pt x="180492" y="6654"/>
                  </a:lnTo>
                  <a:lnTo>
                    <a:pt x="171653" y="0"/>
                  </a:lnTo>
                  <a:lnTo>
                    <a:pt x="178968" y="20256"/>
                  </a:lnTo>
                  <a:lnTo>
                    <a:pt x="93357" y="20256"/>
                  </a:lnTo>
                  <a:lnTo>
                    <a:pt x="100685" y="0"/>
                  </a:lnTo>
                  <a:lnTo>
                    <a:pt x="91846" y="6654"/>
                  </a:lnTo>
                  <a:lnTo>
                    <a:pt x="81508" y="12839"/>
                  </a:lnTo>
                  <a:lnTo>
                    <a:pt x="70586" y="18262"/>
                  </a:lnTo>
                  <a:lnTo>
                    <a:pt x="59982" y="22644"/>
                  </a:lnTo>
                  <a:lnTo>
                    <a:pt x="70586" y="27025"/>
                  </a:lnTo>
                  <a:lnTo>
                    <a:pt x="81508" y="32448"/>
                  </a:lnTo>
                  <a:lnTo>
                    <a:pt x="91846" y="38620"/>
                  </a:lnTo>
                  <a:lnTo>
                    <a:pt x="100685" y="45288"/>
                  </a:lnTo>
                  <a:lnTo>
                    <a:pt x="93345" y="25019"/>
                  </a:lnTo>
                  <a:lnTo>
                    <a:pt x="178968" y="25019"/>
                  </a:lnTo>
                  <a:lnTo>
                    <a:pt x="171653" y="45288"/>
                  </a:lnTo>
                  <a:lnTo>
                    <a:pt x="180492" y="38620"/>
                  </a:lnTo>
                  <a:lnTo>
                    <a:pt x="190830" y="32448"/>
                  </a:lnTo>
                  <a:lnTo>
                    <a:pt x="201739" y="27025"/>
                  </a:lnTo>
                  <a:lnTo>
                    <a:pt x="212344" y="22644"/>
                  </a:lnTo>
                  <a:close/>
                </a:path>
              </a:pathLst>
            </a:custGeom>
            <a:solidFill>
              <a:srgbClr val="05010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06412" y="4925250"/>
            <a:ext cx="11048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E8802C"/>
                </a:solidFill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0" y="0"/>
            <a:ext cx="504190" cy="1368425"/>
          </a:xfrm>
          <a:custGeom>
            <a:avLst/>
            <a:gdLst/>
            <a:ahLst/>
            <a:cxnLst/>
            <a:rect l="l" t="t" r="r" b="b"/>
            <a:pathLst>
              <a:path w="504190" h="1368425">
                <a:moveTo>
                  <a:pt x="0" y="1368006"/>
                </a:moveTo>
                <a:lnTo>
                  <a:pt x="503999" y="1368006"/>
                </a:lnTo>
                <a:lnTo>
                  <a:pt x="503999" y="0"/>
                </a:lnTo>
                <a:lnTo>
                  <a:pt x="0" y="0"/>
                </a:lnTo>
                <a:lnTo>
                  <a:pt x="0" y="1368006"/>
                </a:lnTo>
                <a:close/>
              </a:path>
            </a:pathLst>
          </a:custGeom>
          <a:solidFill>
            <a:srgbClr val="E8802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0" y="1421993"/>
            <a:ext cx="504190" cy="50800"/>
          </a:xfrm>
          <a:custGeom>
            <a:avLst/>
            <a:gdLst/>
            <a:ahLst/>
            <a:cxnLst/>
            <a:rect l="l" t="t" r="r" b="b"/>
            <a:pathLst>
              <a:path w="504190" h="50800">
                <a:moveTo>
                  <a:pt x="503999" y="0"/>
                </a:moveTo>
                <a:lnTo>
                  <a:pt x="0" y="0"/>
                </a:lnTo>
                <a:lnTo>
                  <a:pt x="0" y="50406"/>
                </a:lnTo>
                <a:lnTo>
                  <a:pt x="503999" y="50406"/>
                </a:lnTo>
                <a:lnTo>
                  <a:pt x="503999" y="0"/>
                </a:lnTo>
                <a:close/>
              </a:path>
            </a:pathLst>
          </a:custGeom>
          <a:solidFill>
            <a:srgbClr val="E8802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0" y="1522793"/>
            <a:ext cx="504190" cy="144145"/>
          </a:xfrm>
          <a:custGeom>
            <a:avLst/>
            <a:gdLst/>
            <a:ahLst/>
            <a:cxnLst/>
            <a:rect l="l" t="t" r="r" b="b"/>
            <a:pathLst>
              <a:path w="504190" h="144144">
                <a:moveTo>
                  <a:pt x="503999" y="93611"/>
                </a:moveTo>
                <a:lnTo>
                  <a:pt x="0" y="93611"/>
                </a:lnTo>
                <a:lnTo>
                  <a:pt x="0" y="144018"/>
                </a:lnTo>
                <a:lnTo>
                  <a:pt x="503999" y="144018"/>
                </a:lnTo>
                <a:lnTo>
                  <a:pt x="503999" y="93611"/>
                </a:lnTo>
                <a:close/>
              </a:path>
              <a:path w="504190" h="144144">
                <a:moveTo>
                  <a:pt x="503999" y="0"/>
                </a:moveTo>
                <a:lnTo>
                  <a:pt x="0" y="0"/>
                </a:lnTo>
                <a:lnTo>
                  <a:pt x="0" y="50406"/>
                </a:lnTo>
                <a:lnTo>
                  <a:pt x="503999" y="50406"/>
                </a:lnTo>
                <a:lnTo>
                  <a:pt x="503999" y="0"/>
                </a:lnTo>
                <a:close/>
              </a:path>
            </a:pathLst>
          </a:custGeom>
          <a:solidFill>
            <a:srgbClr val="E8802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 txBox="1"/>
          <p:nvPr/>
        </p:nvSpPr>
        <p:spPr>
          <a:xfrm>
            <a:off x="203305" y="435771"/>
            <a:ext cx="205104" cy="8788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715" indent="1270">
              <a:lnSpc>
                <a:spcPct val="100000"/>
              </a:lnSpc>
              <a:spcBef>
                <a:spcPts val="100"/>
              </a:spcBef>
            </a:pPr>
            <a:r>
              <a:rPr dirty="0" sz="1400" spc="-50" b="1">
                <a:solidFill>
                  <a:srgbClr val="FFFFFF"/>
                </a:solidFill>
                <a:latin typeface="微軟正黑體"/>
                <a:cs typeface="微軟正黑體"/>
              </a:rPr>
              <a:t>訓練準備</a:t>
            </a:r>
            <a:endParaRPr sz="1400">
              <a:latin typeface="微軟正黑體"/>
              <a:cs typeface="微軟正黑體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1523300" y="1114142"/>
            <a:ext cx="3225800" cy="1664335"/>
          </a:xfrm>
          <a:prstGeom prst="rect">
            <a:avLst/>
          </a:prstGeom>
        </p:spPr>
        <p:txBody>
          <a:bodyPr wrap="square" lIns="0" tIns="1930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520"/>
              </a:spcBef>
            </a:pPr>
            <a:r>
              <a:rPr dirty="0" sz="2400">
                <a:solidFill>
                  <a:srgbClr val="58595B"/>
                </a:solidFill>
                <a:latin typeface="華康彩帶體"/>
                <a:cs typeface="華康彩帶體"/>
              </a:rPr>
              <a:t>1</a:t>
            </a:r>
            <a:r>
              <a:rPr dirty="0" sz="2400" spc="-20">
                <a:solidFill>
                  <a:srgbClr val="58595B"/>
                </a:solidFill>
                <a:latin typeface="華康彩帶體"/>
                <a:cs typeface="華康彩帶體"/>
              </a:rPr>
              <a:t>、暖身</a:t>
            </a:r>
            <a:endParaRPr sz="2400">
              <a:latin typeface="華康彩帶體"/>
              <a:cs typeface="華康彩帶體"/>
            </a:endParaRPr>
          </a:p>
          <a:p>
            <a:pPr marL="12700">
              <a:lnSpc>
                <a:spcPct val="100000"/>
              </a:lnSpc>
              <a:spcBef>
                <a:spcPts val="1420"/>
              </a:spcBef>
            </a:pPr>
            <a:r>
              <a:rPr dirty="0" sz="2400">
                <a:solidFill>
                  <a:srgbClr val="58595B"/>
                </a:solidFill>
                <a:latin typeface="華康彩帶體"/>
                <a:cs typeface="華康彩帶體"/>
              </a:rPr>
              <a:t>2</a:t>
            </a:r>
            <a:r>
              <a:rPr dirty="0" sz="2400" spc="-10">
                <a:solidFill>
                  <a:srgbClr val="58595B"/>
                </a:solidFill>
                <a:latin typeface="華康彩帶體"/>
                <a:cs typeface="華康彩帶體"/>
              </a:rPr>
              <a:t>、服裝及護具</a:t>
            </a:r>
            <a:endParaRPr sz="2400">
              <a:latin typeface="華康彩帶體"/>
              <a:cs typeface="華康彩帶體"/>
            </a:endParaRPr>
          </a:p>
          <a:p>
            <a:pPr marL="12700">
              <a:lnSpc>
                <a:spcPct val="100000"/>
              </a:lnSpc>
              <a:spcBef>
                <a:spcPts val="1420"/>
              </a:spcBef>
            </a:pPr>
            <a:r>
              <a:rPr dirty="0" sz="2400">
                <a:solidFill>
                  <a:srgbClr val="58595B"/>
                </a:solidFill>
                <a:latin typeface="華康彩帶體"/>
                <a:cs typeface="華康彩帶體"/>
              </a:rPr>
              <a:t>3</a:t>
            </a:r>
            <a:r>
              <a:rPr dirty="0" sz="2400" spc="-5">
                <a:solidFill>
                  <a:srgbClr val="58595B"/>
                </a:solidFill>
                <a:latin typeface="華康彩帶體"/>
                <a:cs typeface="華康彩帶體"/>
              </a:rPr>
              <a:t>、車輛介紹、車輛檢查</a:t>
            </a:r>
            <a:endParaRPr sz="2400">
              <a:latin typeface="華康彩帶體"/>
              <a:cs typeface="華康彩帶體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995300" y="604403"/>
            <a:ext cx="2120900" cy="4826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83565" algn="l"/>
              </a:tabLst>
            </a:pPr>
            <a:r>
              <a:rPr dirty="0" sz="3000" spc="-50" b="0">
                <a:solidFill>
                  <a:srgbClr val="E8802C"/>
                </a:solidFill>
                <a:latin typeface="華康彩帶體"/>
                <a:cs typeface="華康彩帶體"/>
              </a:rPr>
              <a:t>一</a:t>
            </a:r>
            <a:r>
              <a:rPr dirty="0" sz="3000" b="0">
                <a:solidFill>
                  <a:srgbClr val="E8802C"/>
                </a:solidFill>
                <a:latin typeface="華康彩帶體"/>
                <a:cs typeface="華康彩帶體"/>
              </a:rPr>
              <a:t>	訓練準</a:t>
            </a:r>
            <a:r>
              <a:rPr dirty="0" sz="3000" spc="-50" b="0">
                <a:solidFill>
                  <a:srgbClr val="E8802C"/>
                </a:solidFill>
                <a:latin typeface="華康彩帶體"/>
                <a:cs typeface="華康彩帶體"/>
              </a:rPr>
              <a:t>備</a:t>
            </a:r>
            <a:endParaRPr sz="3000">
              <a:latin typeface="華康彩帶體"/>
              <a:cs typeface="華康彩帶體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7056005" y="0"/>
            <a:ext cx="504190" cy="1368425"/>
          </a:xfrm>
          <a:custGeom>
            <a:avLst/>
            <a:gdLst/>
            <a:ahLst/>
            <a:cxnLst/>
            <a:rect l="l" t="t" r="r" b="b"/>
            <a:pathLst>
              <a:path w="504190" h="1368425">
                <a:moveTo>
                  <a:pt x="0" y="1368006"/>
                </a:moveTo>
                <a:lnTo>
                  <a:pt x="503999" y="1368006"/>
                </a:lnTo>
                <a:lnTo>
                  <a:pt x="503999" y="0"/>
                </a:lnTo>
                <a:lnTo>
                  <a:pt x="0" y="0"/>
                </a:lnTo>
                <a:lnTo>
                  <a:pt x="0" y="1368006"/>
                </a:lnTo>
                <a:close/>
              </a:path>
            </a:pathLst>
          </a:custGeom>
          <a:solidFill>
            <a:srgbClr val="E8802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7056005" y="1421993"/>
            <a:ext cx="504190" cy="50800"/>
          </a:xfrm>
          <a:custGeom>
            <a:avLst/>
            <a:gdLst/>
            <a:ahLst/>
            <a:cxnLst/>
            <a:rect l="l" t="t" r="r" b="b"/>
            <a:pathLst>
              <a:path w="504190" h="50800">
                <a:moveTo>
                  <a:pt x="0" y="50406"/>
                </a:moveTo>
                <a:lnTo>
                  <a:pt x="503999" y="50406"/>
                </a:lnTo>
                <a:lnTo>
                  <a:pt x="503999" y="0"/>
                </a:lnTo>
                <a:lnTo>
                  <a:pt x="0" y="0"/>
                </a:lnTo>
                <a:lnTo>
                  <a:pt x="0" y="50406"/>
                </a:lnTo>
                <a:close/>
              </a:path>
            </a:pathLst>
          </a:custGeom>
          <a:solidFill>
            <a:srgbClr val="E8802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7056005" y="1522793"/>
            <a:ext cx="504190" cy="144145"/>
          </a:xfrm>
          <a:custGeom>
            <a:avLst/>
            <a:gdLst/>
            <a:ahLst/>
            <a:cxnLst/>
            <a:rect l="l" t="t" r="r" b="b"/>
            <a:pathLst>
              <a:path w="504190" h="144144">
                <a:moveTo>
                  <a:pt x="503999" y="93611"/>
                </a:moveTo>
                <a:lnTo>
                  <a:pt x="0" y="93611"/>
                </a:lnTo>
                <a:lnTo>
                  <a:pt x="0" y="144018"/>
                </a:lnTo>
                <a:lnTo>
                  <a:pt x="503999" y="144018"/>
                </a:lnTo>
                <a:lnTo>
                  <a:pt x="503999" y="93611"/>
                </a:lnTo>
                <a:close/>
              </a:path>
              <a:path w="504190" h="144144">
                <a:moveTo>
                  <a:pt x="503999" y="0"/>
                </a:moveTo>
                <a:lnTo>
                  <a:pt x="0" y="0"/>
                </a:lnTo>
                <a:lnTo>
                  <a:pt x="0" y="50406"/>
                </a:lnTo>
                <a:lnTo>
                  <a:pt x="503999" y="50406"/>
                </a:lnTo>
                <a:lnTo>
                  <a:pt x="503999" y="0"/>
                </a:lnTo>
                <a:close/>
              </a:path>
            </a:pathLst>
          </a:custGeom>
          <a:solidFill>
            <a:srgbClr val="E8802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7043430" y="4925250"/>
            <a:ext cx="11048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E8802C"/>
                </a:solidFill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7150293" y="435771"/>
            <a:ext cx="205104" cy="8788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 indent="1270">
              <a:lnSpc>
                <a:spcPct val="100000"/>
              </a:lnSpc>
              <a:spcBef>
                <a:spcPts val="100"/>
              </a:spcBef>
            </a:pPr>
            <a:r>
              <a:rPr dirty="0" sz="1400" spc="-50" b="1">
                <a:solidFill>
                  <a:srgbClr val="FFFFFF"/>
                </a:solidFill>
                <a:latin typeface="微軟正黑體"/>
                <a:cs typeface="微軟正黑體"/>
              </a:rPr>
              <a:t>訓練準備</a:t>
            </a:r>
            <a:endParaRPr sz="1400">
              <a:latin typeface="微軟正黑體"/>
              <a:cs typeface="微軟正黑體"/>
            </a:endParaRPr>
          </a:p>
        </p:txBody>
      </p:sp>
      <p:sp>
        <p:nvSpPr>
          <p:cNvPr id="7" name="object 7" descr=""/>
          <p:cNvSpPr/>
          <p:nvPr/>
        </p:nvSpPr>
        <p:spPr>
          <a:xfrm>
            <a:off x="0" y="1189202"/>
            <a:ext cx="6876415" cy="260985"/>
          </a:xfrm>
          <a:custGeom>
            <a:avLst/>
            <a:gdLst/>
            <a:ahLst/>
            <a:cxnLst/>
            <a:rect l="l" t="t" r="r" b="b"/>
            <a:pathLst>
              <a:path w="6876415" h="260984">
                <a:moveTo>
                  <a:pt x="6875995" y="0"/>
                </a:moveTo>
                <a:lnTo>
                  <a:pt x="0" y="0"/>
                </a:lnTo>
                <a:lnTo>
                  <a:pt x="0" y="260400"/>
                </a:lnTo>
                <a:lnTo>
                  <a:pt x="6875995" y="260400"/>
                </a:lnTo>
                <a:lnTo>
                  <a:pt x="6875995" y="0"/>
                </a:lnTo>
                <a:close/>
              </a:path>
            </a:pathLst>
          </a:custGeom>
          <a:solidFill>
            <a:srgbClr val="E8802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 txBox="1"/>
          <p:nvPr/>
        </p:nvSpPr>
        <p:spPr>
          <a:xfrm>
            <a:off x="3207674" y="296334"/>
            <a:ext cx="2548890" cy="768985"/>
          </a:xfrm>
          <a:prstGeom prst="rect">
            <a:avLst/>
          </a:prstGeom>
        </p:spPr>
        <p:txBody>
          <a:bodyPr wrap="square" lIns="0" tIns="48260" rIns="0" bIns="0" rtlCol="0" vert="horz">
            <a:spAutoFit/>
          </a:bodyPr>
          <a:lstStyle/>
          <a:p>
            <a:pPr marL="159385" indent="-146685">
              <a:lnSpc>
                <a:spcPct val="100000"/>
              </a:lnSpc>
              <a:spcBef>
                <a:spcPts val="380"/>
              </a:spcBef>
              <a:buAutoNum type="arabicPeriod"/>
              <a:tabLst>
                <a:tab pos="159385" algn="l"/>
              </a:tabLst>
            </a:pPr>
            <a:r>
              <a:rPr dirty="0" sz="1100" spc="-5">
                <a:solidFill>
                  <a:srgbClr val="58595B"/>
                </a:solidFill>
                <a:latin typeface="微軟正黑體"/>
                <a:cs typeface="微軟正黑體"/>
              </a:rPr>
              <a:t>充分暖身提升身體的柔軟性，避免受傷</a:t>
            </a:r>
            <a:endParaRPr sz="1100">
              <a:latin typeface="微軟正黑體"/>
              <a:cs typeface="微軟正黑體"/>
            </a:endParaRPr>
          </a:p>
          <a:p>
            <a:pPr marL="159385" indent="-146685">
              <a:lnSpc>
                <a:spcPct val="100000"/>
              </a:lnSpc>
              <a:spcBef>
                <a:spcPts val="280"/>
              </a:spcBef>
              <a:buAutoNum type="arabicPeriod"/>
              <a:tabLst>
                <a:tab pos="159385" algn="l"/>
              </a:tabLst>
            </a:pPr>
            <a:r>
              <a:rPr dirty="0" sz="1100" spc="-5">
                <a:solidFill>
                  <a:srgbClr val="58595B"/>
                </a:solidFill>
                <a:latin typeface="微軟正黑體"/>
                <a:cs typeface="微軟正黑體"/>
              </a:rPr>
              <a:t>提振精神為訓練做準備</a:t>
            </a:r>
            <a:endParaRPr sz="1100">
              <a:latin typeface="微軟正黑體"/>
              <a:cs typeface="微軟正黑體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700">
              <a:latin typeface="微軟正黑體"/>
              <a:cs typeface="微軟正黑體"/>
            </a:endParaRPr>
          </a:p>
          <a:p>
            <a:pPr marL="12700">
              <a:lnSpc>
                <a:spcPct val="100000"/>
              </a:lnSpc>
            </a:pPr>
            <a:r>
              <a:rPr dirty="0" sz="1100" spc="-10">
                <a:solidFill>
                  <a:srgbClr val="58595B"/>
                </a:solidFill>
                <a:latin typeface="微軟正黑體"/>
                <a:cs typeface="微軟正黑體"/>
              </a:rPr>
              <a:t>暖身與緩和運動練習</a:t>
            </a:r>
            <a:endParaRPr sz="1100">
              <a:latin typeface="微軟正黑體"/>
              <a:cs typeface="微軟正黑體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980099" y="1206017"/>
            <a:ext cx="685800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15" b="1">
                <a:solidFill>
                  <a:srgbClr val="FFFFFF"/>
                </a:solidFill>
                <a:latin typeface="微軟正黑體"/>
                <a:cs typeface="微軟正黑體"/>
              </a:rPr>
              <a:t>指導要領</a:t>
            </a:r>
            <a:endParaRPr sz="1300">
              <a:latin typeface="微軟正黑體"/>
              <a:cs typeface="微軟正黑體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4214738" y="1206017"/>
            <a:ext cx="685800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15" b="1">
                <a:solidFill>
                  <a:srgbClr val="FFFFFF"/>
                </a:solidFill>
                <a:latin typeface="微軟正黑體"/>
                <a:cs typeface="微軟正黑體"/>
              </a:rPr>
              <a:t>指導內容</a:t>
            </a:r>
            <a:endParaRPr sz="1300">
              <a:latin typeface="微軟正黑體"/>
              <a:cs typeface="微軟正黑體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491299" y="1520654"/>
            <a:ext cx="1636395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56210" indent="-143510">
              <a:lnSpc>
                <a:spcPct val="100000"/>
              </a:lnSpc>
              <a:spcBef>
                <a:spcPts val="100"/>
              </a:spcBef>
              <a:buClr>
                <a:srgbClr val="E8802C"/>
              </a:buClr>
              <a:buSzPct val="85714"/>
              <a:buFont typeface=""/>
              <a:buChar char="■"/>
              <a:tabLst>
                <a:tab pos="156210" algn="l"/>
              </a:tabLst>
            </a:pP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說明：為什麼需要暖身？</a:t>
            </a:r>
            <a:endParaRPr sz="1050">
              <a:latin typeface="微軟正黑體 Light"/>
              <a:cs typeface="微軟正黑體 Light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465899" y="1909313"/>
            <a:ext cx="1804670" cy="1625600"/>
          </a:xfrm>
          <a:prstGeom prst="rect">
            <a:avLst/>
          </a:prstGeom>
        </p:spPr>
        <p:txBody>
          <a:bodyPr wrap="square" lIns="0" tIns="81280" rIns="0" bIns="0" rtlCol="0" vert="horz">
            <a:spAutoFit/>
          </a:bodyPr>
          <a:lstStyle/>
          <a:p>
            <a:pPr marL="181610" indent="-143510">
              <a:lnSpc>
                <a:spcPct val="100000"/>
              </a:lnSpc>
              <a:spcBef>
                <a:spcPts val="640"/>
              </a:spcBef>
              <a:buClr>
                <a:srgbClr val="E8802C"/>
              </a:buClr>
              <a:buSzPct val="85714"/>
              <a:buFont typeface=""/>
              <a:buChar char="■"/>
              <a:tabLst>
                <a:tab pos="181610" algn="l"/>
              </a:tabLst>
            </a:pPr>
            <a:r>
              <a:rPr dirty="0" sz="1050" spc="-10" b="0">
                <a:solidFill>
                  <a:srgbClr val="414042"/>
                </a:solidFill>
                <a:latin typeface="微軟正黑體 Light"/>
                <a:cs typeface="微軟正黑體 Light"/>
              </a:rPr>
              <a:t>示範與訓練：</a:t>
            </a:r>
            <a:endParaRPr sz="1050">
              <a:latin typeface="微軟正黑體 Light"/>
              <a:cs typeface="微軟正黑體 Light"/>
            </a:endParaRPr>
          </a:p>
          <a:p>
            <a:pPr lvl="1" marL="351790" indent="-116205">
              <a:lnSpc>
                <a:spcPct val="100000"/>
              </a:lnSpc>
              <a:spcBef>
                <a:spcPts val="540"/>
              </a:spcBef>
              <a:buAutoNum type="arabicPeriod"/>
              <a:tabLst>
                <a:tab pos="351790" algn="l"/>
              </a:tabLst>
            </a:pPr>
            <a:r>
              <a:rPr dirty="0" sz="1050" spc="-50" b="0">
                <a:solidFill>
                  <a:srgbClr val="414042"/>
                </a:solidFill>
                <a:latin typeface="微軟正黑體 Light"/>
                <a:cs typeface="微軟正黑體 Light"/>
              </a:rPr>
              <a:t>學員以看得見教練為原則</a:t>
            </a:r>
            <a:endParaRPr sz="1050">
              <a:latin typeface="微軟正黑體 Light"/>
              <a:cs typeface="微軟正黑體 Light"/>
            </a:endParaRPr>
          </a:p>
          <a:p>
            <a:pPr lvl="1" marL="373380" indent="-138430">
              <a:lnSpc>
                <a:spcPct val="100000"/>
              </a:lnSpc>
              <a:spcBef>
                <a:spcPts val="540"/>
              </a:spcBef>
              <a:buAutoNum type="arabicPeriod"/>
              <a:tabLst>
                <a:tab pos="373380" algn="l"/>
              </a:tabLst>
            </a:pPr>
            <a:r>
              <a:rPr dirty="0" sz="1050" spc="-10" b="0">
                <a:solidFill>
                  <a:srgbClr val="414042"/>
                </a:solidFill>
                <a:latin typeface="微軟正黑體 Light"/>
                <a:cs typeface="微軟正黑體 Light"/>
              </a:rPr>
              <a:t>學員之間隔約 </a:t>
            </a:r>
            <a:r>
              <a:rPr dirty="0" sz="1050" b="0">
                <a:solidFill>
                  <a:srgbClr val="414042"/>
                </a:solidFill>
                <a:latin typeface="微軟正黑體 Light"/>
                <a:cs typeface="微軟正黑體 Light"/>
              </a:rPr>
              <a:t>2</a:t>
            </a:r>
            <a:r>
              <a:rPr dirty="0" sz="1050" spc="-35" b="0">
                <a:solidFill>
                  <a:srgbClr val="414042"/>
                </a:solidFill>
                <a:latin typeface="微軟正黑體 Light"/>
                <a:cs typeface="微軟正黑體 Light"/>
              </a:rPr>
              <a:t> 公尺</a:t>
            </a:r>
            <a:endParaRPr sz="1050">
              <a:latin typeface="微軟正黑體 Light"/>
              <a:cs typeface="微軟正黑體 Light"/>
            </a:endParaRPr>
          </a:p>
          <a:p>
            <a:pPr lvl="1" marL="373380" indent="-138430">
              <a:lnSpc>
                <a:spcPct val="100000"/>
              </a:lnSpc>
              <a:spcBef>
                <a:spcPts val="535"/>
              </a:spcBef>
              <a:buAutoNum type="arabicPeriod"/>
              <a:tabLst>
                <a:tab pos="373380" algn="l"/>
              </a:tabLst>
            </a:pPr>
            <a:r>
              <a:rPr dirty="0" sz="1050" spc="-25" b="0">
                <a:solidFill>
                  <a:srgbClr val="414042"/>
                </a:solidFill>
                <a:latin typeface="微軟正黑體 Light"/>
                <a:cs typeface="微軟正黑體 Light"/>
              </a:rPr>
              <a:t>每 </a:t>
            </a:r>
            <a:r>
              <a:rPr dirty="0" sz="1050" b="0">
                <a:solidFill>
                  <a:srgbClr val="414042"/>
                </a:solidFill>
                <a:latin typeface="微軟正黑體 Light"/>
                <a:cs typeface="微軟正黑體 Light"/>
              </a:rPr>
              <a:t>1</a:t>
            </a:r>
            <a:r>
              <a:rPr dirty="0" sz="1050" spc="-25" b="0">
                <a:solidFill>
                  <a:srgbClr val="414042"/>
                </a:solidFill>
                <a:latin typeface="微軟正黑體 Light"/>
                <a:cs typeface="微軟正黑體 Light"/>
              </a:rPr>
              <a:t> 項目操作 </a:t>
            </a:r>
            <a:r>
              <a:rPr dirty="0" sz="1050" b="0">
                <a:solidFill>
                  <a:srgbClr val="414042"/>
                </a:solidFill>
                <a:latin typeface="微軟正黑體 Light"/>
                <a:cs typeface="微軟正黑體 Light"/>
              </a:rPr>
              <a:t>2~3</a:t>
            </a:r>
            <a:r>
              <a:rPr dirty="0" sz="1050" spc="-50" b="0">
                <a:solidFill>
                  <a:srgbClr val="414042"/>
                </a:solidFill>
                <a:latin typeface="微軟正黑體 Light"/>
                <a:cs typeface="微軟正黑體 Light"/>
              </a:rPr>
              <a:t> 次</a:t>
            </a:r>
            <a:endParaRPr sz="1050">
              <a:latin typeface="微軟正黑體 Light"/>
              <a:cs typeface="微軟正黑體 Light"/>
            </a:endParaRPr>
          </a:p>
          <a:p>
            <a:pPr lvl="1" marL="375920" indent="-140970">
              <a:lnSpc>
                <a:spcPct val="100000"/>
              </a:lnSpc>
              <a:spcBef>
                <a:spcPts val="540"/>
              </a:spcBef>
              <a:buAutoNum type="arabicPeriod"/>
              <a:tabLst>
                <a:tab pos="375920" algn="l"/>
              </a:tabLst>
            </a:pPr>
            <a:r>
              <a:rPr dirty="0" sz="1050" spc="-10" b="0">
                <a:solidFill>
                  <a:srgbClr val="414042"/>
                </a:solidFill>
                <a:latin typeface="微軟正黑體 Light"/>
                <a:cs typeface="微軟正黑體 Light"/>
              </a:rPr>
              <a:t>暖身完畢後整理服裝</a:t>
            </a:r>
            <a:endParaRPr sz="1050">
              <a:latin typeface="微軟正黑體 Light"/>
              <a:cs typeface="微軟正黑體 Light"/>
            </a:endParaRPr>
          </a:p>
          <a:p>
            <a:pPr marL="181610" indent="-143510">
              <a:lnSpc>
                <a:spcPct val="100000"/>
              </a:lnSpc>
              <a:spcBef>
                <a:spcPts val="545"/>
              </a:spcBef>
              <a:buClr>
                <a:srgbClr val="E8802C"/>
              </a:buClr>
              <a:buSzPct val="85714"/>
              <a:buFont typeface=""/>
              <a:buChar char="■"/>
              <a:tabLst>
                <a:tab pos="181610" algn="l"/>
              </a:tabLst>
            </a:pPr>
            <a:r>
              <a:rPr dirty="0" sz="1050" spc="-10" b="0">
                <a:solidFill>
                  <a:srgbClr val="414042"/>
                </a:solidFill>
                <a:latin typeface="微軟正黑體 Light"/>
                <a:cs typeface="微軟正黑體 Light"/>
              </a:rPr>
              <a:t>注意事項：</a:t>
            </a:r>
            <a:endParaRPr sz="1050">
              <a:latin typeface="微軟正黑體 Light"/>
              <a:cs typeface="微軟正黑體 Light"/>
            </a:endParaRPr>
          </a:p>
          <a:p>
            <a:pPr marL="195580">
              <a:lnSpc>
                <a:spcPct val="100000"/>
              </a:lnSpc>
              <a:spcBef>
                <a:spcPts val="540"/>
              </a:spcBef>
            </a:pPr>
            <a:r>
              <a:rPr dirty="0" sz="1050" spc="-10" b="0">
                <a:solidFill>
                  <a:srgbClr val="414042"/>
                </a:solidFill>
                <a:latin typeface="微軟正黑體 Light"/>
                <a:cs typeface="微軟正黑體 Light"/>
              </a:rPr>
              <a:t>觀察學員身體狀況</a:t>
            </a:r>
            <a:endParaRPr sz="1050">
              <a:latin typeface="微軟正黑體 Light"/>
              <a:cs typeface="微軟正黑體 Light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491299" y="4263855"/>
            <a:ext cx="1369695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56210" indent="-143510">
              <a:lnSpc>
                <a:spcPct val="100000"/>
              </a:lnSpc>
              <a:spcBef>
                <a:spcPts val="100"/>
              </a:spcBef>
              <a:buClr>
                <a:srgbClr val="E8802C"/>
              </a:buClr>
              <a:buSzPct val="85714"/>
              <a:buFont typeface=""/>
              <a:buChar char="■"/>
              <a:tabLst>
                <a:tab pos="156210" algn="l"/>
              </a:tabLst>
            </a:pPr>
            <a:r>
              <a:rPr dirty="0" sz="1050" spc="-10" b="0">
                <a:solidFill>
                  <a:srgbClr val="414042"/>
                </a:solidFill>
                <a:latin typeface="微軟正黑體 Light"/>
                <a:cs typeface="微軟正黑體 Light"/>
              </a:rPr>
              <a:t>場地：陰涼處或空地</a:t>
            </a:r>
            <a:endParaRPr sz="1050">
              <a:latin typeface="微軟正黑體 Light"/>
              <a:cs typeface="微軟正黑體 Light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2391900" y="1452112"/>
            <a:ext cx="4491990" cy="1854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94310" marR="30480" indent="-156845">
              <a:lnSpc>
                <a:spcPct val="142800"/>
              </a:lnSpc>
              <a:spcBef>
                <a:spcPts val="100"/>
              </a:spcBef>
              <a:buClr>
                <a:srgbClr val="E8802C"/>
              </a:buClr>
              <a:buSzPct val="85714"/>
              <a:buFont typeface=""/>
              <a:buChar char="■"/>
              <a:tabLst>
                <a:tab pos="195580" algn="l"/>
              </a:tabLst>
            </a:pP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騎乘時需要敏捷且正確的操作車輛，暖身能讓訓練時所需的肌肉群柔軟並</a:t>
            </a: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	</a:t>
            </a:r>
            <a:r>
              <a:rPr dirty="0" sz="1050" spc="-10" b="0">
                <a:solidFill>
                  <a:srgbClr val="414042"/>
                </a:solidFill>
                <a:latin typeface="微軟正黑體 Light"/>
                <a:cs typeface="微軟正黑體 Light"/>
              </a:rPr>
              <a:t>避免受傷。</a:t>
            </a:r>
            <a:endParaRPr sz="1050">
              <a:latin typeface="微軟正黑體 Light"/>
              <a:cs typeface="微軟正黑體 Light"/>
            </a:endParaRPr>
          </a:p>
          <a:p>
            <a:pPr marL="181610" indent="-143510">
              <a:lnSpc>
                <a:spcPct val="100000"/>
              </a:lnSpc>
              <a:spcBef>
                <a:spcPts val="540"/>
              </a:spcBef>
              <a:buClr>
                <a:srgbClr val="E8802C"/>
              </a:buClr>
              <a:buSzPct val="85714"/>
              <a:buFont typeface=""/>
              <a:buChar char="■"/>
              <a:tabLst>
                <a:tab pos="181610" algn="l"/>
              </a:tabLst>
            </a:pP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暖身項目：由教練先示範並帶領學員操作。</a:t>
            </a:r>
            <a:endParaRPr sz="1050">
              <a:latin typeface="微軟正黑體 Light"/>
              <a:cs typeface="微軟正黑體 Light"/>
            </a:endParaRPr>
          </a:p>
          <a:p>
            <a:pPr lvl="1" marL="351155" indent="-115570">
              <a:lnSpc>
                <a:spcPct val="100000"/>
              </a:lnSpc>
              <a:spcBef>
                <a:spcPts val="540"/>
              </a:spcBef>
              <a:buAutoNum type="arabicPeriod"/>
              <a:tabLst>
                <a:tab pos="351155" algn="l"/>
              </a:tabLst>
            </a:pPr>
            <a:r>
              <a:rPr dirty="0" sz="1050" spc="-20" b="0">
                <a:solidFill>
                  <a:srgbClr val="414042"/>
                </a:solidFill>
                <a:latin typeface="微軟正黑體 Light"/>
                <a:cs typeface="微軟正黑體 Light"/>
              </a:rPr>
              <a:t>頸、臂、背：頸部旋轉、大臂繞環、背部伸展 ( 向上、向前 )。</a:t>
            </a:r>
            <a:endParaRPr sz="1050">
              <a:latin typeface="微軟正黑體 Light"/>
              <a:cs typeface="微軟正黑體 Light"/>
            </a:endParaRPr>
          </a:p>
          <a:p>
            <a:pPr lvl="1" marL="363220" marR="130175" indent="-128270">
              <a:lnSpc>
                <a:spcPct val="142800"/>
              </a:lnSpc>
              <a:buAutoNum type="arabicPeriod"/>
              <a:tabLst>
                <a:tab pos="1162050" algn="l"/>
              </a:tabLst>
            </a:pPr>
            <a:r>
              <a:rPr dirty="0" sz="1050" spc="-40" b="0">
                <a:solidFill>
                  <a:srgbClr val="414042"/>
                </a:solidFill>
                <a:latin typeface="微軟正黑體 Light"/>
                <a:cs typeface="微軟正黑體 Light"/>
              </a:rPr>
              <a:t>手、腰、腿：手掌抓握、手腕伸展、手腕旋轉、上臂伸展 ( 頭後、胸</a:t>
            </a:r>
            <a:r>
              <a:rPr dirty="0" sz="1050" spc="-35" b="0">
                <a:solidFill>
                  <a:srgbClr val="414042"/>
                </a:solidFill>
                <a:latin typeface="微軟正黑體 Light"/>
                <a:cs typeface="微軟正黑體 Light"/>
              </a:rPr>
              <a:t>前 	)、腰部旋轉、體側運動、腿部伸展 ( 弓箭、側邊 )。</a:t>
            </a:r>
            <a:endParaRPr sz="1050">
              <a:latin typeface="微軟正黑體 Light"/>
              <a:cs typeface="微軟正黑體 Light"/>
            </a:endParaRPr>
          </a:p>
          <a:p>
            <a:pPr lvl="1" marL="356235" indent="-120650">
              <a:lnSpc>
                <a:spcPct val="100000"/>
              </a:lnSpc>
              <a:spcBef>
                <a:spcPts val="540"/>
              </a:spcBef>
              <a:buAutoNum type="arabicPeriod"/>
              <a:tabLst>
                <a:tab pos="356235" algn="l"/>
              </a:tabLst>
            </a:pP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膝、腳、緩和：膝部旋轉、膝部伸屈、腳踝旋轉、緩和運動。</a:t>
            </a:r>
            <a:endParaRPr sz="1050">
              <a:latin typeface="微軟正黑體 Light"/>
              <a:cs typeface="微軟正黑體 Light"/>
            </a:endParaRPr>
          </a:p>
          <a:p>
            <a:pPr marL="181610" indent="-143510">
              <a:lnSpc>
                <a:spcPct val="100000"/>
              </a:lnSpc>
              <a:spcBef>
                <a:spcPts val="540"/>
              </a:spcBef>
              <a:buClr>
                <a:srgbClr val="E8802C"/>
              </a:buClr>
              <a:buSzPct val="85714"/>
              <a:buFont typeface=""/>
              <a:buChar char="■"/>
              <a:tabLst>
                <a:tab pos="181610" algn="l"/>
              </a:tabLst>
            </a:pP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學員若身體不適請勿勉強，可自行活動達到暖身效果。</a:t>
            </a:r>
            <a:endParaRPr sz="1050">
              <a:latin typeface="微軟正黑體 Light"/>
              <a:cs typeface="微軟正黑體 Light"/>
            </a:endParaRPr>
          </a:p>
        </p:txBody>
      </p:sp>
      <p:grpSp>
        <p:nvGrpSpPr>
          <p:cNvPr id="15" name="object 15" descr=""/>
          <p:cNvGrpSpPr/>
          <p:nvPr/>
        </p:nvGrpSpPr>
        <p:grpSpPr>
          <a:xfrm>
            <a:off x="2305375" y="1179005"/>
            <a:ext cx="19050" cy="4149090"/>
            <a:chOff x="2305375" y="1179005"/>
            <a:chExt cx="19050" cy="4149090"/>
          </a:xfrm>
        </p:grpSpPr>
        <p:sp>
          <p:nvSpPr>
            <p:cNvPr id="16" name="object 16" descr=""/>
            <p:cNvSpPr/>
            <p:nvPr/>
          </p:nvSpPr>
          <p:spPr>
            <a:xfrm>
              <a:off x="2305375" y="1401007"/>
              <a:ext cx="19050" cy="3927475"/>
            </a:xfrm>
            <a:custGeom>
              <a:avLst/>
              <a:gdLst/>
              <a:ahLst/>
              <a:cxnLst/>
              <a:rect l="l" t="t" r="r" b="b"/>
              <a:pathLst>
                <a:path w="19050" h="3927475">
                  <a:moveTo>
                    <a:pt x="19050" y="0"/>
                  </a:moveTo>
                  <a:lnTo>
                    <a:pt x="0" y="0"/>
                  </a:lnTo>
                  <a:lnTo>
                    <a:pt x="0" y="3926998"/>
                  </a:lnTo>
                  <a:lnTo>
                    <a:pt x="19050" y="3926998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DC7C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2314900" y="1179005"/>
              <a:ext cx="0" cy="272415"/>
            </a:xfrm>
            <a:custGeom>
              <a:avLst/>
              <a:gdLst/>
              <a:ahLst/>
              <a:cxnLst/>
              <a:rect l="l" t="t" r="r" b="b"/>
              <a:pathLst>
                <a:path w="0" h="272415">
                  <a:moveTo>
                    <a:pt x="0" y="0"/>
                  </a:moveTo>
                  <a:lnTo>
                    <a:pt x="0" y="272402"/>
                  </a:lnTo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8" name="object 18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80376" y="430208"/>
            <a:ext cx="430532" cy="226796"/>
          </a:xfrm>
          <a:prstGeom prst="rect">
            <a:avLst/>
          </a:prstGeom>
        </p:spPr>
      </p:pic>
      <p:sp>
        <p:nvSpPr>
          <p:cNvPr id="19" name="object 19" descr=""/>
          <p:cNvSpPr txBox="1"/>
          <p:nvPr/>
        </p:nvSpPr>
        <p:spPr>
          <a:xfrm>
            <a:off x="2713742" y="434061"/>
            <a:ext cx="37465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solidFill>
                  <a:srgbClr val="FFFFFF"/>
                </a:solidFill>
                <a:latin typeface="微軟正黑體"/>
                <a:cs typeface="微軟正黑體"/>
              </a:rPr>
              <a:t>目 的</a:t>
            </a:r>
            <a:endParaRPr sz="1200">
              <a:latin typeface="微軟正黑體"/>
              <a:cs typeface="微軟正黑體"/>
            </a:endParaRPr>
          </a:p>
        </p:txBody>
      </p:sp>
      <p:pic>
        <p:nvPicPr>
          <p:cNvPr id="20" name="object 20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80376" y="853209"/>
            <a:ext cx="430532" cy="226796"/>
          </a:xfrm>
          <a:prstGeom prst="rect">
            <a:avLst/>
          </a:prstGeom>
        </p:spPr>
      </p:pic>
      <p:sp>
        <p:nvSpPr>
          <p:cNvPr id="21" name="object 21" descr=""/>
          <p:cNvSpPr txBox="1"/>
          <p:nvPr/>
        </p:nvSpPr>
        <p:spPr>
          <a:xfrm>
            <a:off x="2713742" y="857062"/>
            <a:ext cx="37465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solidFill>
                  <a:srgbClr val="FFFFFF"/>
                </a:solidFill>
                <a:latin typeface="微軟正黑體"/>
                <a:cs typeface="微軟正黑體"/>
              </a:rPr>
              <a:t>方 法</a:t>
            </a:r>
            <a:endParaRPr sz="1200">
              <a:latin typeface="微軟正黑體"/>
              <a:cs typeface="微軟正黑體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912500" y="497400"/>
            <a:ext cx="533400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25" b="1">
                <a:solidFill>
                  <a:srgbClr val="E8802C"/>
                </a:solidFill>
                <a:latin typeface="微軟正黑體"/>
                <a:cs typeface="微軟正黑體"/>
              </a:rPr>
              <a:t>暖身</a:t>
            </a:r>
            <a:endParaRPr sz="2000">
              <a:latin typeface="微軟正黑體"/>
              <a:cs typeface="微軟正黑體"/>
            </a:endParaRPr>
          </a:p>
        </p:txBody>
      </p:sp>
      <p:sp>
        <p:nvSpPr>
          <p:cNvPr id="23" name="object 23" descr=""/>
          <p:cNvSpPr/>
          <p:nvPr/>
        </p:nvSpPr>
        <p:spPr>
          <a:xfrm>
            <a:off x="503998" y="360002"/>
            <a:ext cx="338455" cy="338455"/>
          </a:xfrm>
          <a:custGeom>
            <a:avLst/>
            <a:gdLst/>
            <a:ahLst/>
            <a:cxnLst/>
            <a:rect l="l" t="t" r="r" b="b"/>
            <a:pathLst>
              <a:path w="338455" h="338455">
                <a:moveTo>
                  <a:pt x="169202" y="0"/>
                </a:moveTo>
                <a:lnTo>
                  <a:pt x="124221" y="6044"/>
                </a:lnTo>
                <a:lnTo>
                  <a:pt x="83803" y="23101"/>
                </a:lnTo>
                <a:lnTo>
                  <a:pt x="49558" y="49558"/>
                </a:lnTo>
                <a:lnTo>
                  <a:pt x="23101" y="83803"/>
                </a:lnTo>
                <a:lnTo>
                  <a:pt x="6044" y="124221"/>
                </a:lnTo>
                <a:lnTo>
                  <a:pt x="0" y="169202"/>
                </a:lnTo>
                <a:lnTo>
                  <a:pt x="6044" y="214182"/>
                </a:lnTo>
                <a:lnTo>
                  <a:pt x="23101" y="254601"/>
                </a:lnTo>
                <a:lnTo>
                  <a:pt x="49558" y="288845"/>
                </a:lnTo>
                <a:lnTo>
                  <a:pt x="83803" y="315302"/>
                </a:lnTo>
                <a:lnTo>
                  <a:pt x="124221" y="332360"/>
                </a:lnTo>
                <a:lnTo>
                  <a:pt x="169202" y="338404"/>
                </a:lnTo>
                <a:lnTo>
                  <a:pt x="214182" y="332360"/>
                </a:lnTo>
                <a:lnTo>
                  <a:pt x="254601" y="315302"/>
                </a:lnTo>
                <a:lnTo>
                  <a:pt x="288845" y="288845"/>
                </a:lnTo>
                <a:lnTo>
                  <a:pt x="315302" y="254601"/>
                </a:lnTo>
                <a:lnTo>
                  <a:pt x="332360" y="214182"/>
                </a:lnTo>
                <a:lnTo>
                  <a:pt x="338404" y="169202"/>
                </a:lnTo>
                <a:lnTo>
                  <a:pt x="332360" y="124221"/>
                </a:lnTo>
                <a:lnTo>
                  <a:pt x="315302" y="83803"/>
                </a:lnTo>
                <a:lnTo>
                  <a:pt x="288845" y="49558"/>
                </a:lnTo>
                <a:lnTo>
                  <a:pt x="254601" y="23101"/>
                </a:lnTo>
                <a:lnTo>
                  <a:pt x="214182" y="6044"/>
                </a:lnTo>
                <a:lnTo>
                  <a:pt x="169202" y="0"/>
                </a:lnTo>
                <a:close/>
              </a:path>
            </a:pathLst>
          </a:custGeom>
          <a:solidFill>
            <a:srgbClr val="E8802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 descr=""/>
          <p:cNvSpPr txBox="1"/>
          <p:nvPr/>
        </p:nvSpPr>
        <p:spPr>
          <a:xfrm>
            <a:off x="594373" y="365069"/>
            <a:ext cx="1530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 i="1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491299" y="1023048"/>
            <a:ext cx="116268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58595B"/>
                </a:solidFill>
                <a:latin typeface="微軟正黑體"/>
                <a:cs typeface="微軟正黑體"/>
              </a:rPr>
              <a:t>【建議時數 0.5</a:t>
            </a:r>
            <a:r>
              <a:rPr dirty="0" sz="900" spc="-15" b="1">
                <a:solidFill>
                  <a:srgbClr val="58595B"/>
                </a:solidFill>
                <a:latin typeface="微軟正黑體"/>
                <a:cs typeface="微軟正黑體"/>
              </a:rPr>
              <a:t> 小時】</a:t>
            </a:r>
            <a:endParaRPr sz="900">
              <a:latin typeface="微軟正黑體"/>
              <a:cs typeface="微軟正黑體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06412" y="4925250"/>
            <a:ext cx="11048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E8802C"/>
                </a:solidFill>
                <a:latin typeface="Arial"/>
                <a:cs typeface="Arial"/>
              </a:rPr>
              <a:t>3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0" y="0"/>
            <a:ext cx="504190" cy="1368425"/>
          </a:xfrm>
          <a:custGeom>
            <a:avLst/>
            <a:gdLst/>
            <a:ahLst/>
            <a:cxnLst/>
            <a:rect l="l" t="t" r="r" b="b"/>
            <a:pathLst>
              <a:path w="504190" h="1368425">
                <a:moveTo>
                  <a:pt x="0" y="1368006"/>
                </a:moveTo>
                <a:lnTo>
                  <a:pt x="503999" y="1368006"/>
                </a:lnTo>
                <a:lnTo>
                  <a:pt x="503999" y="0"/>
                </a:lnTo>
                <a:lnTo>
                  <a:pt x="0" y="0"/>
                </a:lnTo>
                <a:lnTo>
                  <a:pt x="0" y="1368006"/>
                </a:lnTo>
                <a:close/>
              </a:path>
            </a:pathLst>
          </a:custGeom>
          <a:solidFill>
            <a:srgbClr val="E8802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0" y="1421993"/>
            <a:ext cx="504190" cy="50800"/>
          </a:xfrm>
          <a:custGeom>
            <a:avLst/>
            <a:gdLst/>
            <a:ahLst/>
            <a:cxnLst/>
            <a:rect l="l" t="t" r="r" b="b"/>
            <a:pathLst>
              <a:path w="504190" h="50800">
                <a:moveTo>
                  <a:pt x="503999" y="0"/>
                </a:moveTo>
                <a:lnTo>
                  <a:pt x="0" y="0"/>
                </a:lnTo>
                <a:lnTo>
                  <a:pt x="0" y="50406"/>
                </a:lnTo>
                <a:lnTo>
                  <a:pt x="503999" y="50406"/>
                </a:lnTo>
                <a:lnTo>
                  <a:pt x="503999" y="0"/>
                </a:lnTo>
                <a:close/>
              </a:path>
            </a:pathLst>
          </a:custGeom>
          <a:solidFill>
            <a:srgbClr val="E8802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0" y="1522793"/>
            <a:ext cx="504190" cy="144145"/>
          </a:xfrm>
          <a:custGeom>
            <a:avLst/>
            <a:gdLst/>
            <a:ahLst/>
            <a:cxnLst/>
            <a:rect l="l" t="t" r="r" b="b"/>
            <a:pathLst>
              <a:path w="504190" h="144144">
                <a:moveTo>
                  <a:pt x="503999" y="93611"/>
                </a:moveTo>
                <a:lnTo>
                  <a:pt x="0" y="93611"/>
                </a:lnTo>
                <a:lnTo>
                  <a:pt x="0" y="144018"/>
                </a:lnTo>
                <a:lnTo>
                  <a:pt x="503999" y="144018"/>
                </a:lnTo>
                <a:lnTo>
                  <a:pt x="503999" y="93611"/>
                </a:lnTo>
                <a:close/>
              </a:path>
              <a:path w="504190" h="144144">
                <a:moveTo>
                  <a:pt x="503999" y="0"/>
                </a:moveTo>
                <a:lnTo>
                  <a:pt x="0" y="0"/>
                </a:lnTo>
                <a:lnTo>
                  <a:pt x="0" y="50406"/>
                </a:lnTo>
                <a:lnTo>
                  <a:pt x="503999" y="50406"/>
                </a:lnTo>
                <a:lnTo>
                  <a:pt x="503999" y="0"/>
                </a:lnTo>
                <a:close/>
              </a:path>
            </a:pathLst>
          </a:custGeom>
          <a:solidFill>
            <a:srgbClr val="E8802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 txBox="1"/>
          <p:nvPr/>
        </p:nvSpPr>
        <p:spPr>
          <a:xfrm>
            <a:off x="203305" y="435771"/>
            <a:ext cx="205104" cy="8788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715" indent="1270">
              <a:lnSpc>
                <a:spcPct val="100000"/>
              </a:lnSpc>
              <a:spcBef>
                <a:spcPts val="100"/>
              </a:spcBef>
            </a:pPr>
            <a:r>
              <a:rPr dirty="0" sz="1400" spc="-50" b="1">
                <a:solidFill>
                  <a:srgbClr val="FFFFFF"/>
                </a:solidFill>
                <a:latin typeface="微軟正黑體"/>
                <a:cs typeface="微軟正黑體"/>
              </a:rPr>
              <a:t>訓練準備</a:t>
            </a:r>
            <a:endParaRPr sz="1400">
              <a:latin typeface="微軟正黑體"/>
              <a:cs typeface="微軟正黑體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91997" y="360007"/>
            <a:ext cx="4646930" cy="260985"/>
          </a:xfrm>
          <a:prstGeom prst="rect"/>
          <a:solidFill>
            <a:srgbClr val="E8802C"/>
          </a:solidFill>
        </p:spPr>
        <p:txBody>
          <a:bodyPr wrap="square" lIns="0" tIns="29209" rIns="0" bIns="0" rtlCol="0" vert="horz">
            <a:spAutoFit/>
          </a:bodyPr>
          <a:lstStyle/>
          <a:p>
            <a:pPr marL="179705">
              <a:lnSpc>
                <a:spcPct val="100000"/>
              </a:lnSpc>
              <a:spcBef>
                <a:spcPts val="229"/>
              </a:spcBef>
            </a:pPr>
            <a:r>
              <a:rPr dirty="0" sz="1300" spc="-10" b="0">
                <a:latin typeface="微軟正黑體"/>
                <a:cs typeface="微軟正黑體"/>
              </a:rPr>
              <a:t>圖片示範：暖身</a:t>
            </a:r>
            <a:endParaRPr sz="1300">
              <a:latin typeface="微軟正黑體"/>
              <a:cs typeface="微軟正黑體"/>
            </a:endParaRPr>
          </a:p>
        </p:txBody>
      </p:sp>
      <p:pic>
        <p:nvPicPr>
          <p:cNvPr id="8" name="object 8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1997" y="3602888"/>
            <a:ext cx="1004582" cy="1133614"/>
          </a:xfrm>
          <a:prstGeom prst="rect">
            <a:avLst/>
          </a:prstGeom>
        </p:spPr>
      </p:pic>
      <p:sp>
        <p:nvSpPr>
          <p:cNvPr id="9" name="object 9" descr=""/>
          <p:cNvSpPr txBox="1"/>
          <p:nvPr/>
        </p:nvSpPr>
        <p:spPr>
          <a:xfrm>
            <a:off x="779299" y="4756448"/>
            <a:ext cx="1004569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0">
                <a:solidFill>
                  <a:srgbClr val="58595B"/>
                </a:solidFill>
                <a:latin typeface="微軟正黑體"/>
                <a:cs typeface="微軟正黑體"/>
              </a:rPr>
              <a:t>13</a:t>
            </a:r>
            <a:r>
              <a:rPr dirty="0" sz="900" spc="-15">
                <a:solidFill>
                  <a:srgbClr val="58595B"/>
                </a:solidFill>
                <a:latin typeface="微軟正黑體"/>
                <a:cs typeface="微軟正黑體"/>
              </a:rPr>
              <a:t>. 腿部伸展( 側邊)</a:t>
            </a:r>
            <a:endParaRPr sz="900">
              <a:latin typeface="微軟正黑體"/>
              <a:cs typeface="微軟正黑體"/>
            </a:endParaRPr>
          </a:p>
        </p:txBody>
      </p:sp>
      <p:pic>
        <p:nvPicPr>
          <p:cNvPr id="10" name="object 10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1997" y="792010"/>
            <a:ext cx="1004582" cy="1133602"/>
          </a:xfrm>
          <a:prstGeom prst="rect">
            <a:avLst/>
          </a:prstGeom>
        </p:spPr>
      </p:pic>
      <p:sp>
        <p:nvSpPr>
          <p:cNvPr id="11" name="object 11" descr=""/>
          <p:cNvSpPr txBox="1"/>
          <p:nvPr/>
        </p:nvSpPr>
        <p:spPr>
          <a:xfrm>
            <a:off x="779299" y="1948448"/>
            <a:ext cx="60134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58595B"/>
                </a:solidFill>
                <a:latin typeface="微軟正黑體"/>
                <a:cs typeface="微軟正黑體"/>
              </a:rPr>
              <a:t>1</a:t>
            </a:r>
            <a:r>
              <a:rPr dirty="0" sz="900" spc="-20">
                <a:solidFill>
                  <a:srgbClr val="58595B"/>
                </a:solidFill>
                <a:latin typeface="微軟正黑體"/>
                <a:cs typeface="微軟正黑體"/>
              </a:rPr>
              <a:t>. 大臂繞環</a:t>
            </a:r>
            <a:endParaRPr sz="900">
              <a:latin typeface="微軟正黑體"/>
              <a:cs typeface="微軟正黑體"/>
            </a:endParaRPr>
          </a:p>
        </p:txBody>
      </p:sp>
      <p:pic>
        <p:nvPicPr>
          <p:cNvPr id="12" name="object 12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91997" y="2193760"/>
            <a:ext cx="1004582" cy="1133614"/>
          </a:xfrm>
          <a:prstGeom prst="rect">
            <a:avLst/>
          </a:prstGeom>
        </p:spPr>
      </p:pic>
      <p:sp>
        <p:nvSpPr>
          <p:cNvPr id="13" name="object 13" descr=""/>
          <p:cNvSpPr txBox="1"/>
          <p:nvPr/>
        </p:nvSpPr>
        <p:spPr>
          <a:xfrm>
            <a:off x="779299" y="3346508"/>
            <a:ext cx="60388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58595B"/>
                </a:solidFill>
                <a:latin typeface="微軟正黑體"/>
                <a:cs typeface="微軟正黑體"/>
              </a:rPr>
              <a:t>7</a:t>
            </a:r>
            <a:r>
              <a:rPr dirty="0" sz="900" spc="-15">
                <a:solidFill>
                  <a:srgbClr val="58595B"/>
                </a:solidFill>
                <a:latin typeface="微軟正黑體"/>
                <a:cs typeface="微軟正黑體"/>
              </a:rPr>
              <a:t>. 腳踝旋轉</a:t>
            </a:r>
            <a:endParaRPr sz="900">
              <a:latin typeface="微軟正黑體"/>
              <a:cs typeface="微軟正黑體"/>
            </a:endParaRPr>
          </a:p>
        </p:txBody>
      </p:sp>
      <p:pic>
        <p:nvPicPr>
          <p:cNvPr id="14" name="object 14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938970" y="3598138"/>
            <a:ext cx="1004569" cy="1133614"/>
          </a:xfrm>
          <a:prstGeom prst="rect">
            <a:avLst/>
          </a:prstGeom>
        </p:spPr>
      </p:pic>
      <p:sp>
        <p:nvSpPr>
          <p:cNvPr id="15" name="object 15" descr=""/>
          <p:cNvSpPr txBox="1"/>
          <p:nvPr/>
        </p:nvSpPr>
        <p:spPr>
          <a:xfrm>
            <a:off x="2926267" y="4756448"/>
            <a:ext cx="6680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58595B"/>
                </a:solidFill>
                <a:latin typeface="微軟正黑體"/>
                <a:cs typeface="微軟正黑體"/>
              </a:rPr>
              <a:t>15</a:t>
            </a:r>
            <a:r>
              <a:rPr dirty="0" sz="900" spc="-20">
                <a:solidFill>
                  <a:srgbClr val="58595B"/>
                </a:solidFill>
                <a:latin typeface="微軟正黑體"/>
                <a:cs typeface="微軟正黑體"/>
              </a:rPr>
              <a:t>. 膝部旋轉</a:t>
            </a:r>
            <a:endParaRPr sz="900">
              <a:latin typeface="微軟正黑體"/>
              <a:cs typeface="微軟正黑體"/>
            </a:endParaRPr>
          </a:p>
        </p:txBody>
      </p:sp>
      <p:pic>
        <p:nvPicPr>
          <p:cNvPr id="16" name="object 16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938970" y="792010"/>
            <a:ext cx="1004569" cy="1133602"/>
          </a:xfrm>
          <a:prstGeom prst="rect">
            <a:avLst/>
          </a:prstGeom>
        </p:spPr>
      </p:pic>
      <p:sp>
        <p:nvSpPr>
          <p:cNvPr id="17" name="object 17" descr=""/>
          <p:cNvSpPr txBox="1"/>
          <p:nvPr/>
        </p:nvSpPr>
        <p:spPr>
          <a:xfrm>
            <a:off x="2926267" y="1948448"/>
            <a:ext cx="93726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0">
                <a:solidFill>
                  <a:srgbClr val="58595B"/>
                </a:solidFill>
                <a:latin typeface="微軟正黑體"/>
                <a:cs typeface="微軟正黑體"/>
              </a:rPr>
              <a:t>3</a:t>
            </a:r>
            <a:r>
              <a:rPr dirty="0" sz="900" spc="-15">
                <a:solidFill>
                  <a:srgbClr val="58595B"/>
                </a:solidFill>
                <a:latin typeface="微軟正黑體"/>
                <a:cs typeface="微軟正黑體"/>
              </a:rPr>
              <a:t>. 背部伸展( 向前)</a:t>
            </a:r>
            <a:endParaRPr sz="900">
              <a:latin typeface="微軟正黑體"/>
              <a:cs typeface="微軟正黑體"/>
            </a:endParaRPr>
          </a:p>
        </p:txBody>
      </p:sp>
      <p:pic>
        <p:nvPicPr>
          <p:cNvPr id="18" name="object 18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938970" y="2193760"/>
            <a:ext cx="1004569" cy="1133614"/>
          </a:xfrm>
          <a:prstGeom prst="rect">
            <a:avLst/>
          </a:prstGeom>
        </p:spPr>
      </p:pic>
      <p:sp>
        <p:nvSpPr>
          <p:cNvPr id="19" name="object 19" descr=""/>
          <p:cNvSpPr txBox="1"/>
          <p:nvPr/>
        </p:nvSpPr>
        <p:spPr>
          <a:xfrm>
            <a:off x="2926267" y="3346508"/>
            <a:ext cx="93726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0">
                <a:solidFill>
                  <a:srgbClr val="58595B"/>
                </a:solidFill>
                <a:latin typeface="微軟正黑體"/>
                <a:cs typeface="微軟正黑體"/>
              </a:rPr>
              <a:t>9</a:t>
            </a:r>
            <a:r>
              <a:rPr dirty="0" sz="900" spc="-15">
                <a:solidFill>
                  <a:srgbClr val="58595B"/>
                </a:solidFill>
                <a:latin typeface="微軟正黑體"/>
                <a:cs typeface="微軟正黑體"/>
              </a:rPr>
              <a:t>. 上臂伸展( 胸前)</a:t>
            </a:r>
            <a:endParaRPr sz="900">
              <a:latin typeface="微軟正黑體"/>
              <a:cs typeface="微軟正黑體"/>
            </a:endParaRPr>
          </a:p>
        </p:txBody>
      </p:sp>
      <p:pic>
        <p:nvPicPr>
          <p:cNvPr id="20" name="object 20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085943" y="3598126"/>
            <a:ext cx="1004582" cy="1133614"/>
          </a:xfrm>
          <a:prstGeom prst="rect">
            <a:avLst/>
          </a:prstGeom>
        </p:spPr>
      </p:pic>
      <p:sp>
        <p:nvSpPr>
          <p:cNvPr id="21" name="object 21" descr=""/>
          <p:cNvSpPr txBox="1"/>
          <p:nvPr/>
        </p:nvSpPr>
        <p:spPr>
          <a:xfrm>
            <a:off x="5073237" y="4756448"/>
            <a:ext cx="66992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58595B"/>
                </a:solidFill>
                <a:latin typeface="微軟正黑體"/>
                <a:cs typeface="微軟正黑體"/>
              </a:rPr>
              <a:t>17</a:t>
            </a:r>
            <a:r>
              <a:rPr dirty="0" sz="900" spc="-20">
                <a:solidFill>
                  <a:srgbClr val="58595B"/>
                </a:solidFill>
                <a:latin typeface="微軟正黑體"/>
                <a:cs typeface="微軟正黑體"/>
              </a:rPr>
              <a:t>. 緩和運動</a:t>
            </a:r>
            <a:endParaRPr sz="900">
              <a:latin typeface="微軟正黑體"/>
              <a:cs typeface="微軟正黑體"/>
            </a:endParaRPr>
          </a:p>
        </p:txBody>
      </p:sp>
      <p:pic>
        <p:nvPicPr>
          <p:cNvPr id="22" name="object 22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085943" y="792010"/>
            <a:ext cx="1004582" cy="1133602"/>
          </a:xfrm>
          <a:prstGeom prst="rect">
            <a:avLst/>
          </a:prstGeom>
        </p:spPr>
      </p:pic>
      <p:sp>
        <p:nvSpPr>
          <p:cNvPr id="23" name="object 23" descr=""/>
          <p:cNvSpPr txBox="1"/>
          <p:nvPr/>
        </p:nvSpPr>
        <p:spPr>
          <a:xfrm>
            <a:off x="5073237" y="1948448"/>
            <a:ext cx="93535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0">
                <a:solidFill>
                  <a:srgbClr val="58595B"/>
                </a:solidFill>
                <a:latin typeface="微軟正黑體"/>
                <a:cs typeface="微軟正黑體"/>
              </a:rPr>
              <a:t>5</a:t>
            </a:r>
            <a:r>
              <a:rPr dirty="0" sz="900" spc="-20">
                <a:solidFill>
                  <a:srgbClr val="58595B"/>
                </a:solidFill>
                <a:latin typeface="微軟正黑體"/>
                <a:cs typeface="微軟正黑體"/>
              </a:rPr>
              <a:t>. 手腕伸展( 向外)</a:t>
            </a:r>
            <a:endParaRPr sz="900">
              <a:latin typeface="微軟正黑體"/>
              <a:cs typeface="微軟正黑體"/>
            </a:endParaRPr>
          </a:p>
        </p:txBody>
      </p:sp>
      <p:pic>
        <p:nvPicPr>
          <p:cNvPr id="24" name="object 24" descr="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5085943" y="2193760"/>
            <a:ext cx="1004582" cy="1133614"/>
          </a:xfrm>
          <a:prstGeom prst="rect">
            <a:avLst/>
          </a:prstGeom>
        </p:spPr>
      </p:pic>
      <p:sp>
        <p:nvSpPr>
          <p:cNvPr id="25" name="object 25" descr=""/>
          <p:cNvSpPr txBox="1"/>
          <p:nvPr/>
        </p:nvSpPr>
        <p:spPr>
          <a:xfrm>
            <a:off x="5073237" y="3346508"/>
            <a:ext cx="66992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58595B"/>
                </a:solidFill>
                <a:latin typeface="微軟正黑體"/>
                <a:cs typeface="微軟正黑體"/>
              </a:rPr>
              <a:t>11</a:t>
            </a:r>
            <a:r>
              <a:rPr dirty="0" sz="900" spc="-20">
                <a:solidFill>
                  <a:srgbClr val="58595B"/>
                </a:solidFill>
                <a:latin typeface="微軟正黑體"/>
                <a:cs typeface="微軟正黑體"/>
              </a:rPr>
              <a:t>. 體側運動</a:t>
            </a:r>
            <a:endParaRPr sz="900">
              <a:latin typeface="微軟正黑體"/>
              <a:cs typeface="微軟正黑體"/>
            </a:endParaRPr>
          </a:p>
        </p:txBody>
      </p:sp>
      <p:pic>
        <p:nvPicPr>
          <p:cNvPr id="26" name="object 26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865477" y="3598126"/>
            <a:ext cx="1004582" cy="1133614"/>
          </a:xfrm>
          <a:prstGeom prst="rect">
            <a:avLst/>
          </a:prstGeom>
        </p:spPr>
      </p:pic>
      <p:sp>
        <p:nvSpPr>
          <p:cNvPr id="27" name="object 27" descr=""/>
          <p:cNvSpPr txBox="1"/>
          <p:nvPr/>
        </p:nvSpPr>
        <p:spPr>
          <a:xfrm>
            <a:off x="1852784" y="4756448"/>
            <a:ext cx="66992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58595B"/>
                </a:solidFill>
                <a:latin typeface="微軟正黑體"/>
                <a:cs typeface="微軟正黑體"/>
              </a:rPr>
              <a:t>14</a:t>
            </a:r>
            <a:r>
              <a:rPr dirty="0" sz="900" spc="-20">
                <a:solidFill>
                  <a:srgbClr val="58595B"/>
                </a:solidFill>
                <a:latin typeface="微軟正黑體"/>
                <a:cs typeface="微軟正黑體"/>
              </a:rPr>
              <a:t>. 膝部伸屈</a:t>
            </a:r>
            <a:endParaRPr sz="900">
              <a:latin typeface="微軟正黑體"/>
              <a:cs typeface="微軟正黑體"/>
            </a:endParaRPr>
          </a:p>
        </p:txBody>
      </p:sp>
      <p:pic>
        <p:nvPicPr>
          <p:cNvPr id="28" name="object 28" descr="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1865477" y="792010"/>
            <a:ext cx="1004582" cy="1133602"/>
          </a:xfrm>
          <a:prstGeom prst="rect">
            <a:avLst/>
          </a:prstGeom>
        </p:spPr>
      </p:pic>
      <p:sp>
        <p:nvSpPr>
          <p:cNvPr id="29" name="object 29" descr=""/>
          <p:cNvSpPr txBox="1"/>
          <p:nvPr/>
        </p:nvSpPr>
        <p:spPr>
          <a:xfrm>
            <a:off x="1852784" y="1948448"/>
            <a:ext cx="93599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0">
                <a:solidFill>
                  <a:srgbClr val="58595B"/>
                </a:solidFill>
                <a:latin typeface="微軟正黑體"/>
                <a:cs typeface="微軟正黑體"/>
              </a:rPr>
              <a:t>2</a:t>
            </a:r>
            <a:r>
              <a:rPr dirty="0" sz="900" spc="-15">
                <a:solidFill>
                  <a:srgbClr val="58595B"/>
                </a:solidFill>
                <a:latin typeface="微軟正黑體"/>
                <a:cs typeface="微軟正黑體"/>
              </a:rPr>
              <a:t>. 背部伸展( 向上)</a:t>
            </a:r>
            <a:endParaRPr sz="900">
              <a:latin typeface="微軟正黑體"/>
              <a:cs typeface="微軟正黑體"/>
            </a:endParaRPr>
          </a:p>
        </p:txBody>
      </p:sp>
      <p:pic>
        <p:nvPicPr>
          <p:cNvPr id="30" name="object 30" descr="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865477" y="2193760"/>
            <a:ext cx="1004582" cy="1133614"/>
          </a:xfrm>
          <a:prstGeom prst="rect">
            <a:avLst/>
          </a:prstGeom>
        </p:spPr>
      </p:pic>
      <p:sp>
        <p:nvSpPr>
          <p:cNvPr id="31" name="object 31" descr=""/>
          <p:cNvSpPr txBox="1"/>
          <p:nvPr/>
        </p:nvSpPr>
        <p:spPr>
          <a:xfrm>
            <a:off x="1852784" y="3346508"/>
            <a:ext cx="941069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0">
                <a:solidFill>
                  <a:srgbClr val="58595B"/>
                </a:solidFill>
                <a:latin typeface="微軟正黑體"/>
                <a:cs typeface="微軟正黑體"/>
              </a:rPr>
              <a:t>8. 上臂伸展( 頭後)</a:t>
            </a:r>
            <a:endParaRPr sz="900">
              <a:latin typeface="微軟正黑體"/>
              <a:cs typeface="微軟正黑體"/>
            </a:endParaRPr>
          </a:p>
        </p:txBody>
      </p:sp>
      <p:pic>
        <p:nvPicPr>
          <p:cNvPr id="32" name="object 32" descr="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4012450" y="3598138"/>
            <a:ext cx="1004569" cy="1133614"/>
          </a:xfrm>
          <a:prstGeom prst="rect">
            <a:avLst/>
          </a:prstGeom>
        </p:spPr>
      </p:pic>
      <p:sp>
        <p:nvSpPr>
          <p:cNvPr id="33" name="object 33" descr=""/>
          <p:cNvSpPr txBox="1"/>
          <p:nvPr/>
        </p:nvSpPr>
        <p:spPr>
          <a:xfrm>
            <a:off x="3999753" y="4756448"/>
            <a:ext cx="6680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58595B"/>
                </a:solidFill>
                <a:latin typeface="微軟正黑體"/>
                <a:cs typeface="微軟正黑體"/>
              </a:rPr>
              <a:t>16</a:t>
            </a:r>
            <a:r>
              <a:rPr dirty="0" sz="900" spc="-20">
                <a:solidFill>
                  <a:srgbClr val="58595B"/>
                </a:solidFill>
                <a:latin typeface="微軟正黑體"/>
                <a:cs typeface="微軟正黑體"/>
              </a:rPr>
              <a:t>. 頸部旋轉</a:t>
            </a:r>
            <a:endParaRPr sz="900">
              <a:latin typeface="微軟正黑體"/>
              <a:cs typeface="微軟正黑體"/>
            </a:endParaRPr>
          </a:p>
        </p:txBody>
      </p:sp>
      <p:pic>
        <p:nvPicPr>
          <p:cNvPr id="34" name="object 34" descr="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4012450" y="792010"/>
            <a:ext cx="1004569" cy="1133602"/>
          </a:xfrm>
          <a:prstGeom prst="rect">
            <a:avLst/>
          </a:prstGeom>
        </p:spPr>
      </p:pic>
      <p:sp>
        <p:nvSpPr>
          <p:cNvPr id="35" name="object 35" descr=""/>
          <p:cNvSpPr txBox="1"/>
          <p:nvPr/>
        </p:nvSpPr>
        <p:spPr>
          <a:xfrm>
            <a:off x="3999753" y="1948448"/>
            <a:ext cx="60388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58595B"/>
                </a:solidFill>
                <a:latin typeface="微軟正黑體"/>
                <a:cs typeface="微軟正黑體"/>
              </a:rPr>
              <a:t>4</a:t>
            </a:r>
            <a:r>
              <a:rPr dirty="0" sz="900" spc="-15">
                <a:solidFill>
                  <a:srgbClr val="58595B"/>
                </a:solidFill>
                <a:latin typeface="微軟正黑體"/>
                <a:cs typeface="微軟正黑體"/>
              </a:rPr>
              <a:t>. 手掌抓握</a:t>
            </a:r>
            <a:endParaRPr sz="900">
              <a:latin typeface="微軟正黑體"/>
              <a:cs typeface="微軟正黑體"/>
            </a:endParaRPr>
          </a:p>
        </p:txBody>
      </p:sp>
      <p:pic>
        <p:nvPicPr>
          <p:cNvPr id="36" name="object 36" descr="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4012450" y="2193760"/>
            <a:ext cx="1004569" cy="1133614"/>
          </a:xfrm>
          <a:prstGeom prst="rect">
            <a:avLst/>
          </a:prstGeom>
        </p:spPr>
      </p:pic>
      <p:sp>
        <p:nvSpPr>
          <p:cNvPr id="37" name="object 37" descr=""/>
          <p:cNvSpPr txBox="1"/>
          <p:nvPr/>
        </p:nvSpPr>
        <p:spPr>
          <a:xfrm>
            <a:off x="3999753" y="3346508"/>
            <a:ext cx="66992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58595B"/>
                </a:solidFill>
                <a:latin typeface="微軟正黑體"/>
                <a:cs typeface="微軟正黑體"/>
              </a:rPr>
              <a:t>10</a:t>
            </a:r>
            <a:r>
              <a:rPr dirty="0" sz="900" spc="-20">
                <a:solidFill>
                  <a:srgbClr val="58595B"/>
                </a:solidFill>
                <a:latin typeface="微軟正黑體"/>
                <a:cs typeface="微軟正黑體"/>
              </a:rPr>
              <a:t>. 腰部旋轉</a:t>
            </a:r>
            <a:endParaRPr sz="900">
              <a:latin typeface="微軟正黑體"/>
              <a:cs typeface="微軟正黑體"/>
            </a:endParaRPr>
          </a:p>
        </p:txBody>
      </p:sp>
      <p:pic>
        <p:nvPicPr>
          <p:cNvPr id="38" name="object 38" descr="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6159423" y="792010"/>
            <a:ext cx="1004582" cy="1133602"/>
          </a:xfrm>
          <a:prstGeom prst="rect">
            <a:avLst/>
          </a:prstGeom>
        </p:spPr>
      </p:pic>
      <p:sp>
        <p:nvSpPr>
          <p:cNvPr id="39" name="object 39" descr=""/>
          <p:cNvSpPr txBox="1"/>
          <p:nvPr/>
        </p:nvSpPr>
        <p:spPr>
          <a:xfrm>
            <a:off x="6146721" y="1948448"/>
            <a:ext cx="94043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0">
                <a:solidFill>
                  <a:srgbClr val="58595B"/>
                </a:solidFill>
                <a:latin typeface="微軟正黑體"/>
                <a:cs typeface="微軟正黑體"/>
              </a:rPr>
              <a:t>6</a:t>
            </a:r>
            <a:r>
              <a:rPr dirty="0" sz="900" spc="-15">
                <a:solidFill>
                  <a:srgbClr val="58595B"/>
                </a:solidFill>
                <a:latin typeface="微軟正黑體"/>
                <a:cs typeface="微軟正黑體"/>
              </a:rPr>
              <a:t>. 手腕伸展( 向內)</a:t>
            </a:r>
            <a:endParaRPr sz="900">
              <a:latin typeface="微軟正黑體"/>
              <a:cs typeface="微軟正黑體"/>
            </a:endParaRPr>
          </a:p>
        </p:txBody>
      </p:sp>
      <p:pic>
        <p:nvPicPr>
          <p:cNvPr id="40" name="object 40" descr=""/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6159423" y="2193760"/>
            <a:ext cx="1004582" cy="1133614"/>
          </a:xfrm>
          <a:prstGeom prst="rect">
            <a:avLst/>
          </a:prstGeom>
        </p:spPr>
      </p:pic>
      <p:sp>
        <p:nvSpPr>
          <p:cNvPr id="41" name="object 41" descr=""/>
          <p:cNvSpPr txBox="1"/>
          <p:nvPr/>
        </p:nvSpPr>
        <p:spPr>
          <a:xfrm>
            <a:off x="6146721" y="3346508"/>
            <a:ext cx="100203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0">
                <a:solidFill>
                  <a:srgbClr val="58595B"/>
                </a:solidFill>
                <a:latin typeface="微軟正黑體"/>
                <a:cs typeface="微軟正黑體"/>
              </a:rPr>
              <a:t>12</a:t>
            </a:r>
            <a:r>
              <a:rPr dirty="0" sz="900" spc="-20">
                <a:solidFill>
                  <a:srgbClr val="58595B"/>
                </a:solidFill>
                <a:latin typeface="微軟正黑體"/>
                <a:cs typeface="微軟正黑體"/>
              </a:rPr>
              <a:t>. 腿部伸展( 弓箭)</a:t>
            </a:r>
            <a:endParaRPr sz="900">
              <a:latin typeface="微軟正黑體"/>
              <a:cs typeface="微軟正黑體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7056005" y="0"/>
            <a:ext cx="504190" cy="1368425"/>
          </a:xfrm>
          <a:custGeom>
            <a:avLst/>
            <a:gdLst/>
            <a:ahLst/>
            <a:cxnLst/>
            <a:rect l="l" t="t" r="r" b="b"/>
            <a:pathLst>
              <a:path w="504190" h="1368425">
                <a:moveTo>
                  <a:pt x="0" y="1368006"/>
                </a:moveTo>
                <a:lnTo>
                  <a:pt x="503999" y="1368006"/>
                </a:lnTo>
                <a:lnTo>
                  <a:pt x="503999" y="0"/>
                </a:lnTo>
                <a:lnTo>
                  <a:pt x="0" y="0"/>
                </a:lnTo>
                <a:lnTo>
                  <a:pt x="0" y="1368006"/>
                </a:lnTo>
                <a:close/>
              </a:path>
            </a:pathLst>
          </a:custGeom>
          <a:solidFill>
            <a:srgbClr val="E8802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7056005" y="1421993"/>
            <a:ext cx="504190" cy="50800"/>
          </a:xfrm>
          <a:custGeom>
            <a:avLst/>
            <a:gdLst/>
            <a:ahLst/>
            <a:cxnLst/>
            <a:rect l="l" t="t" r="r" b="b"/>
            <a:pathLst>
              <a:path w="504190" h="50800">
                <a:moveTo>
                  <a:pt x="0" y="50406"/>
                </a:moveTo>
                <a:lnTo>
                  <a:pt x="503999" y="50406"/>
                </a:lnTo>
                <a:lnTo>
                  <a:pt x="503999" y="0"/>
                </a:lnTo>
                <a:lnTo>
                  <a:pt x="0" y="0"/>
                </a:lnTo>
                <a:lnTo>
                  <a:pt x="0" y="50406"/>
                </a:lnTo>
                <a:close/>
              </a:path>
            </a:pathLst>
          </a:custGeom>
          <a:solidFill>
            <a:srgbClr val="E8802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7056005" y="1522793"/>
            <a:ext cx="504190" cy="144145"/>
          </a:xfrm>
          <a:custGeom>
            <a:avLst/>
            <a:gdLst/>
            <a:ahLst/>
            <a:cxnLst/>
            <a:rect l="l" t="t" r="r" b="b"/>
            <a:pathLst>
              <a:path w="504190" h="144144">
                <a:moveTo>
                  <a:pt x="503999" y="93611"/>
                </a:moveTo>
                <a:lnTo>
                  <a:pt x="0" y="93611"/>
                </a:lnTo>
                <a:lnTo>
                  <a:pt x="0" y="144018"/>
                </a:lnTo>
                <a:lnTo>
                  <a:pt x="503999" y="144018"/>
                </a:lnTo>
                <a:lnTo>
                  <a:pt x="503999" y="93611"/>
                </a:lnTo>
                <a:close/>
              </a:path>
              <a:path w="504190" h="144144">
                <a:moveTo>
                  <a:pt x="503999" y="0"/>
                </a:moveTo>
                <a:lnTo>
                  <a:pt x="0" y="0"/>
                </a:lnTo>
                <a:lnTo>
                  <a:pt x="0" y="50406"/>
                </a:lnTo>
                <a:lnTo>
                  <a:pt x="503999" y="50406"/>
                </a:lnTo>
                <a:lnTo>
                  <a:pt x="503999" y="0"/>
                </a:lnTo>
                <a:close/>
              </a:path>
            </a:pathLst>
          </a:custGeom>
          <a:solidFill>
            <a:srgbClr val="E8802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7043430" y="4925250"/>
            <a:ext cx="11048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E8802C"/>
                </a:solidFill>
                <a:latin typeface="Arial"/>
                <a:cs typeface="Arial"/>
              </a:rPr>
              <a:t>4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7150293" y="435771"/>
            <a:ext cx="205104" cy="8788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 indent="1270">
              <a:lnSpc>
                <a:spcPct val="100000"/>
              </a:lnSpc>
              <a:spcBef>
                <a:spcPts val="100"/>
              </a:spcBef>
            </a:pPr>
            <a:r>
              <a:rPr dirty="0" sz="1400" spc="-50" b="1">
                <a:solidFill>
                  <a:srgbClr val="FFFFFF"/>
                </a:solidFill>
                <a:latin typeface="微軟正黑體"/>
                <a:cs typeface="微軟正黑體"/>
              </a:rPr>
              <a:t>訓練準備</a:t>
            </a:r>
            <a:endParaRPr sz="1400">
              <a:latin typeface="微軟正黑體"/>
              <a:cs typeface="微軟正黑體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0" y="1179005"/>
            <a:ext cx="6876415" cy="4149090"/>
            <a:chOff x="0" y="1179005"/>
            <a:chExt cx="6876415" cy="4149090"/>
          </a:xfrm>
        </p:grpSpPr>
        <p:sp>
          <p:nvSpPr>
            <p:cNvPr id="8" name="object 8" descr=""/>
            <p:cNvSpPr/>
            <p:nvPr/>
          </p:nvSpPr>
          <p:spPr>
            <a:xfrm>
              <a:off x="0" y="1189202"/>
              <a:ext cx="6876415" cy="260985"/>
            </a:xfrm>
            <a:custGeom>
              <a:avLst/>
              <a:gdLst/>
              <a:ahLst/>
              <a:cxnLst/>
              <a:rect l="l" t="t" r="r" b="b"/>
              <a:pathLst>
                <a:path w="6876415" h="260984">
                  <a:moveTo>
                    <a:pt x="6875995" y="0"/>
                  </a:moveTo>
                  <a:lnTo>
                    <a:pt x="0" y="0"/>
                  </a:lnTo>
                  <a:lnTo>
                    <a:pt x="0" y="260400"/>
                  </a:lnTo>
                  <a:lnTo>
                    <a:pt x="6875995" y="260400"/>
                  </a:lnTo>
                  <a:lnTo>
                    <a:pt x="6875995" y="0"/>
                  </a:lnTo>
                  <a:close/>
                </a:path>
              </a:pathLst>
            </a:custGeom>
            <a:solidFill>
              <a:srgbClr val="E8802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2305375" y="1401007"/>
              <a:ext cx="19050" cy="3927475"/>
            </a:xfrm>
            <a:custGeom>
              <a:avLst/>
              <a:gdLst/>
              <a:ahLst/>
              <a:cxnLst/>
              <a:rect l="l" t="t" r="r" b="b"/>
              <a:pathLst>
                <a:path w="19050" h="3927475">
                  <a:moveTo>
                    <a:pt x="19050" y="0"/>
                  </a:moveTo>
                  <a:lnTo>
                    <a:pt x="0" y="0"/>
                  </a:lnTo>
                  <a:lnTo>
                    <a:pt x="0" y="3926998"/>
                  </a:lnTo>
                  <a:lnTo>
                    <a:pt x="19050" y="3926998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DC7C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2314900" y="1179005"/>
              <a:ext cx="0" cy="272415"/>
            </a:xfrm>
            <a:custGeom>
              <a:avLst/>
              <a:gdLst/>
              <a:ahLst/>
              <a:cxnLst/>
              <a:rect l="l" t="t" r="r" b="b"/>
              <a:pathLst>
                <a:path w="0" h="272415">
                  <a:moveTo>
                    <a:pt x="0" y="0"/>
                  </a:moveTo>
                  <a:lnTo>
                    <a:pt x="0" y="272402"/>
                  </a:lnTo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 descr=""/>
          <p:cNvSpPr txBox="1"/>
          <p:nvPr/>
        </p:nvSpPr>
        <p:spPr>
          <a:xfrm>
            <a:off x="912500" y="497400"/>
            <a:ext cx="1295400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10" b="1">
                <a:solidFill>
                  <a:srgbClr val="E8802C"/>
                </a:solidFill>
                <a:latin typeface="微軟正黑體"/>
                <a:cs typeface="微軟正黑體"/>
              </a:rPr>
              <a:t>服裝及護具</a:t>
            </a:r>
            <a:endParaRPr sz="2000">
              <a:latin typeface="微軟正黑體"/>
              <a:cs typeface="微軟正黑體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491299" y="1520654"/>
            <a:ext cx="1636395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56210" indent="-143510">
              <a:lnSpc>
                <a:spcPct val="100000"/>
              </a:lnSpc>
              <a:spcBef>
                <a:spcPts val="100"/>
              </a:spcBef>
              <a:buClr>
                <a:srgbClr val="E8802C"/>
              </a:buClr>
              <a:buSzPct val="85714"/>
              <a:buFont typeface=""/>
              <a:buChar char="■"/>
              <a:tabLst>
                <a:tab pos="156210" algn="l"/>
              </a:tabLst>
            </a:pP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說明：騎乘裝備的重要性</a:t>
            </a:r>
            <a:endParaRPr sz="1050">
              <a:latin typeface="微軟正黑體 Light"/>
              <a:cs typeface="微軟正黑體 Light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491299" y="1909313"/>
            <a:ext cx="1429385" cy="939800"/>
          </a:xfrm>
          <a:prstGeom prst="rect">
            <a:avLst/>
          </a:prstGeom>
        </p:spPr>
        <p:txBody>
          <a:bodyPr wrap="square" lIns="0" tIns="81280" rIns="0" bIns="0" rtlCol="0" vert="horz">
            <a:spAutoFit/>
          </a:bodyPr>
          <a:lstStyle/>
          <a:p>
            <a:pPr marL="156210" indent="-143510">
              <a:lnSpc>
                <a:spcPct val="100000"/>
              </a:lnSpc>
              <a:spcBef>
                <a:spcPts val="640"/>
              </a:spcBef>
              <a:buClr>
                <a:srgbClr val="E8802C"/>
              </a:buClr>
              <a:buSzPct val="85714"/>
              <a:buFont typeface=""/>
              <a:buChar char="■"/>
              <a:tabLst>
                <a:tab pos="156210" algn="l"/>
              </a:tabLst>
            </a:pPr>
            <a:r>
              <a:rPr dirty="0" sz="1050" spc="-20" b="0">
                <a:solidFill>
                  <a:srgbClr val="414042"/>
                </a:solidFill>
                <a:latin typeface="微軟正黑體 Light"/>
                <a:cs typeface="微軟正黑體 Light"/>
              </a:rPr>
              <a:t>訓練：</a:t>
            </a:r>
            <a:endParaRPr sz="1050">
              <a:latin typeface="微軟正黑體 Light"/>
              <a:cs typeface="微軟正黑體 Light"/>
            </a:endParaRPr>
          </a:p>
          <a:p>
            <a:pPr lvl="1" marL="347980" indent="-138430">
              <a:lnSpc>
                <a:spcPct val="100000"/>
              </a:lnSpc>
              <a:spcBef>
                <a:spcPts val="540"/>
              </a:spcBef>
              <a:buAutoNum type="arabicPeriod"/>
              <a:tabLst>
                <a:tab pos="347980" algn="l"/>
              </a:tabLst>
            </a:pPr>
            <a:r>
              <a:rPr dirty="0" sz="1050" spc="-10" b="0">
                <a:solidFill>
                  <a:srgbClr val="414042"/>
                </a:solidFill>
                <a:latin typeface="微軟正黑體 Light"/>
                <a:cs typeface="微軟正黑體 Light"/>
              </a:rPr>
              <a:t>五個項目實物說明</a:t>
            </a:r>
            <a:endParaRPr sz="1050">
              <a:latin typeface="微軟正黑體 Light"/>
              <a:cs typeface="微軟正黑體 Light"/>
            </a:endParaRPr>
          </a:p>
          <a:p>
            <a:pPr lvl="1" marL="347980" indent="-138430">
              <a:lnSpc>
                <a:spcPct val="100000"/>
              </a:lnSpc>
              <a:spcBef>
                <a:spcPts val="540"/>
              </a:spcBef>
              <a:buAutoNum type="arabicPeriod"/>
              <a:tabLst>
                <a:tab pos="347980" algn="l"/>
              </a:tabLst>
            </a:pPr>
            <a:r>
              <a:rPr dirty="0" sz="1050" spc="-10" b="0">
                <a:solidFill>
                  <a:srgbClr val="414042"/>
                </a:solidFill>
                <a:latin typeface="微軟正黑體 Light"/>
                <a:cs typeface="微軟正黑體 Light"/>
              </a:rPr>
              <a:t>穿戴的注意事項</a:t>
            </a:r>
            <a:endParaRPr sz="1050">
              <a:latin typeface="微軟正黑體 Light"/>
              <a:cs typeface="微軟正黑體 Light"/>
            </a:endParaRPr>
          </a:p>
          <a:p>
            <a:pPr lvl="1" marL="347980" indent="-138430">
              <a:lnSpc>
                <a:spcPct val="100000"/>
              </a:lnSpc>
              <a:spcBef>
                <a:spcPts val="535"/>
              </a:spcBef>
              <a:buAutoNum type="arabicPeriod"/>
              <a:tabLst>
                <a:tab pos="347980" algn="l"/>
              </a:tabLst>
            </a:pPr>
            <a:r>
              <a:rPr dirty="0" sz="1050" spc="-10" b="0">
                <a:solidFill>
                  <a:srgbClr val="414042"/>
                </a:solidFill>
                <a:latin typeface="微軟正黑體 Light"/>
                <a:cs typeface="微軟正黑體 Light"/>
              </a:rPr>
              <a:t>挑選適合的尺寸</a:t>
            </a:r>
            <a:endParaRPr sz="1050">
              <a:latin typeface="微軟正黑體 Light"/>
              <a:cs typeface="微軟正黑體 Light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465899" y="3966713"/>
            <a:ext cx="1830705" cy="939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95580" marR="30480" indent="-158115">
              <a:lnSpc>
                <a:spcPct val="142800"/>
              </a:lnSpc>
              <a:spcBef>
                <a:spcPts val="100"/>
              </a:spcBef>
              <a:buSzPct val="85714"/>
              <a:buFont typeface=""/>
              <a:buChar char="■"/>
              <a:tabLst>
                <a:tab pos="195580" algn="l"/>
                <a:tab pos="202565" algn="l"/>
              </a:tabLst>
            </a:pPr>
            <a:r>
              <a:rPr dirty="0" baseline="7936" sz="1575">
                <a:solidFill>
                  <a:srgbClr val="E8802C"/>
                </a:solidFill>
                <a:latin typeface="Times New Roman"/>
                <a:cs typeface="Times New Roman"/>
              </a:rPr>
              <a:t>	</a:t>
            </a:r>
            <a:r>
              <a:rPr dirty="0" sz="1050" spc="70" b="0">
                <a:solidFill>
                  <a:srgbClr val="414042"/>
                </a:solidFill>
                <a:latin typeface="微軟正黑體 Light"/>
                <a:cs typeface="微軟正黑體 Light"/>
              </a:rPr>
              <a:t>注意事項：教練請以身作</a:t>
            </a: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則，騎乘時請正確穿戴</a:t>
            </a:r>
            <a:endParaRPr sz="1050">
              <a:latin typeface="微軟正黑體 Light"/>
              <a:cs typeface="微軟正黑體 Light"/>
            </a:endParaRPr>
          </a:p>
          <a:p>
            <a:pPr marL="180975" marR="41910" indent="-143510">
              <a:lnSpc>
                <a:spcPct val="142800"/>
              </a:lnSpc>
              <a:buClr>
                <a:srgbClr val="E8802C"/>
              </a:buClr>
              <a:buSzPct val="85714"/>
              <a:buFont typeface=""/>
              <a:buChar char="■"/>
              <a:tabLst>
                <a:tab pos="195580" algn="l"/>
              </a:tabLst>
            </a:pPr>
            <a:r>
              <a:rPr dirty="0" sz="1050" spc="-15" b="0">
                <a:solidFill>
                  <a:srgbClr val="414042"/>
                </a:solidFill>
                <a:latin typeface="微軟正黑體 Light"/>
                <a:cs typeface="微軟正黑體 Light"/>
              </a:rPr>
              <a:t>其他：駕訓班可準備號碼衣</a:t>
            </a:r>
            <a:r>
              <a:rPr dirty="0" sz="1050" spc="-15" b="0">
                <a:solidFill>
                  <a:srgbClr val="414042"/>
                </a:solidFill>
                <a:latin typeface="微軟正黑體 Light"/>
                <a:cs typeface="微軟正黑體 Light"/>
              </a:rPr>
              <a:t>	</a:t>
            </a:r>
            <a:r>
              <a:rPr dirty="0" sz="1050" spc="-10" b="0">
                <a:solidFill>
                  <a:srgbClr val="414042"/>
                </a:solidFill>
                <a:latin typeface="微軟正黑體 Light"/>
                <a:cs typeface="微軟正黑體 Light"/>
              </a:rPr>
              <a:t>讓學員穿著</a:t>
            </a:r>
            <a:endParaRPr sz="1050">
              <a:latin typeface="微軟正黑體 Light"/>
              <a:cs typeface="微軟正黑體 Light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2388299" y="1452112"/>
            <a:ext cx="4498975" cy="2768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82880" marR="39370" indent="-145415">
              <a:lnSpc>
                <a:spcPct val="142800"/>
              </a:lnSpc>
              <a:spcBef>
                <a:spcPts val="100"/>
              </a:spcBef>
              <a:buClr>
                <a:srgbClr val="E8802C"/>
              </a:buClr>
              <a:buSzPct val="85714"/>
              <a:buFont typeface=""/>
              <a:buChar char="■"/>
              <a:tabLst>
                <a:tab pos="195580" algn="l"/>
              </a:tabLst>
            </a:pP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完整的護具能充分保護身體各部位，選擇較鮮豔顏色的服裝有更好的辨識</a:t>
            </a: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	</a:t>
            </a:r>
            <a:r>
              <a:rPr dirty="0" sz="1050" spc="-25" b="0">
                <a:solidFill>
                  <a:srgbClr val="414042"/>
                </a:solidFill>
                <a:latin typeface="微軟正黑體 Light"/>
                <a:cs typeface="微軟正黑體 Light"/>
              </a:rPr>
              <a:t>性。</a:t>
            </a:r>
            <a:endParaRPr sz="1050">
              <a:latin typeface="微軟正黑體 Light"/>
              <a:cs typeface="微軟正黑體 Light"/>
            </a:endParaRPr>
          </a:p>
          <a:p>
            <a:pPr marL="181610" indent="-143510">
              <a:lnSpc>
                <a:spcPct val="100000"/>
              </a:lnSpc>
              <a:spcBef>
                <a:spcPts val="540"/>
              </a:spcBef>
              <a:buClr>
                <a:srgbClr val="E8802C"/>
              </a:buClr>
              <a:buSzPct val="85714"/>
              <a:buFont typeface=""/>
              <a:buChar char="■"/>
              <a:tabLst>
                <a:tab pos="181610" algn="l"/>
              </a:tabLst>
            </a:pPr>
            <a:r>
              <a:rPr dirty="0" sz="1050" spc="-10" b="0">
                <a:solidFill>
                  <a:srgbClr val="414042"/>
                </a:solidFill>
                <a:latin typeface="微軟正黑體 Light"/>
                <a:cs typeface="微軟正黑體 Light"/>
              </a:rPr>
              <a:t>裝備說明：</a:t>
            </a:r>
            <a:endParaRPr sz="1050">
              <a:latin typeface="微軟正黑體 Light"/>
              <a:cs typeface="微軟正黑體 Light"/>
            </a:endParaRPr>
          </a:p>
          <a:p>
            <a:pPr lvl="1" marL="316230" marR="39370" indent="-115570">
              <a:lnSpc>
                <a:spcPct val="142800"/>
              </a:lnSpc>
              <a:buAutoNum type="arabicPeriod"/>
              <a:tabLst>
                <a:tab pos="854075" algn="l"/>
              </a:tabLst>
            </a:pP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安全帽：請選擇有鏡片的全罩式或露臉式安全帽，頤帶確實繫上，若受</a:t>
            </a: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	</a:t>
            </a:r>
            <a:r>
              <a:rPr dirty="0" sz="1050" spc="-10" b="0">
                <a:solidFill>
                  <a:srgbClr val="414042"/>
                </a:solidFill>
                <a:latin typeface="微軟正黑體 Light"/>
                <a:cs typeface="微軟正黑體 Light"/>
              </a:rPr>
              <a:t>到撞擊時須更換。</a:t>
            </a:r>
            <a:endParaRPr sz="1050">
              <a:latin typeface="微軟正黑體 Light"/>
              <a:cs typeface="微軟正黑體 Light"/>
            </a:endParaRPr>
          </a:p>
          <a:p>
            <a:pPr lvl="1" marL="335280" marR="30480" indent="-140335">
              <a:lnSpc>
                <a:spcPct val="142800"/>
              </a:lnSpc>
              <a:buAutoNum type="arabicPeriod"/>
              <a:tabLst>
                <a:tab pos="749300" algn="l"/>
              </a:tabLst>
            </a:pPr>
            <a:r>
              <a:rPr dirty="0" sz="1050" spc="40" b="0">
                <a:solidFill>
                  <a:srgbClr val="414042"/>
                </a:solidFill>
                <a:latin typeface="微軟正黑體 Light"/>
                <a:cs typeface="微軟正黑體 Light"/>
              </a:rPr>
              <a:t>手套：騎車戴手套加強手部及關節保護，一般布手套具有防滑及防</a:t>
            </a:r>
            <a:r>
              <a:rPr dirty="0" sz="1050" spc="40" b="0">
                <a:solidFill>
                  <a:srgbClr val="414042"/>
                </a:solidFill>
                <a:latin typeface="微軟正黑體 Light"/>
                <a:cs typeface="微軟正黑體 Light"/>
              </a:rPr>
              <a:t>	</a:t>
            </a:r>
            <a:r>
              <a:rPr dirty="0" sz="1050" spc="-10" b="0">
                <a:solidFill>
                  <a:srgbClr val="414042"/>
                </a:solidFill>
                <a:latin typeface="微軟正黑體 Light"/>
                <a:cs typeface="微軟正黑體 Light"/>
              </a:rPr>
              <a:t>曬的效果。</a:t>
            </a:r>
            <a:endParaRPr sz="1050">
              <a:latin typeface="微軟正黑體 Light"/>
              <a:cs typeface="微軟正黑體 Light"/>
            </a:endParaRPr>
          </a:p>
          <a:p>
            <a:pPr lvl="1" marL="334645" indent="-138430">
              <a:lnSpc>
                <a:spcPct val="100000"/>
              </a:lnSpc>
              <a:spcBef>
                <a:spcPts val="540"/>
              </a:spcBef>
              <a:buAutoNum type="arabicPeriod"/>
              <a:tabLst>
                <a:tab pos="334645" algn="l"/>
              </a:tabLst>
            </a:pP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護具：護肘、護膝、護具衣可保護關節及重要部位。</a:t>
            </a:r>
            <a:endParaRPr sz="1050">
              <a:latin typeface="微軟正黑體 Light"/>
              <a:cs typeface="微軟正黑體 Light"/>
            </a:endParaRPr>
          </a:p>
          <a:p>
            <a:pPr lvl="1" marL="336550" marR="152400" indent="-140970">
              <a:lnSpc>
                <a:spcPct val="142800"/>
              </a:lnSpc>
              <a:buAutoNum type="arabicPeriod"/>
              <a:tabLst>
                <a:tab pos="748030" algn="l"/>
              </a:tabLst>
            </a:pP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鞋子：可穿著球鞋或靴子，以完整包覆足部為原則，涼鞋或拖鞋不適</a:t>
            </a: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	</a:t>
            </a:r>
            <a:r>
              <a:rPr dirty="0" sz="1050" spc="-25" b="0">
                <a:solidFill>
                  <a:srgbClr val="414042"/>
                </a:solidFill>
                <a:latin typeface="微軟正黑體 Light"/>
                <a:cs typeface="微軟正黑體 Light"/>
              </a:rPr>
              <a:t>合。</a:t>
            </a:r>
            <a:endParaRPr sz="1050">
              <a:latin typeface="微軟正黑體 Light"/>
              <a:cs typeface="微軟正黑體 Light"/>
            </a:endParaRPr>
          </a:p>
          <a:p>
            <a:pPr lvl="1" marL="334645" indent="-138430">
              <a:lnSpc>
                <a:spcPct val="100000"/>
              </a:lnSpc>
              <a:spcBef>
                <a:spcPts val="540"/>
              </a:spcBef>
              <a:buAutoNum type="arabicPeriod"/>
              <a:tabLst>
                <a:tab pos="334645" algn="l"/>
              </a:tabLst>
            </a:pP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服裝：穿著顏色較為鮮豔的長袖長褲，短袖及短褲不適合。</a:t>
            </a:r>
            <a:endParaRPr sz="1050">
              <a:latin typeface="微軟正黑體 Light"/>
              <a:cs typeface="微軟正黑體 Light"/>
            </a:endParaRPr>
          </a:p>
          <a:p>
            <a:pPr marL="181610" indent="-143510">
              <a:lnSpc>
                <a:spcPct val="100000"/>
              </a:lnSpc>
              <a:spcBef>
                <a:spcPts val="540"/>
              </a:spcBef>
              <a:buClr>
                <a:srgbClr val="E8802C"/>
              </a:buClr>
              <a:buSzPct val="85714"/>
              <a:buFont typeface=""/>
              <a:buChar char="■"/>
              <a:tabLst>
                <a:tab pos="181610" algn="l"/>
              </a:tabLst>
            </a:pPr>
            <a:r>
              <a:rPr dirty="0" sz="1050" spc="-25" b="0">
                <a:solidFill>
                  <a:srgbClr val="414042"/>
                </a:solidFill>
                <a:latin typeface="微軟正黑體 Light"/>
                <a:cs typeface="微軟正黑體 Light"/>
              </a:rPr>
              <a:t>教練騎乘時應穿著符合之裝備，確認學員裝備穿戴完整，才能開始訓練 。</a:t>
            </a:r>
            <a:endParaRPr sz="1050">
              <a:latin typeface="微軟正黑體 Light"/>
              <a:cs typeface="微軟正黑體 Light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2413699" y="4492454"/>
            <a:ext cx="4084954" cy="1854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56210" indent="-143510">
              <a:lnSpc>
                <a:spcPct val="100000"/>
              </a:lnSpc>
              <a:spcBef>
                <a:spcPts val="100"/>
              </a:spcBef>
              <a:buClr>
                <a:srgbClr val="E8802C"/>
              </a:buClr>
              <a:buSzPct val="85714"/>
              <a:buFont typeface=""/>
              <a:buChar char="■"/>
              <a:tabLst>
                <a:tab pos="156210" algn="l"/>
              </a:tabLst>
            </a:pPr>
            <a:r>
              <a:rPr dirty="0" sz="1050" spc="-20" b="0">
                <a:solidFill>
                  <a:srgbClr val="414042"/>
                </a:solidFill>
                <a:latin typeface="微軟正黑體 Light"/>
                <a:cs typeface="微軟正黑體 Light"/>
              </a:rPr>
              <a:t>學員訓練時可穿著有號碼之背心 ( 號碼衣 )，方便教練教學與指導。</a:t>
            </a:r>
            <a:endParaRPr sz="1050">
              <a:latin typeface="微軟正黑體 Light"/>
              <a:cs typeface="微軟正黑體 Light"/>
            </a:endParaRPr>
          </a:p>
        </p:txBody>
      </p:sp>
      <p:pic>
        <p:nvPicPr>
          <p:cNvPr id="17" name="object 17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80376" y="430208"/>
            <a:ext cx="430532" cy="226796"/>
          </a:xfrm>
          <a:prstGeom prst="rect">
            <a:avLst/>
          </a:prstGeom>
        </p:spPr>
      </p:pic>
      <p:sp>
        <p:nvSpPr>
          <p:cNvPr id="18" name="object 18" descr=""/>
          <p:cNvSpPr txBox="1"/>
          <p:nvPr/>
        </p:nvSpPr>
        <p:spPr>
          <a:xfrm>
            <a:off x="2713742" y="434061"/>
            <a:ext cx="24771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08000" algn="l"/>
              </a:tabLst>
            </a:pPr>
            <a:r>
              <a:rPr dirty="0" sz="1200" b="1">
                <a:solidFill>
                  <a:srgbClr val="FFFFFF"/>
                </a:solidFill>
                <a:latin typeface="微軟正黑體"/>
                <a:cs typeface="微軟正黑體"/>
              </a:rPr>
              <a:t>目</a:t>
            </a:r>
            <a:r>
              <a:rPr dirty="0" sz="1200" spc="45" b="1">
                <a:solidFill>
                  <a:srgbClr val="FFFFFF"/>
                </a:solidFill>
                <a:latin typeface="微軟正黑體"/>
                <a:cs typeface="微軟正黑體"/>
              </a:rPr>
              <a:t> </a:t>
            </a:r>
            <a:r>
              <a:rPr dirty="0" sz="1200" spc="-50" b="1">
                <a:solidFill>
                  <a:srgbClr val="FFFFFF"/>
                </a:solidFill>
                <a:latin typeface="微軟正黑體"/>
                <a:cs typeface="微軟正黑體"/>
              </a:rPr>
              <a:t>的</a:t>
            </a:r>
            <a:r>
              <a:rPr dirty="0" sz="1200" b="1">
                <a:solidFill>
                  <a:srgbClr val="FFFFFF"/>
                </a:solidFill>
                <a:latin typeface="微軟正黑體"/>
                <a:cs typeface="微軟正黑體"/>
              </a:rPr>
              <a:t>	</a:t>
            </a:r>
            <a:r>
              <a:rPr dirty="0" baseline="2525" sz="1650">
                <a:solidFill>
                  <a:srgbClr val="58595B"/>
                </a:solidFill>
                <a:latin typeface="微軟正黑體"/>
                <a:cs typeface="微軟正黑體"/>
              </a:rPr>
              <a:t>認識騎乘機車需要的服裝及護</a:t>
            </a:r>
            <a:r>
              <a:rPr dirty="0" baseline="2525" sz="1650" spc="-75">
                <a:solidFill>
                  <a:srgbClr val="58595B"/>
                </a:solidFill>
                <a:latin typeface="微軟正黑體"/>
                <a:cs typeface="微軟正黑體"/>
              </a:rPr>
              <a:t>具</a:t>
            </a:r>
            <a:endParaRPr baseline="2525" sz="1650">
              <a:latin typeface="微軟正黑體"/>
              <a:cs typeface="微軟正黑體"/>
            </a:endParaRPr>
          </a:p>
        </p:txBody>
      </p:sp>
      <p:pic>
        <p:nvPicPr>
          <p:cNvPr id="19" name="object 19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80376" y="853209"/>
            <a:ext cx="430532" cy="226796"/>
          </a:xfrm>
          <a:prstGeom prst="rect">
            <a:avLst/>
          </a:prstGeom>
        </p:spPr>
      </p:pic>
      <p:sp>
        <p:nvSpPr>
          <p:cNvPr id="20" name="object 20" descr=""/>
          <p:cNvSpPr txBox="1"/>
          <p:nvPr/>
        </p:nvSpPr>
        <p:spPr>
          <a:xfrm>
            <a:off x="2713742" y="857062"/>
            <a:ext cx="289623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08000" algn="l"/>
              </a:tabLst>
            </a:pPr>
            <a:r>
              <a:rPr dirty="0" sz="1200" b="1">
                <a:solidFill>
                  <a:srgbClr val="FFFFFF"/>
                </a:solidFill>
                <a:latin typeface="微軟正黑體"/>
                <a:cs typeface="微軟正黑體"/>
              </a:rPr>
              <a:t>方</a:t>
            </a:r>
            <a:r>
              <a:rPr dirty="0" sz="1200" spc="45" b="1">
                <a:solidFill>
                  <a:srgbClr val="FFFFFF"/>
                </a:solidFill>
                <a:latin typeface="微軟正黑體"/>
                <a:cs typeface="微軟正黑體"/>
              </a:rPr>
              <a:t> </a:t>
            </a:r>
            <a:r>
              <a:rPr dirty="0" sz="1200" spc="-50" b="1">
                <a:solidFill>
                  <a:srgbClr val="FFFFFF"/>
                </a:solidFill>
                <a:latin typeface="微軟正黑體"/>
                <a:cs typeface="微軟正黑體"/>
              </a:rPr>
              <a:t>法</a:t>
            </a:r>
            <a:r>
              <a:rPr dirty="0" sz="1200" b="1">
                <a:solidFill>
                  <a:srgbClr val="FFFFFF"/>
                </a:solidFill>
                <a:latin typeface="微軟正黑體"/>
                <a:cs typeface="微軟正黑體"/>
              </a:rPr>
              <a:t>	</a:t>
            </a:r>
            <a:r>
              <a:rPr dirty="0" baseline="2525" sz="1650">
                <a:solidFill>
                  <a:srgbClr val="58595B"/>
                </a:solidFill>
                <a:latin typeface="微軟正黑體"/>
                <a:cs typeface="微軟正黑體"/>
              </a:rPr>
              <a:t>安全帽、手套、護具、鞋子及服裝說</a:t>
            </a:r>
            <a:r>
              <a:rPr dirty="0" baseline="2525" sz="1650" spc="-75">
                <a:solidFill>
                  <a:srgbClr val="58595B"/>
                </a:solidFill>
                <a:latin typeface="微軟正黑體"/>
                <a:cs typeface="微軟正黑體"/>
              </a:rPr>
              <a:t>明</a:t>
            </a:r>
            <a:endParaRPr baseline="2525" sz="1650">
              <a:latin typeface="微軟正黑體"/>
              <a:cs typeface="微軟正黑體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980099" y="1206017"/>
            <a:ext cx="685800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15" b="1">
                <a:solidFill>
                  <a:srgbClr val="FFFFFF"/>
                </a:solidFill>
                <a:latin typeface="微軟正黑體"/>
                <a:cs typeface="微軟正黑體"/>
              </a:rPr>
              <a:t>指導要領</a:t>
            </a:r>
            <a:endParaRPr sz="1300">
              <a:latin typeface="微軟正黑體"/>
              <a:cs typeface="微軟正黑體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4214738" y="1206017"/>
            <a:ext cx="685800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15" b="1">
                <a:solidFill>
                  <a:srgbClr val="FFFFFF"/>
                </a:solidFill>
                <a:latin typeface="微軟正黑體"/>
                <a:cs typeface="微軟正黑體"/>
              </a:rPr>
              <a:t>指導內容</a:t>
            </a:r>
            <a:endParaRPr sz="1300">
              <a:latin typeface="微軟正黑體"/>
              <a:cs typeface="微軟正黑體"/>
            </a:endParaRPr>
          </a:p>
        </p:txBody>
      </p:sp>
      <p:sp>
        <p:nvSpPr>
          <p:cNvPr id="23" name="object 23" descr=""/>
          <p:cNvSpPr/>
          <p:nvPr/>
        </p:nvSpPr>
        <p:spPr>
          <a:xfrm>
            <a:off x="503998" y="360002"/>
            <a:ext cx="338455" cy="338455"/>
          </a:xfrm>
          <a:custGeom>
            <a:avLst/>
            <a:gdLst/>
            <a:ahLst/>
            <a:cxnLst/>
            <a:rect l="l" t="t" r="r" b="b"/>
            <a:pathLst>
              <a:path w="338455" h="338455">
                <a:moveTo>
                  <a:pt x="169202" y="0"/>
                </a:moveTo>
                <a:lnTo>
                  <a:pt x="124221" y="6044"/>
                </a:lnTo>
                <a:lnTo>
                  <a:pt x="83803" y="23101"/>
                </a:lnTo>
                <a:lnTo>
                  <a:pt x="49558" y="49558"/>
                </a:lnTo>
                <a:lnTo>
                  <a:pt x="23101" y="83803"/>
                </a:lnTo>
                <a:lnTo>
                  <a:pt x="6044" y="124221"/>
                </a:lnTo>
                <a:lnTo>
                  <a:pt x="0" y="169202"/>
                </a:lnTo>
                <a:lnTo>
                  <a:pt x="6044" y="214182"/>
                </a:lnTo>
                <a:lnTo>
                  <a:pt x="23101" y="254601"/>
                </a:lnTo>
                <a:lnTo>
                  <a:pt x="49558" y="288845"/>
                </a:lnTo>
                <a:lnTo>
                  <a:pt x="83803" y="315302"/>
                </a:lnTo>
                <a:lnTo>
                  <a:pt x="124221" y="332360"/>
                </a:lnTo>
                <a:lnTo>
                  <a:pt x="169202" y="338404"/>
                </a:lnTo>
                <a:lnTo>
                  <a:pt x="214182" y="332360"/>
                </a:lnTo>
                <a:lnTo>
                  <a:pt x="254601" y="315302"/>
                </a:lnTo>
                <a:lnTo>
                  <a:pt x="288845" y="288845"/>
                </a:lnTo>
                <a:lnTo>
                  <a:pt x="315302" y="254601"/>
                </a:lnTo>
                <a:lnTo>
                  <a:pt x="332360" y="214182"/>
                </a:lnTo>
                <a:lnTo>
                  <a:pt x="338404" y="169202"/>
                </a:lnTo>
                <a:lnTo>
                  <a:pt x="332360" y="124221"/>
                </a:lnTo>
                <a:lnTo>
                  <a:pt x="315302" y="83803"/>
                </a:lnTo>
                <a:lnTo>
                  <a:pt x="288845" y="49558"/>
                </a:lnTo>
                <a:lnTo>
                  <a:pt x="254601" y="23101"/>
                </a:lnTo>
                <a:lnTo>
                  <a:pt x="214182" y="6044"/>
                </a:lnTo>
                <a:lnTo>
                  <a:pt x="169202" y="0"/>
                </a:lnTo>
                <a:close/>
              </a:path>
            </a:pathLst>
          </a:custGeom>
          <a:solidFill>
            <a:srgbClr val="E8802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4" name="object 24" descr=""/>
          <p:cNvSpPr txBox="1"/>
          <p:nvPr/>
        </p:nvSpPr>
        <p:spPr>
          <a:xfrm>
            <a:off x="594373" y="365069"/>
            <a:ext cx="1530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 i="1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1800">
              <a:latin typeface="Arial"/>
              <a:cs typeface="Arial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491299" y="1023048"/>
            <a:ext cx="116268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b="1">
                <a:solidFill>
                  <a:srgbClr val="58595B"/>
                </a:solidFill>
                <a:latin typeface="微軟正黑體"/>
                <a:cs typeface="微軟正黑體"/>
              </a:rPr>
              <a:t>【建議時數 0.5</a:t>
            </a:r>
            <a:r>
              <a:rPr dirty="0" sz="900" spc="-15" b="1">
                <a:solidFill>
                  <a:srgbClr val="58595B"/>
                </a:solidFill>
                <a:latin typeface="微軟正黑體"/>
                <a:cs typeface="微軟正黑體"/>
              </a:rPr>
              <a:t> 小時】</a:t>
            </a:r>
            <a:endParaRPr sz="900">
              <a:latin typeface="微軟正黑體"/>
              <a:cs typeface="微軟正黑體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06412" y="4925250"/>
            <a:ext cx="11048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E8802C"/>
                </a:solidFill>
                <a:latin typeface="Arial"/>
                <a:cs typeface="Arial"/>
              </a:rPr>
              <a:t>5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0" y="0"/>
            <a:ext cx="504190" cy="1368425"/>
          </a:xfrm>
          <a:custGeom>
            <a:avLst/>
            <a:gdLst/>
            <a:ahLst/>
            <a:cxnLst/>
            <a:rect l="l" t="t" r="r" b="b"/>
            <a:pathLst>
              <a:path w="504190" h="1368425">
                <a:moveTo>
                  <a:pt x="0" y="1368006"/>
                </a:moveTo>
                <a:lnTo>
                  <a:pt x="503999" y="1368006"/>
                </a:lnTo>
                <a:lnTo>
                  <a:pt x="503999" y="0"/>
                </a:lnTo>
                <a:lnTo>
                  <a:pt x="0" y="0"/>
                </a:lnTo>
                <a:lnTo>
                  <a:pt x="0" y="1368006"/>
                </a:lnTo>
                <a:close/>
              </a:path>
            </a:pathLst>
          </a:custGeom>
          <a:solidFill>
            <a:srgbClr val="E8802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0" y="1421993"/>
            <a:ext cx="504190" cy="50800"/>
          </a:xfrm>
          <a:custGeom>
            <a:avLst/>
            <a:gdLst/>
            <a:ahLst/>
            <a:cxnLst/>
            <a:rect l="l" t="t" r="r" b="b"/>
            <a:pathLst>
              <a:path w="504190" h="50800">
                <a:moveTo>
                  <a:pt x="503999" y="0"/>
                </a:moveTo>
                <a:lnTo>
                  <a:pt x="0" y="0"/>
                </a:lnTo>
                <a:lnTo>
                  <a:pt x="0" y="50406"/>
                </a:lnTo>
                <a:lnTo>
                  <a:pt x="503999" y="50406"/>
                </a:lnTo>
                <a:lnTo>
                  <a:pt x="503999" y="0"/>
                </a:lnTo>
                <a:close/>
              </a:path>
            </a:pathLst>
          </a:custGeom>
          <a:solidFill>
            <a:srgbClr val="E8802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0" y="1522793"/>
            <a:ext cx="504190" cy="144145"/>
          </a:xfrm>
          <a:custGeom>
            <a:avLst/>
            <a:gdLst/>
            <a:ahLst/>
            <a:cxnLst/>
            <a:rect l="l" t="t" r="r" b="b"/>
            <a:pathLst>
              <a:path w="504190" h="144144">
                <a:moveTo>
                  <a:pt x="503999" y="93611"/>
                </a:moveTo>
                <a:lnTo>
                  <a:pt x="0" y="93611"/>
                </a:lnTo>
                <a:lnTo>
                  <a:pt x="0" y="144018"/>
                </a:lnTo>
                <a:lnTo>
                  <a:pt x="503999" y="144018"/>
                </a:lnTo>
                <a:lnTo>
                  <a:pt x="503999" y="93611"/>
                </a:lnTo>
                <a:close/>
              </a:path>
              <a:path w="504190" h="144144">
                <a:moveTo>
                  <a:pt x="503999" y="0"/>
                </a:moveTo>
                <a:lnTo>
                  <a:pt x="0" y="0"/>
                </a:lnTo>
                <a:lnTo>
                  <a:pt x="0" y="50406"/>
                </a:lnTo>
                <a:lnTo>
                  <a:pt x="503999" y="50406"/>
                </a:lnTo>
                <a:lnTo>
                  <a:pt x="503999" y="0"/>
                </a:lnTo>
                <a:close/>
              </a:path>
            </a:pathLst>
          </a:custGeom>
          <a:solidFill>
            <a:srgbClr val="E8802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03305" y="435771"/>
            <a:ext cx="205104" cy="8788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just" marL="12700" marR="5715" indent="1270">
              <a:lnSpc>
                <a:spcPct val="100000"/>
              </a:lnSpc>
              <a:spcBef>
                <a:spcPts val="100"/>
              </a:spcBef>
            </a:pPr>
            <a:r>
              <a:rPr dirty="0" spc="-50"/>
              <a:t>訓練準備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671299" y="2015948"/>
            <a:ext cx="94805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0">
                <a:solidFill>
                  <a:srgbClr val="58595B"/>
                </a:solidFill>
                <a:latin typeface="微軟正黑體"/>
                <a:cs typeface="微軟正黑體"/>
              </a:rPr>
              <a:t>1-</a:t>
            </a:r>
            <a:r>
              <a:rPr dirty="0" sz="900">
                <a:solidFill>
                  <a:srgbClr val="58595B"/>
                </a:solidFill>
                <a:latin typeface="微軟正黑體"/>
                <a:cs typeface="微軟正黑體"/>
              </a:rPr>
              <a:t>1</a:t>
            </a:r>
            <a:r>
              <a:rPr dirty="0" sz="900" spc="-10">
                <a:solidFill>
                  <a:srgbClr val="58595B"/>
                </a:solidFill>
                <a:latin typeface="微軟正黑體"/>
                <a:cs typeface="微軟正黑體"/>
              </a:rPr>
              <a:t>. 全罩式安全帽</a:t>
            </a:r>
            <a:endParaRPr sz="900">
              <a:latin typeface="微軟正黑體"/>
              <a:cs typeface="微軟正黑體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671299" y="3442412"/>
            <a:ext cx="489584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58595B"/>
                </a:solidFill>
                <a:latin typeface="微軟正黑體"/>
                <a:cs typeface="微軟正黑體"/>
              </a:rPr>
              <a:t>2</a:t>
            </a:r>
            <a:r>
              <a:rPr dirty="0" sz="900" spc="-15">
                <a:solidFill>
                  <a:srgbClr val="58595B"/>
                </a:solidFill>
                <a:latin typeface="微軟正黑體"/>
                <a:cs typeface="微軟正黑體"/>
              </a:rPr>
              <a:t>. 護具衣</a:t>
            </a:r>
            <a:endParaRPr sz="900">
              <a:latin typeface="微軟正黑體"/>
              <a:cs typeface="微軟正黑體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2299388" y="2015948"/>
            <a:ext cx="94805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0">
                <a:solidFill>
                  <a:srgbClr val="58595B"/>
                </a:solidFill>
                <a:latin typeface="微軟正黑體"/>
                <a:cs typeface="微軟正黑體"/>
              </a:rPr>
              <a:t>1-</a:t>
            </a:r>
            <a:r>
              <a:rPr dirty="0" sz="900">
                <a:solidFill>
                  <a:srgbClr val="58595B"/>
                </a:solidFill>
                <a:latin typeface="微軟正黑體"/>
                <a:cs typeface="微軟正黑體"/>
              </a:rPr>
              <a:t>2</a:t>
            </a:r>
            <a:r>
              <a:rPr dirty="0" sz="900" spc="-10">
                <a:solidFill>
                  <a:srgbClr val="58595B"/>
                </a:solidFill>
                <a:latin typeface="微軟正黑體"/>
                <a:cs typeface="微軟正黑體"/>
              </a:rPr>
              <a:t>. 露臉式安全帽</a:t>
            </a:r>
            <a:endParaRPr sz="900">
              <a:latin typeface="微軟正黑體"/>
              <a:cs typeface="微軟正黑體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2299388" y="3442412"/>
            <a:ext cx="37528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58595B"/>
                </a:solidFill>
                <a:latin typeface="微軟正黑體"/>
                <a:cs typeface="微軟正黑體"/>
              </a:rPr>
              <a:t>3</a:t>
            </a:r>
            <a:r>
              <a:rPr dirty="0" sz="900" spc="-20">
                <a:solidFill>
                  <a:srgbClr val="58595B"/>
                </a:solidFill>
                <a:latin typeface="微軟正黑體"/>
                <a:cs typeface="微軟正黑體"/>
              </a:rPr>
              <a:t>. 手套</a:t>
            </a:r>
            <a:endParaRPr sz="900">
              <a:latin typeface="微軟正黑體"/>
              <a:cs typeface="微軟正黑體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3950909" y="2015948"/>
            <a:ext cx="117665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10">
                <a:solidFill>
                  <a:srgbClr val="58595B"/>
                </a:solidFill>
                <a:latin typeface="微軟正黑體"/>
                <a:cs typeface="微軟正黑體"/>
              </a:rPr>
              <a:t>1-</a:t>
            </a:r>
            <a:r>
              <a:rPr dirty="0" sz="900">
                <a:solidFill>
                  <a:srgbClr val="58595B"/>
                </a:solidFill>
                <a:latin typeface="微軟正黑體"/>
                <a:cs typeface="微軟正黑體"/>
              </a:rPr>
              <a:t>3</a:t>
            </a:r>
            <a:r>
              <a:rPr dirty="0" sz="900" spc="-5">
                <a:solidFill>
                  <a:srgbClr val="58595B"/>
                </a:solidFill>
                <a:latin typeface="微軟正黑體"/>
                <a:cs typeface="微軟正黑體"/>
              </a:rPr>
              <a:t>. 兩頰內襯微微夾緊</a:t>
            </a:r>
            <a:endParaRPr sz="900">
              <a:latin typeface="微軟正黑體"/>
              <a:cs typeface="微軟正黑體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3950909" y="3442412"/>
            <a:ext cx="375285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58595B"/>
                </a:solidFill>
                <a:latin typeface="微軟正黑體"/>
                <a:cs typeface="微軟正黑體"/>
              </a:rPr>
              <a:t>4</a:t>
            </a:r>
            <a:r>
              <a:rPr dirty="0" sz="900" spc="-20">
                <a:solidFill>
                  <a:srgbClr val="58595B"/>
                </a:solidFill>
                <a:latin typeface="微軟正黑體"/>
                <a:cs typeface="微軟正黑體"/>
              </a:rPr>
              <a:t>. 護膝</a:t>
            </a:r>
            <a:endParaRPr sz="900">
              <a:latin typeface="微軟正黑體"/>
              <a:cs typeface="微軟正黑體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5585284" y="2015948"/>
            <a:ext cx="158496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>
                <a:solidFill>
                  <a:srgbClr val="58595B"/>
                </a:solidFill>
                <a:latin typeface="微軟正黑體"/>
                <a:cs typeface="微軟正黑體"/>
              </a:rPr>
              <a:t>1-4.</a:t>
            </a:r>
            <a:r>
              <a:rPr dirty="0" sz="900" spc="-100">
                <a:solidFill>
                  <a:srgbClr val="58595B"/>
                </a:solidFill>
                <a:latin typeface="微軟正黑體"/>
                <a:cs typeface="微軟正黑體"/>
              </a:rPr>
              <a:t> 頤帶確實繫好，一到二指間隙</a:t>
            </a:r>
            <a:endParaRPr sz="900">
              <a:latin typeface="微軟正黑體"/>
              <a:cs typeface="微軟正黑體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5585284" y="3456814"/>
            <a:ext cx="325120" cy="1625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00" spc="-50">
                <a:solidFill>
                  <a:srgbClr val="58595B"/>
                </a:solidFill>
                <a:latin typeface="微軟正黑體"/>
                <a:cs typeface="微軟正黑體"/>
              </a:rPr>
              <a:t>5</a:t>
            </a:r>
            <a:r>
              <a:rPr dirty="0" sz="900" spc="-80">
                <a:solidFill>
                  <a:srgbClr val="58595B"/>
                </a:solidFill>
                <a:latin typeface="微軟正黑體"/>
                <a:cs typeface="微軟正黑體"/>
              </a:rPr>
              <a:t>. 車靴</a:t>
            </a:r>
            <a:endParaRPr sz="900">
              <a:latin typeface="微軟正黑體"/>
              <a:cs typeface="微軟正黑體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683996" y="360007"/>
            <a:ext cx="4646930" cy="260985"/>
          </a:xfrm>
          <a:prstGeom prst="rect">
            <a:avLst/>
          </a:prstGeom>
          <a:solidFill>
            <a:srgbClr val="E8802C"/>
          </a:solidFill>
        </p:spPr>
        <p:txBody>
          <a:bodyPr wrap="square" lIns="0" tIns="19685" rIns="0" bIns="0" rtlCol="0" vert="horz">
            <a:spAutoFit/>
          </a:bodyPr>
          <a:lstStyle/>
          <a:p>
            <a:pPr marL="179705">
              <a:lnSpc>
                <a:spcPct val="100000"/>
              </a:lnSpc>
              <a:spcBef>
                <a:spcPts val="155"/>
              </a:spcBef>
            </a:pPr>
            <a:r>
              <a:rPr dirty="0" sz="1300" spc="-5">
                <a:solidFill>
                  <a:srgbClr val="FFFFFF"/>
                </a:solidFill>
                <a:latin typeface="微軟正黑體"/>
                <a:cs typeface="微軟正黑體"/>
              </a:rPr>
              <a:t>圖片示範：服裝及護具</a:t>
            </a:r>
            <a:endParaRPr sz="1300">
              <a:latin typeface="微軟正黑體"/>
              <a:cs typeface="微軟正黑體"/>
            </a:endParaRPr>
          </a:p>
        </p:txBody>
      </p:sp>
      <p:pic>
        <p:nvPicPr>
          <p:cNvPr id="16" name="object 16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4009" y="792010"/>
            <a:ext cx="1571840" cy="1197000"/>
          </a:xfrm>
          <a:prstGeom prst="rect">
            <a:avLst/>
          </a:prstGeom>
        </p:spPr>
      </p:pic>
      <p:pic>
        <p:nvPicPr>
          <p:cNvPr id="17" name="object 17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4009" y="2231999"/>
            <a:ext cx="1571840" cy="1197013"/>
          </a:xfrm>
          <a:prstGeom prst="rect">
            <a:avLst/>
          </a:prstGeom>
        </p:spPr>
      </p:pic>
      <p:pic>
        <p:nvPicPr>
          <p:cNvPr id="18" name="object 18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958678" y="792010"/>
            <a:ext cx="1571840" cy="1197000"/>
          </a:xfrm>
          <a:prstGeom prst="rect">
            <a:avLst/>
          </a:prstGeom>
        </p:spPr>
      </p:pic>
      <p:pic>
        <p:nvPicPr>
          <p:cNvPr id="19" name="object 19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958678" y="2231999"/>
            <a:ext cx="1571840" cy="1197013"/>
          </a:xfrm>
          <a:prstGeom prst="rect">
            <a:avLst/>
          </a:prstGeom>
        </p:spPr>
      </p:pic>
      <p:pic>
        <p:nvPicPr>
          <p:cNvPr id="20" name="object 20" descr="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2317483" y="792010"/>
            <a:ext cx="1571853" cy="1197000"/>
          </a:xfrm>
          <a:prstGeom prst="rect">
            <a:avLst/>
          </a:prstGeom>
        </p:spPr>
      </p:pic>
      <p:pic>
        <p:nvPicPr>
          <p:cNvPr id="21" name="object 21" descr="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317483" y="2231999"/>
            <a:ext cx="1571853" cy="1197013"/>
          </a:xfrm>
          <a:prstGeom prst="rect">
            <a:avLst/>
          </a:prstGeom>
        </p:spPr>
      </p:pic>
      <p:pic>
        <p:nvPicPr>
          <p:cNvPr id="22" name="object 22" descr="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592165" y="792010"/>
            <a:ext cx="1571840" cy="1197000"/>
          </a:xfrm>
          <a:prstGeom prst="rect">
            <a:avLst/>
          </a:prstGeom>
        </p:spPr>
      </p:pic>
      <p:pic>
        <p:nvPicPr>
          <p:cNvPr id="23" name="object 23" descr="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592165" y="2231999"/>
            <a:ext cx="1571840" cy="119701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7056005" y="0"/>
            <a:ext cx="504190" cy="1368425"/>
          </a:xfrm>
          <a:custGeom>
            <a:avLst/>
            <a:gdLst/>
            <a:ahLst/>
            <a:cxnLst/>
            <a:rect l="l" t="t" r="r" b="b"/>
            <a:pathLst>
              <a:path w="504190" h="1368425">
                <a:moveTo>
                  <a:pt x="0" y="1368006"/>
                </a:moveTo>
                <a:lnTo>
                  <a:pt x="503999" y="1368006"/>
                </a:lnTo>
                <a:lnTo>
                  <a:pt x="503999" y="0"/>
                </a:lnTo>
                <a:lnTo>
                  <a:pt x="0" y="0"/>
                </a:lnTo>
                <a:lnTo>
                  <a:pt x="0" y="1368006"/>
                </a:lnTo>
                <a:close/>
              </a:path>
            </a:pathLst>
          </a:custGeom>
          <a:solidFill>
            <a:srgbClr val="E8802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/>
          <p:nvPr/>
        </p:nvSpPr>
        <p:spPr>
          <a:xfrm>
            <a:off x="7056005" y="1421993"/>
            <a:ext cx="504190" cy="50800"/>
          </a:xfrm>
          <a:custGeom>
            <a:avLst/>
            <a:gdLst/>
            <a:ahLst/>
            <a:cxnLst/>
            <a:rect l="l" t="t" r="r" b="b"/>
            <a:pathLst>
              <a:path w="504190" h="50800">
                <a:moveTo>
                  <a:pt x="0" y="50406"/>
                </a:moveTo>
                <a:lnTo>
                  <a:pt x="503999" y="50406"/>
                </a:lnTo>
                <a:lnTo>
                  <a:pt x="503999" y="0"/>
                </a:lnTo>
                <a:lnTo>
                  <a:pt x="0" y="0"/>
                </a:lnTo>
                <a:lnTo>
                  <a:pt x="0" y="50406"/>
                </a:lnTo>
                <a:close/>
              </a:path>
            </a:pathLst>
          </a:custGeom>
          <a:solidFill>
            <a:srgbClr val="E8802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7056005" y="1522793"/>
            <a:ext cx="504190" cy="144145"/>
          </a:xfrm>
          <a:custGeom>
            <a:avLst/>
            <a:gdLst/>
            <a:ahLst/>
            <a:cxnLst/>
            <a:rect l="l" t="t" r="r" b="b"/>
            <a:pathLst>
              <a:path w="504190" h="144144">
                <a:moveTo>
                  <a:pt x="503999" y="93611"/>
                </a:moveTo>
                <a:lnTo>
                  <a:pt x="0" y="93611"/>
                </a:lnTo>
                <a:lnTo>
                  <a:pt x="0" y="144018"/>
                </a:lnTo>
                <a:lnTo>
                  <a:pt x="503999" y="144018"/>
                </a:lnTo>
                <a:lnTo>
                  <a:pt x="503999" y="93611"/>
                </a:lnTo>
                <a:close/>
              </a:path>
              <a:path w="504190" h="144144">
                <a:moveTo>
                  <a:pt x="503999" y="0"/>
                </a:moveTo>
                <a:lnTo>
                  <a:pt x="0" y="0"/>
                </a:lnTo>
                <a:lnTo>
                  <a:pt x="0" y="50406"/>
                </a:lnTo>
                <a:lnTo>
                  <a:pt x="503999" y="50406"/>
                </a:lnTo>
                <a:lnTo>
                  <a:pt x="503999" y="0"/>
                </a:lnTo>
                <a:close/>
              </a:path>
            </a:pathLst>
          </a:custGeom>
          <a:solidFill>
            <a:srgbClr val="E8802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7043430" y="4925250"/>
            <a:ext cx="110489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solidFill>
                  <a:srgbClr val="E8802C"/>
                </a:solidFill>
                <a:latin typeface="Arial"/>
                <a:cs typeface="Arial"/>
              </a:rPr>
              <a:t>6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just" marL="12700" marR="5080" indent="1270">
              <a:lnSpc>
                <a:spcPct val="100000"/>
              </a:lnSpc>
              <a:spcBef>
                <a:spcPts val="100"/>
              </a:spcBef>
            </a:pPr>
            <a:r>
              <a:rPr dirty="0" spc="-50"/>
              <a:t>訓練準備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491299" y="1452112"/>
            <a:ext cx="1797050" cy="4826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93675" marR="5080" indent="-181610">
              <a:lnSpc>
                <a:spcPct val="142800"/>
              </a:lnSpc>
              <a:spcBef>
                <a:spcPts val="100"/>
              </a:spcBef>
              <a:buClr>
                <a:srgbClr val="E8802C"/>
              </a:buClr>
              <a:buSzPct val="85714"/>
              <a:buFont typeface=""/>
              <a:buChar char="■"/>
              <a:tabLst>
                <a:tab pos="638175" algn="l"/>
              </a:tabLst>
            </a:pPr>
            <a:r>
              <a:rPr dirty="0" sz="1050" spc="110" b="0">
                <a:solidFill>
                  <a:srgbClr val="414042"/>
                </a:solidFill>
                <a:latin typeface="微軟正黑體 Light"/>
                <a:cs typeface="微軟正黑體 Light"/>
              </a:rPr>
              <a:t>說明： 依序說明機車各</a:t>
            </a:r>
            <a:r>
              <a:rPr dirty="0" sz="1050" spc="-50" b="0">
                <a:solidFill>
                  <a:srgbClr val="414042"/>
                </a:solidFill>
                <a:latin typeface="微軟正黑體 Light"/>
                <a:cs typeface="微軟正黑體 Light"/>
              </a:rPr>
              <a:t> </a:t>
            </a:r>
            <a:r>
              <a:rPr dirty="0" sz="1050" spc="-50" b="0">
                <a:solidFill>
                  <a:srgbClr val="414042"/>
                </a:solidFill>
                <a:latin typeface="微軟正黑體 Light"/>
                <a:cs typeface="微軟正黑體 Light"/>
              </a:rPr>
              <a:t>	</a:t>
            </a:r>
            <a:r>
              <a:rPr dirty="0" sz="1050" spc="-15" b="0">
                <a:solidFill>
                  <a:srgbClr val="414042"/>
                </a:solidFill>
                <a:latin typeface="微軟正黑體 Light"/>
                <a:cs typeface="微軟正黑體 Light"/>
              </a:rPr>
              <a:t>部位裝置</a:t>
            </a:r>
            <a:endParaRPr sz="1050">
              <a:latin typeface="微軟正黑體 Light"/>
              <a:cs typeface="微軟正黑體 Light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2406500" y="1452112"/>
            <a:ext cx="4479925" cy="3225800"/>
          </a:xfrm>
          <a:prstGeom prst="rect">
            <a:avLst/>
          </a:prstGeom>
        </p:spPr>
        <p:txBody>
          <a:bodyPr wrap="square" lIns="0" tIns="81280" rIns="0" bIns="0" rtlCol="0" vert="horz">
            <a:spAutoFit/>
          </a:bodyPr>
          <a:lstStyle/>
          <a:p>
            <a:pPr marL="156210" indent="-143510">
              <a:lnSpc>
                <a:spcPct val="100000"/>
              </a:lnSpc>
              <a:spcBef>
                <a:spcPts val="640"/>
              </a:spcBef>
              <a:buClr>
                <a:srgbClr val="E8802C"/>
              </a:buClr>
              <a:buSzPct val="85714"/>
              <a:buFont typeface=""/>
              <a:buChar char="■"/>
              <a:tabLst>
                <a:tab pos="156210" algn="l"/>
              </a:tabLst>
            </a:pP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各部位裝置與操作方式說明：</a:t>
            </a:r>
            <a:endParaRPr sz="1050">
              <a:latin typeface="微軟正黑體 Light"/>
              <a:cs typeface="微軟正黑體 Light"/>
            </a:endParaRPr>
          </a:p>
          <a:p>
            <a:pPr lvl="1" marL="339090" indent="-116205">
              <a:lnSpc>
                <a:spcPct val="100000"/>
              </a:lnSpc>
              <a:spcBef>
                <a:spcPts val="540"/>
              </a:spcBef>
              <a:buAutoNum type="arabicPeriod"/>
              <a:tabLst>
                <a:tab pos="339090" algn="l"/>
              </a:tabLst>
            </a:pPr>
            <a:r>
              <a:rPr dirty="0" sz="1050" spc="-35" b="0">
                <a:solidFill>
                  <a:srgbClr val="414042"/>
                </a:solidFill>
                <a:latin typeface="微軟正黑體 Light"/>
                <a:cs typeface="微軟正黑體 Light"/>
              </a:rPr>
              <a:t>鎖頭：電門 </a:t>
            </a:r>
            <a:r>
              <a:rPr dirty="0" sz="1050" b="0">
                <a:solidFill>
                  <a:srgbClr val="414042"/>
                </a:solidFill>
                <a:latin typeface="微軟正黑體 Light"/>
                <a:cs typeface="微軟正黑體 Light"/>
              </a:rPr>
              <a:t>ON/OFF</a:t>
            </a:r>
            <a:r>
              <a:rPr dirty="0" sz="1050" spc="-10" b="0">
                <a:solidFill>
                  <a:srgbClr val="414042"/>
                </a:solidFill>
                <a:latin typeface="微軟正黑體 Light"/>
                <a:cs typeface="微軟正黑體 Light"/>
              </a:rPr>
              <a:t>、開啟油箱、開啟座墊，依照鎖頭標示操作。</a:t>
            </a:r>
            <a:endParaRPr sz="1050">
              <a:latin typeface="微軟正黑體 Light"/>
              <a:cs typeface="微軟正黑體 Light"/>
            </a:endParaRPr>
          </a:p>
          <a:p>
            <a:pPr lvl="1" marL="342265" indent="-132715">
              <a:lnSpc>
                <a:spcPct val="100000"/>
              </a:lnSpc>
              <a:spcBef>
                <a:spcPts val="540"/>
              </a:spcBef>
              <a:buAutoNum type="arabicPeriod"/>
              <a:tabLst>
                <a:tab pos="342265" algn="l"/>
              </a:tabLst>
            </a:pPr>
            <a:r>
              <a:rPr dirty="0" sz="1050" spc="-50" b="0">
                <a:solidFill>
                  <a:srgbClr val="414042"/>
                </a:solidFill>
                <a:latin typeface="微軟正黑體 Light"/>
                <a:cs typeface="微軟正黑體 Light"/>
              </a:rPr>
              <a:t>油門：右手握把手，轉動把手的快慢來控制油門，逆時針轉動車速變快</a:t>
            </a:r>
            <a:endParaRPr sz="1050">
              <a:latin typeface="微軟正黑體 Light"/>
              <a:cs typeface="微軟正黑體 Light"/>
            </a:endParaRPr>
          </a:p>
          <a:p>
            <a:pPr marL="722630">
              <a:lnSpc>
                <a:spcPct val="100000"/>
              </a:lnSpc>
              <a:spcBef>
                <a:spcPts val="535"/>
              </a:spcBef>
            </a:pPr>
            <a:r>
              <a:rPr dirty="0" sz="1050" spc="-10" b="0">
                <a:solidFill>
                  <a:srgbClr val="414042"/>
                </a:solidFill>
                <a:latin typeface="微軟正黑體 Light"/>
                <a:cs typeface="微軟正黑體 Light"/>
              </a:rPr>
              <a:t>，順時針車速變慢。</a:t>
            </a:r>
            <a:endParaRPr sz="1050">
              <a:latin typeface="微軟正黑體 Light"/>
              <a:cs typeface="微軟正黑體 Light"/>
            </a:endParaRPr>
          </a:p>
          <a:p>
            <a:pPr lvl="1" marL="347345" marR="34290" indent="-125095">
              <a:lnSpc>
                <a:spcPct val="142800"/>
              </a:lnSpc>
              <a:spcBef>
                <a:spcPts val="5"/>
              </a:spcBef>
              <a:buAutoNum type="arabicPeriod" startAt="3"/>
              <a:tabLst>
                <a:tab pos="722630" algn="l"/>
              </a:tabLst>
            </a:pPr>
            <a:r>
              <a:rPr dirty="0" sz="1050" spc="-35" b="0">
                <a:solidFill>
                  <a:srgbClr val="414042"/>
                </a:solidFill>
                <a:latin typeface="微軟正黑體 Light"/>
                <a:cs typeface="微軟正黑體 Light"/>
              </a:rPr>
              <a:t>煞車：速可達車型，左邊為後煞車拉桿，右邊為前煞車拉桿，按壓拉</a:t>
            </a:r>
            <a:r>
              <a:rPr dirty="0" sz="1050" spc="-15" b="0">
                <a:solidFill>
                  <a:srgbClr val="414042"/>
                </a:solidFill>
                <a:latin typeface="微軟正黑體 Light"/>
                <a:cs typeface="微軟正黑體 Light"/>
              </a:rPr>
              <a:t>桿	煞車。</a:t>
            </a:r>
            <a:endParaRPr sz="1050">
              <a:latin typeface="微軟正黑體 Light"/>
              <a:cs typeface="微軟正黑體 Light"/>
            </a:endParaRPr>
          </a:p>
          <a:p>
            <a:pPr lvl="1" marL="348615" indent="-139065">
              <a:lnSpc>
                <a:spcPct val="100000"/>
              </a:lnSpc>
              <a:spcBef>
                <a:spcPts val="535"/>
              </a:spcBef>
              <a:buAutoNum type="arabicPeriod" startAt="3"/>
              <a:tabLst>
                <a:tab pos="348615" algn="l"/>
              </a:tabLst>
            </a:pPr>
            <a:r>
              <a:rPr dirty="0" sz="1050" spc="-30" b="0">
                <a:solidFill>
                  <a:srgbClr val="414042"/>
                </a:solidFill>
                <a:latin typeface="微軟正黑體 Light"/>
                <a:cs typeface="微軟正黑體 Light"/>
              </a:rPr>
              <a:t>啟動開關：右手操作，設有安全裝置，需同時按壓煞車拉桿才能啟動。</a:t>
            </a:r>
            <a:endParaRPr sz="1050">
              <a:latin typeface="微軟正黑體 Light"/>
              <a:cs typeface="微軟正黑體 Light"/>
            </a:endParaRPr>
          </a:p>
          <a:p>
            <a:pPr lvl="1" marL="352425" marR="37465" indent="-130175">
              <a:lnSpc>
                <a:spcPct val="142800"/>
              </a:lnSpc>
              <a:spcBef>
                <a:spcPts val="5"/>
              </a:spcBef>
              <a:buAutoNum type="arabicPeriod" startAt="3"/>
              <a:tabLst>
                <a:tab pos="1156970" algn="l"/>
              </a:tabLst>
            </a:pPr>
            <a:r>
              <a:rPr dirty="0" sz="1050" spc="-5" b="0">
                <a:solidFill>
                  <a:srgbClr val="414042"/>
                </a:solidFill>
                <a:latin typeface="微軟正黑體 Light"/>
                <a:cs typeface="微軟正黑體 Light"/>
              </a:rPr>
              <a:t>遠 / 近光燈：左手操作，一般使用近光燈，無路燈時可使用遠光燈，	對向有來車切換近光燈。</a:t>
            </a:r>
            <a:endParaRPr sz="1050">
              <a:latin typeface="微軟正黑體 Light"/>
              <a:cs typeface="微軟正黑體 Light"/>
            </a:endParaRPr>
          </a:p>
          <a:p>
            <a:pPr lvl="1" marL="346710" marR="28575" indent="-124460">
              <a:lnSpc>
                <a:spcPct val="142800"/>
              </a:lnSpc>
              <a:buAutoNum type="arabicPeriod" startAt="3"/>
              <a:tabLst>
                <a:tab pos="889635" algn="l"/>
              </a:tabLst>
            </a:pPr>
            <a:r>
              <a:rPr dirty="0" sz="1050" spc="25" b="0">
                <a:solidFill>
                  <a:srgbClr val="414042"/>
                </a:solidFill>
                <a:latin typeface="微軟正黑體 Light"/>
                <a:cs typeface="微軟正黑體 Light"/>
              </a:rPr>
              <a:t>方向燈：左手操作，向左推顯示左轉燈，向右推顯示右轉燈，按壓</a:t>
            </a:r>
            <a:r>
              <a:rPr dirty="0" sz="1050" spc="-10" b="0">
                <a:solidFill>
                  <a:srgbClr val="414042"/>
                </a:solidFill>
                <a:latin typeface="微軟正黑體 Light"/>
                <a:cs typeface="微軟正黑體 Light"/>
              </a:rPr>
              <a:t>或	同方向再推一次關閉。</a:t>
            </a:r>
            <a:endParaRPr sz="1050">
              <a:latin typeface="微軟正黑體 Light"/>
              <a:cs typeface="微軟正黑體 Light"/>
            </a:endParaRPr>
          </a:p>
          <a:p>
            <a:pPr lvl="1" marL="345440" indent="-135890">
              <a:lnSpc>
                <a:spcPct val="100000"/>
              </a:lnSpc>
              <a:spcBef>
                <a:spcPts val="540"/>
              </a:spcBef>
              <a:buAutoNum type="arabicPeriod" startAt="3"/>
              <a:tabLst>
                <a:tab pos="345440" algn="l"/>
              </a:tabLst>
            </a:pPr>
            <a:r>
              <a:rPr dirty="0" sz="1050" spc="-35" b="0">
                <a:solidFill>
                  <a:srgbClr val="414042"/>
                </a:solidFill>
                <a:latin typeface="微軟正黑體 Light"/>
                <a:cs typeface="微軟正黑體 Light"/>
              </a:rPr>
              <a:t>喇叭：左手操作，短按可提醒或警示，應避免長按喇叭。</a:t>
            </a:r>
            <a:endParaRPr sz="1050">
              <a:latin typeface="微軟正黑體 Light"/>
              <a:cs typeface="微軟正黑體 Light"/>
            </a:endParaRPr>
          </a:p>
          <a:p>
            <a:pPr lvl="1" marL="347345" marR="170815" indent="-138430">
              <a:lnSpc>
                <a:spcPct val="142800"/>
              </a:lnSpc>
              <a:buAutoNum type="arabicPeriod" startAt="3"/>
              <a:tabLst>
                <a:tab pos="722630" algn="l"/>
              </a:tabLst>
            </a:pPr>
            <a:r>
              <a:rPr dirty="0" sz="1050" spc="-45" b="0">
                <a:solidFill>
                  <a:srgbClr val="414042"/>
                </a:solidFill>
                <a:latin typeface="微軟正黑體 Light"/>
                <a:cs typeface="微軟正黑體 Light"/>
              </a:rPr>
              <a:t>儀錶：時速、轉速、油量、水溫、里程及各項警示燈號 ( 詳見車主手</a:t>
            </a:r>
            <a:r>
              <a:rPr dirty="0" sz="1050" spc="-30" b="0">
                <a:solidFill>
                  <a:srgbClr val="414042"/>
                </a:solidFill>
                <a:latin typeface="微軟正黑體 Light"/>
                <a:cs typeface="微軟正黑體 Light"/>
              </a:rPr>
              <a:t>冊 	)。</a:t>
            </a:r>
            <a:endParaRPr sz="1050">
              <a:latin typeface="微軟正黑體 Light"/>
              <a:cs typeface="微軟正黑體 Light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0" y="1179005"/>
            <a:ext cx="6876415" cy="4149090"/>
            <a:chOff x="0" y="1179005"/>
            <a:chExt cx="6876415" cy="4149090"/>
          </a:xfrm>
        </p:grpSpPr>
        <p:sp>
          <p:nvSpPr>
            <p:cNvPr id="10" name="object 10" descr=""/>
            <p:cNvSpPr/>
            <p:nvPr/>
          </p:nvSpPr>
          <p:spPr>
            <a:xfrm>
              <a:off x="0" y="1189202"/>
              <a:ext cx="6876415" cy="260985"/>
            </a:xfrm>
            <a:custGeom>
              <a:avLst/>
              <a:gdLst/>
              <a:ahLst/>
              <a:cxnLst/>
              <a:rect l="l" t="t" r="r" b="b"/>
              <a:pathLst>
                <a:path w="6876415" h="260984">
                  <a:moveTo>
                    <a:pt x="6875995" y="0"/>
                  </a:moveTo>
                  <a:lnTo>
                    <a:pt x="0" y="0"/>
                  </a:lnTo>
                  <a:lnTo>
                    <a:pt x="0" y="260400"/>
                  </a:lnTo>
                  <a:lnTo>
                    <a:pt x="6875995" y="260400"/>
                  </a:lnTo>
                  <a:lnTo>
                    <a:pt x="6875995" y="0"/>
                  </a:lnTo>
                  <a:close/>
                </a:path>
              </a:pathLst>
            </a:custGeom>
            <a:solidFill>
              <a:srgbClr val="E8802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2305375" y="1401007"/>
              <a:ext cx="19050" cy="3927475"/>
            </a:xfrm>
            <a:custGeom>
              <a:avLst/>
              <a:gdLst/>
              <a:ahLst/>
              <a:cxnLst/>
              <a:rect l="l" t="t" r="r" b="b"/>
              <a:pathLst>
                <a:path w="19050" h="3927475">
                  <a:moveTo>
                    <a:pt x="19050" y="0"/>
                  </a:moveTo>
                  <a:lnTo>
                    <a:pt x="0" y="0"/>
                  </a:lnTo>
                  <a:lnTo>
                    <a:pt x="0" y="3926998"/>
                  </a:lnTo>
                  <a:lnTo>
                    <a:pt x="19050" y="3926998"/>
                  </a:lnTo>
                  <a:lnTo>
                    <a:pt x="19050" y="0"/>
                  </a:lnTo>
                  <a:close/>
                </a:path>
              </a:pathLst>
            </a:custGeom>
            <a:solidFill>
              <a:srgbClr val="DC7C2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2314900" y="1179005"/>
              <a:ext cx="0" cy="272415"/>
            </a:xfrm>
            <a:custGeom>
              <a:avLst/>
              <a:gdLst/>
              <a:ahLst/>
              <a:cxnLst/>
              <a:rect l="l" t="t" r="r" b="b"/>
              <a:pathLst>
                <a:path w="0" h="272415">
                  <a:moveTo>
                    <a:pt x="0" y="0"/>
                  </a:moveTo>
                  <a:lnTo>
                    <a:pt x="0" y="272402"/>
                  </a:lnTo>
                </a:path>
              </a:pathLst>
            </a:custGeom>
            <a:ln w="1905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 descr=""/>
          <p:cNvSpPr txBox="1"/>
          <p:nvPr/>
        </p:nvSpPr>
        <p:spPr>
          <a:xfrm>
            <a:off x="980099" y="1206017"/>
            <a:ext cx="685800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15" b="1">
                <a:solidFill>
                  <a:srgbClr val="FFFFFF"/>
                </a:solidFill>
                <a:latin typeface="微軟正黑體"/>
                <a:cs typeface="微軟正黑體"/>
              </a:rPr>
              <a:t>指導要領</a:t>
            </a:r>
            <a:endParaRPr sz="1300">
              <a:latin typeface="微軟正黑體"/>
              <a:cs typeface="微軟正黑體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4214738" y="1206017"/>
            <a:ext cx="685800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15" b="1">
                <a:solidFill>
                  <a:srgbClr val="FFFFFF"/>
                </a:solidFill>
                <a:latin typeface="微軟正黑體"/>
                <a:cs typeface="微軟正黑體"/>
              </a:rPr>
              <a:t>指導內容</a:t>
            </a:r>
            <a:endParaRPr sz="1300">
              <a:latin typeface="微軟正黑體"/>
              <a:cs typeface="微軟正黑體"/>
            </a:endParaRPr>
          </a:p>
        </p:txBody>
      </p:sp>
      <p:sp>
        <p:nvSpPr>
          <p:cNvPr id="15" name="object 15" descr=""/>
          <p:cNvSpPr/>
          <p:nvPr/>
        </p:nvSpPr>
        <p:spPr>
          <a:xfrm>
            <a:off x="503998" y="360002"/>
            <a:ext cx="338455" cy="338455"/>
          </a:xfrm>
          <a:custGeom>
            <a:avLst/>
            <a:gdLst/>
            <a:ahLst/>
            <a:cxnLst/>
            <a:rect l="l" t="t" r="r" b="b"/>
            <a:pathLst>
              <a:path w="338455" h="338455">
                <a:moveTo>
                  <a:pt x="169202" y="0"/>
                </a:moveTo>
                <a:lnTo>
                  <a:pt x="124221" y="6044"/>
                </a:lnTo>
                <a:lnTo>
                  <a:pt x="83803" y="23101"/>
                </a:lnTo>
                <a:lnTo>
                  <a:pt x="49558" y="49558"/>
                </a:lnTo>
                <a:lnTo>
                  <a:pt x="23101" y="83803"/>
                </a:lnTo>
                <a:lnTo>
                  <a:pt x="6044" y="124221"/>
                </a:lnTo>
                <a:lnTo>
                  <a:pt x="0" y="169202"/>
                </a:lnTo>
                <a:lnTo>
                  <a:pt x="6044" y="214182"/>
                </a:lnTo>
                <a:lnTo>
                  <a:pt x="23101" y="254601"/>
                </a:lnTo>
                <a:lnTo>
                  <a:pt x="49558" y="288845"/>
                </a:lnTo>
                <a:lnTo>
                  <a:pt x="83803" y="315302"/>
                </a:lnTo>
                <a:lnTo>
                  <a:pt x="124221" y="332360"/>
                </a:lnTo>
                <a:lnTo>
                  <a:pt x="169202" y="338404"/>
                </a:lnTo>
                <a:lnTo>
                  <a:pt x="214182" y="332360"/>
                </a:lnTo>
                <a:lnTo>
                  <a:pt x="254601" y="315302"/>
                </a:lnTo>
                <a:lnTo>
                  <a:pt x="288845" y="288845"/>
                </a:lnTo>
                <a:lnTo>
                  <a:pt x="315302" y="254601"/>
                </a:lnTo>
                <a:lnTo>
                  <a:pt x="332360" y="214182"/>
                </a:lnTo>
                <a:lnTo>
                  <a:pt x="338404" y="169202"/>
                </a:lnTo>
                <a:lnTo>
                  <a:pt x="332360" y="124221"/>
                </a:lnTo>
                <a:lnTo>
                  <a:pt x="315302" y="83803"/>
                </a:lnTo>
                <a:lnTo>
                  <a:pt x="288845" y="49558"/>
                </a:lnTo>
                <a:lnTo>
                  <a:pt x="254601" y="23101"/>
                </a:lnTo>
                <a:lnTo>
                  <a:pt x="214182" y="6044"/>
                </a:lnTo>
                <a:lnTo>
                  <a:pt x="169202" y="0"/>
                </a:lnTo>
                <a:close/>
              </a:path>
            </a:pathLst>
          </a:custGeom>
          <a:solidFill>
            <a:srgbClr val="E8802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 descr=""/>
          <p:cNvSpPr txBox="1"/>
          <p:nvPr/>
        </p:nvSpPr>
        <p:spPr>
          <a:xfrm>
            <a:off x="465899" y="497400"/>
            <a:ext cx="1513840" cy="6883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38580" sz="2700" spc="-15" b="1" i="1">
                <a:solidFill>
                  <a:srgbClr val="FFFFFF"/>
                </a:solidFill>
                <a:latin typeface="Arial"/>
                <a:cs typeface="Arial"/>
              </a:rPr>
              <a:t>3-</a:t>
            </a:r>
            <a:r>
              <a:rPr dirty="0" baseline="38580" sz="2700" b="1" i="1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dirty="0" baseline="38580" sz="2700" spc="337" b="1" i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15" b="1">
                <a:solidFill>
                  <a:srgbClr val="E8802C"/>
                </a:solidFill>
                <a:latin typeface="微軟正黑體"/>
                <a:cs typeface="微軟正黑體"/>
              </a:rPr>
              <a:t>車輛介紹</a:t>
            </a:r>
            <a:endParaRPr sz="2000">
              <a:latin typeface="微軟正黑體"/>
              <a:cs typeface="微軟正黑體"/>
            </a:endParaRPr>
          </a:p>
          <a:p>
            <a:pPr marL="38100">
              <a:lnSpc>
                <a:spcPct val="100000"/>
              </a:lnSpc>
              <a:spcBef>
                <a:spcPts val="1735"/>
              </a:spcBef>
            </a:pPr>
            <a:r>
              <a:rPr dirty="0" sz="900" b="1">
                <a:solidFill>
                  <a:srgbClr val="58595B"/>
                </a:solidFill>
                <a:latin typeface="微軟正黑體"/>
                <a:cs typeface="微軟正黑體"/>
              </a:rPr>
              <a:t>【建議時數 0.5</a:t>
            </a:r>
            <a:r>
              <a:rPr dirty="0" sz="900" spc="-15" b="1">
                <a:solidFill>
                  <a:srgbClr val="58595B"/>
                </a:solidFill>
                <a:latin typeface="微軟正黑體"/>
                <a:cs typeface="微軟正黑體"/>
              </a:rPr>
              <a:t> 小時】</a:t>
            </a:r>
            <a:endParaRPr sz="900">
              <a:latin typeface="微軟正黑體"/>
              <a:cs typeface="微軟正黑體"/>
            </a:endParaRPr>
          </a:p>
        </p:txBody>
      </p:sp>
      <p:pic>
        <p:nvPicPr>
          <p:cNvPr id="17" name="object 17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80376" y="430208"/>
            <a:ext cx="430532" cy="226796"/>
          </a:xfrm>
          <a:prstGeom prst="rect">
            <a:avLst/>
          </a:prstGeom>
        </p:spPr>
      </p:pic>
      <p:sp>
        <p:nvSpPr>
          <p:cNvPr id="18" name="object 18" descr=""/>
          <p:cNvSpPr txBox="1"/>
          <p:nvPr/>
        </p:nvSpPr>
        <p:spPr>
          <a:xfrm>
            <a:off x="2713742" y="434061"/>
            <a:ext cx="4175125" cy="7264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08000" algn="l"/>
              </a:tabLst>
            </a:pPr>
            <a:r>
              <a:rPr dirty="0" sz="1200" b="1">
                <a:solidFill>
                  <a:srgbClr val="FFFFFF"/>
                </a:solidFill>
                <a:latin typeface="微軟正黑體"/>
                <a:cs typeface="微軟正黑體"/>
              </a:rPr>
              <a:t>目</a:t>
            </a:r>
            <a:r>
              <a:rPr dirty="0" sz="1200" spc="45" b="1">
                <a:solidFill>
                  <a:srgbClr val="FFFFFF"/>
                </a:solidFill>
                <a:latin typeface="微軟正黑體"/>
                <a:cs typeface="微軟正黑體"/>
              </a:rPr>
              <a:t> </a:t>
            </a:r>
            <a:r>
              <a:rPr dirty="0" sz="1200" spc="-50" b="1">
                <a:solidFill>
                  <a:srgbClr val="FFFFFF"/>
                </a:solidFill>
                <a:latin typeface="微軟正黑體"/>
                <a:cs typeface="微軟正黑體"/>
              </a:rPr>
              <a:t>的</a:t>
            </a:r>
            <a:r>
              <a:rPr dirty="0" sz="1200" b="1">
                <a:solidFill>
                  <a:srgbClr val="FFFFFF"/>
                </a:solidFill>
                <a:latin typeface="微軟正黑體"/>
                <a:cs typeface="微軟正黑體"/>
              </a:rPr>
              <a:t>	</a:t>
            </a:r>
            <a:r>
              <a:rPr dirty="0" baseline="2525" sz="1650">
                <a:solidFill>
                  <a:srgbClr val="58595B"/>
                </a:solidFill>
                <a:latin typeface="微軟正黑體"/>
                <a:cs typeface="微軟正黑體"/>
              </a:rPr>
              <a:t>學習機車各部位裝置與操作方</a:t>
            </a:r>
            <a:r>
              <a:rPr dirty="0" baseline="2525" sz="1650" spc="-75">
                <a:solidFill>
                  <a:srgbClr val="58595B"/>
                </a:solidFill>
                <a:latin typeface="微軟正黑體"/>
                <a:cs typeface="微軟正黑體"/>
              </a:rPr>
              <a:t>法</a:t>
            </a:r>
            <a:endParaRPr baseline="2525" sz="1650">
              <a:latin typeface="微軟正黑體"/>
              <a:cs typeface="微軟正黑體"/>
            </a:endParaRPr>
          </a:p>
          <a:p>
            <a:pPr marL="508000" marR="5080">
              <a:lnSpc>
                <a:spcPct val="121300"/>
              </a:lnSpc>
              <a:spcBef>
                <a:spcPts val="875"/>
              </a:spcBef>
            </a:pPr>
            <a:r>
              <a:rPr dirty="0" sz="1100" spc="-5">
                <a:solidFill>
                  <a:srgbClr val="58595B"/>
                </a:solidFill>
                <a:latin typeface="微軟正黑體"/>
                <a:cs typeface="微軟正黑體"/>
              </a:rPr>
              <a:t>請學員用主腳架架立車輛，依序說明機車各部位裝置及操作</a:t>
            </a:r>
            <a:r>
              <a:rPr dirty="0" sz="1100" spc="-25">
                <a:solidFill>
                  <a:srgbClr val="58595B"/>
                </a:solidFill>
                <a:latin typeface="微軟正黑體"/>
                <a:cs typeface="微軟正黑體"/>
              </a:rPr>
              <a:t>方式</a:t>
            </a:r>
            <a:endParaRPr sz="1100">
              <a:latin typeface="微軟正黑體"/>
              <a:cs typeface="微軟正黑體"/>
            </a:endParaRPr>
          </a:p>
        </p:txBody>
      </p:sp>
      <p:pic>
        <p:nvPicPr>
          <p:cNvPr id="19" name="object 19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680376" y="853209"/>
            <a:ext cx="430532" cy="226796"/>
          </a:xfrm>
          <a:prstGeom prst="rect">
            <a:avLst/>
          </a:prstGeom>
        </p:spPr>
      </p:pic>
      <p:sp>
        <p:nvSpPr>
          <p:cNvPr id="20" name="object 20" descr=""/>
          <p:cNvSpPr txBox="1"/>
          <p:nvPr/>
        </p:nvSpPr>
        <p:spPr>
          <a:xfrm>
            <a:off x="2713742" y="857062"/>
            <a:ext cx="37465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5" b="1">
                <a:solidFill>
                  <a:srgbClr val="FFFFFF"/>
                </a:solidFill>
                <a:latin typeface="微軟正黑體"/>
                <a:cs typeface="微軟正黑體"/>
              </a:rPr>
              <a:t>方 法</a:t>
            </a:r>
            <a:endParaRPr sz="1200">
              <a:latin typeface="微軟正黑體"/>
              <a:cs typeface="微軟正黑體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2023-10-26T01:23:00Z</dcterms:created>
  <dcterms:modified xsi:type="dcterms:W3CDTF">2023-10-26T01:23:00Z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2023-03-10T00:00:00Z</vt:filetime>
  </property>
  <property fmtid="{D5CDD505-2E9C-101B-9397-08002B2CF9AE}" pid="3" name="Creator">
    <vt:lpwstr>Adobe InDesign CC 2017 (Windows)</vt:lpwstr>
  </property>
  <property fmtid="{D5CDD505-2E9C-101B-9397-08002B2CF9AE}" pid="4" name="LastSaved">
    <vt:filetime>2023-10-26T00:00:00Z</vt:filetime>
  </property>
  <property fmtid="{D5CDD505-2E9C-101B-9397-08002B2CF9AE}" pid="5" name="Producer">
    <vt:lpwstr>Adobe PDF Library 15.0</vt:lpwstr>
  </property>
</Properties>
</file>