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7556500" cy="5334000"/>
  <p:notesSz cx="7556500" cy="5334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0097" y="1888803"/>
            <a:ext cx="6277609" cy="2491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png"/><Relationship Id="rId6" Type="http://schemas.openxmlformats.org/officeDocument/2006/relationships/image" Target="../media/image4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3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Relationship Id="rId4" Type="http://schemas.openxmlformats.org/officeDocument/2006/relationships/image" Target="../media/image49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173AC"/>
                </a:solidFill>
                <a:latin typeface="Arial"/>
                <a:cs typeface="Arial"/>
              </a:rPr>
              <a:t>61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應用駕駛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757378" y="2042377"/>
            <a:ext cx="1175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出彎確認安全後加速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0081" y="792010"/>
            <a:ext cx="1909165" cy="121493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708532" y="2042377"/>
            <a:ext cx="1518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彎中等速，轉頭看向出彎點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1229" y="792010"/>
            <a:ext cx="1909178" cy="121493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83374" y="2042377"/>
            <a:ext cx="946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進彎前煞車減速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009" y="792010"/>
            <a:ext cx="1909165" cy="1214932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683996" y="360007"/>
            <a:ext cx="4646930" cy="260985"/>
          </a:xfrm>
          <a:prstGeom prst="rect">
            <a:avLst/>
          </a:prstGeom>
          <a:solidFill>
            <a:srgbClr val="F173AC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>
                <a:solidFill>
                  <a:srgbClr val="FFFFFF"/>
                </a:solidFill>
                <a:latin typeface="微軟正黑體"/>
                <a:cs typeface="微軟正黑體"/>
              </a:rPr>
              <a:t>圖片示範：8</a:t>
            </a:r>
            <a:r>
              <a:rPr dirty="0" sz="1300" spc="-10">
                <a:solidFill>
                  <a:srgbClr val="FFFFFF"/>
                </a:solidFill>
                <a:latin typeface="微軟正黑體"/>
                <a:cs typeface="微軟正黑體"/>
              </a:rPr>
              <a:t> 字型轉彎</a:t>
            </a:r>
            <a:endParaRPr sz="1300">
              <a:latin typeface="微軟正黑體"/>
              <a:cs typeface="微軟正黑體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2405" y="2714472"/>
            <a:ext cx="3380760" cy="1101533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4033700" y="4134113"/>
            <a:ext cx="2670175" cy="7112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50">
                <a:solidFill>
                  <a:srgbClr val="414042"/>
                </a:solidFill>
                <a:latin typeface="微軟正黑體"/>
                <a:cs typeface="微軟正黑體"/>
              </a:rPr>
              <a:t>紅色虛線圖示 1：</a:t>
            </a:r>
            <a:r>
              <a:rPr dirty="0" sz="1050" spc="-10">
                <a:solidFill>
                  <a:srgbClr val="414042"/>
                </a:solidFill>
                <a:latin typeface="微軟正黑體"/>
                <a:cs typeface="微軟正黑體"/>
              </a:rPr>
              <a:t>進彎前煞車減速</a:t>
            </a:r>
            <a:endParaRPr sz="1050">
              <a:latin typeface="微軟正黑體"/>
              <a:cs typeface="微軟正黑體"/>
            </a:endParaRPr>
          </a:p>
          <a:p>
            <a:pPr marL="12700" marR="5080">
              <a:lnSpc>
                <a:spcPct val="142800"/>
              </a:lnSpc>
            </a:pPr>
            <a:r>
              <a:rPr dirty="0" sz="1050" spc="-10">
                <a:solidFill>
                  <a:srgbClr val="414042"/>
                </a:solidFill>
                <a:latin typeface="微軟正黑體"/>
                <a:cs typeface="微軟正黑體"/>
              </a:rPr>
              <a:t>藍色實線圖示 </a:t>
            </a:r>
            <a:r>
              <a:rPr dirty="0" sz="1050">
                <a:solidFill>
                  <a:srgbClr val="414042"/>
                </a:solidFill>
                <a:latin typeface="微軟正黑體"/>
                <a:cs typeface="微軟正黑體"/>
              </a:rPr>
              <a:t>2：</a:t>
            </a:r>
            <a:r>
              <a:rPr dirty="0" sz="1050" spc="-5">
                <a:solidFill>
                  <a:srgbClr val="414042"/>
                </a:solidFill>
                <a:latin typeface="微軟正黑體"/>
                <a:cs typeface="微軟正黑體"/>
              </a:rPr>
              <a:t>彎中等速，轉頭看向出彎點</a:t>
            </a:r>
            <a:r>
              <a:rPr dirty="0" sz="1050">
                <a:solidFill>
                  <a:srgbClr val="414042"/>
                </a:solidFill>
                <a:latin typeface="微軟正黑體"/>
                <a:cs typeface="微軟正黑體"/>
              </a:rPr>
              <a:t>綠色實線圖示 3：</a:t>
            </a:r>
            <a:r>
              <a:rPr dirty="0" sz="1050" spc="-10">
                <a:solidFill>
                  <a:srgbClr val="414042"/>
                </a:solidFill>
                <a:latin typeface="微軟正黑體"/>
                <a:cs typeface="微軟正黑體"/>
              </a:rPr>
              <a:t>出彎確認安全後加速</a:t>
            </a:r>
            <a:endParaRPr sz="1050">
              <a:latin typeface="微軟正黑體"/>
              <a:cs typeface="微軟正黑體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3563999" y="4238834"/>
            <a:ext cx="247650" cy="126364"/>
            <a:chOff x="3563999" y="4238834"/>
            <a:chExt cx="247650" cy="126364"/>
          </a:xfrm>
        </p:grpSpPr>
        <p:sp>
          <p:nvSpPr>
            <p:cNvPr id="17" name="object 17" descr=""/>
            <p:cNvSpPr/>
            <p:nvPr/>
          </p:nvSpPr>
          <p:spPr>
            <a:xfrm>
              <a:off x="3563999" y="4301984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 h="0">
                  <a:moveTo>
                    <a:pt x="0" y="0"/>
                  </a:moveTo>
                  <a:lnTo>
                    <a:pt x="238010" y="0"/>
                  </a:lnTo>
                </a:path>
              </a:pathLst>
            </a:custGeom>
            <a:ln w="19050">
              <a:solidFill>
                <a:srgbClr val="ED1C24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744317" y="4248359"/>
              <a:ext cx="57785" cy="107314"/>
            </a:xfrm>
            <a:custGeom>
              <a:avLst/>
              <a:gdLst/>
              <a:ahLst/>
              <a:cxnLst/>
              <a:rect l="l" t="t" r="r" b="b"/>
              <a:pathLst>
                <a:path w="57785" h="107314">
                  <a:moveTo>
                    <a:pt x="0" y="107276"/>
                  </a:moveTo>
                  <a:lnTo>
                    <a:pt x="57696" y="53619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3563999" y="4465053"/>
            <a:ext cx="247650" cy="126364"/>
            <a:chOff x="3563999" y="4465053"/>
            <a:chExt cx="247650" cy="126364"/>
          </a:xfrm>
        </p:grpSpPr>
        <p:sp>
          <p:nvSpPr>
            <p:cNvPr id="20" name="object 20" descr=""/>
            <p:cNvSpPr/>
            <p:nvPr/>
          </p:nvSpPr>
          <p:spPr>
            <a:xfrm>
              <a:off x="3563999" y="4528202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 h="0">
                  <a:moveTo>
                    <a:pt x="0" y="0"/>
                  </a:moveTo>
                  <a:lnTo>
                    <a:pt x="238010" y="0"/>
                  </a:lnTo>
                </a:path>
              </a:pathLst>
            </a:custGeom>
            <a:ln w="19050">
              <a:solidFill>
                <a:srgbClr val="2140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744317" y="4474578"/>
              <a:ext cx="57785" cy="107314"/>
            </a:xfrm>
            <a:custGeom>
              <a:avLst/>
              <a:gdLst/>
              <a:ahLst/>
              <a:cxnLst/>
              <a:rect l="l" t="t" r="r" b="b"/>
              <a:pathLst>
                <a:path w="57785" h="107314">
                  <a:moveTo>
                    <a:pt x="0" y="107276"/>
                  </a:moveTo>
                  <a:lnTo>
                    <a:pt x="57696" y="53619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21409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3563999" y="4707420"/>
            <a:ext cx="247650" cy="126364"/>
            <a:chOff x="3563999" y="4707420"/>
            <a:chExt cx="247650" cy="126364"/>
          </a:xfrm>
        </p:grpSpPr>
        <p:sp>
          <p:nvSpPr>
            <p:cNvPr id="23" name="object 23" descr=""/>
            <p:cNvSpPr/>
            <p:nvPr/>
          </p:nvSpPr>
          <p:spPr>
            <a:xfrm>
              <a:off x="3563999" y="4770569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 h="0">
                  <a:moveTo>
                    <a:pt x="0" y="0"/>
                  </a:moveTo>
                  <a:lnTo>
                    <a:pt x="238010" y="0"/>
                  </a:lnTo>
                </a:path>
              </a:pathLst>
            </a:custGeom>
            <a:ln w="19050">
              <a:solidFill>
                <a:srgbClr val="2B66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744317" y="4716945"/>
              <a:ext cx="57785" cy="107314"/>
            </a:xfrm>
            <a:custGeom>
              <a:avLst/>
              <a:gdLst/>
              <a:ahLst/>
              <a:cxnLst/>
              <a:rect l="l" t="t" r="r" b="b"/>
              <a:pathLst>
                <a:path w="57785" h="107314">
                  <a:moveTo>
                    <a:pt x="0" y="107276"/>
                  </a:moveTo>
                  <a:lnTo>
                    <a:pt x="57696" y="53619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2B66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防禦駕駛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70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1299" y="3216256"/>
            <a:ext cx="16363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注意事項：道路環境分析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1299" y="4587856"/>
            <a:ext cx="15030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場地：駕訓班模擬道路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84700" y="633094"/>
            <a:ext cx="4500880" cy="29972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algn="just" marL="195580">
              <a:lnSpc>
                <a:spcPct val="100000"/>
              </a:lnSpc>
              <a:spcBef>
                <a:spcPts val="640"/>
              </a:spcBef>
            </a:pP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二 ) 道路環境的差異：</a:t>
            </a:r>
            <a:endParaRPr sz="1050">
              <a:latin typeface="微軟正黑體 Light"/>
              <a:cs typeface="微軟正黑體 Light"/>
            </a:endParaRPr>
          </a:p>
          <a:p>
            <a:pPr algn="just" marL="719455" marR="37465" indent="-115570">
              <a:lnSpc>
                <a:spcPct val="142800"/>
              </a:lnSpc>
              <a:buAutoNum type="arabicPeriod"/>
              <a:tabLst>
                <a:tab pos="110363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速限：速限高的道路環境相對安全，速限低的道路環境相對危險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或特殊。</a:t>
            </a:r>
            <a:endParaRPr sz="1050">
              <a:latin typeface="微軟正黑體 Light"/>
              <a:cs typeface="微軟正黑體 Light"/>
            </a:endParaRPr>
          </a:p>
          <a:p>
            <a:pPr algn="just" marL="730250" marR="30480" indent="-140335">
              <a:lnSpc>
                <a:spcPct val="142800"/>
              </a:lnSpc>
              <a:buAutoNum type="arabicPeriod"/>
              <a:tabLst>
                <a:tab pos="1103630" algn="l"/>
              </a:tabLst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速差：速差越大越危險，過快或過慢的速度都會增加與車流的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速	差，速差大風險高。</a:t>
            </a:r>
            <a:endParaRPr sz="1050">
              <a:latin typeface="微軟正黑體 Light"/>
              <a:cs typeface="微軟正黑體 Light"/>
            </a:endParaRPr>
          </a:p>
          <a:p>
            <a:pPr algn="just" marL="719455" marR="37465" indent="-146050">
              <a:lnSpc>
                <a:spcPct val="142800"/>
              </a:lnSpc>
              <a:buAutoNum type="arabicPeriod"/>
              <a:tabLst>
                <a:tab pos="137985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市區道路：速限低，車流方向複雜，有路口左、右轉、迴轉及路	邊起駛車輛，其動線交叉點多，風險高及事故多。</a:t>
            </a:r>
            <a:endParaRPr sz="1050">
              <a:latin typeface="微軟正黑體 Light"/>
              <a:cs typeface="微軟正黑體 Light"/>
            </a:endParaRPr>
          </a:p>
          <a:p>
            <a:pPr algn="just" marL="727710" indent="-16446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7277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高、快速公路 ( 封閉型道路 )：速限高，車流方向相同，僅上下</a:t>
            </a:r>
            <a:endParaRPr sz="1050">
              <a:latin typeface="微軟正黑體 Light"/>
              <a:cs typeface="微軟正黑體 Light"/>
            </a:endParaRPr>
          </a:p>
          <a:p>
            <a:pPr algn="just" marL="2549525" marR="38735" indent="-11430">
              <a:lnSpc>
                <a:spcPct val="142800"/>
              </a:lnSpc>
            </a:pPr>
            <a:r>
              <a:rPr dirty="0" sz="1050" spc="15" b="0">
                <a:solidFill>
                  <a:srgbClr val="414042"/>
                </a:solidFill>
                <a:latin typeface="微軟正黑體 Light"/>
                <a:cs typeface="微軟正黑體 Light"/>
              </a:rPr>
              <a:t>匝道及變換車道，路口極少，其</a:t>
            </a:r>
            <a:r>
              <a:rPr dirty="0" sz="1050" spc="55" b="0">
                <a:solidFill>
                  <a:srgbClr val="414042"/>
                </a:solidFill>
                <a:latin typeface="微軟正黑體 Light"/>
                <a:cs typeface="微軟正黑體 Light"/>
              </a:rPr>
              <a:t>動線交叉點少， 風險低及事故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少。</a:t>
            </a:r>
            <a:endParaRPr sz="1050">
              <a:latin typeface="微軟正黑體 Light"/>
              <a:cs typeface="微軟正黑體 Light"/>
            </a:endParaRPr>
          </a:p>
          <a:p>
            <a:pPr algn="just" marL="186690" marR="37465" indent="-149225">
              <a:lnSpc>
                <a:spcPct val="142800"/>
              </a:lnSpc>
              <a:spcBef>
                <a:spcPts val="5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可利用影片分析不同道路環境的差異，讓學員學會如何判斷並選擇適合的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安全速度。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410100" y="3673456"/>
            <a:ext cx="17697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交通事故統計資料可查詢：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0" y="350479"/>
            <a:ext cx="6876415" cy="4977765"/>
            <a:chOff x="0" y="350479"/>
            <a:chExt cx="6876415" cy="4977765"/>
          </a:xfrm>
        </p:grpSpPr>
        <p:sp>
          <p:nvSpPr>
            <p:cNvPr id="9" name="object 9" descr=""/>
            <p:cNvSpPr/>
            <p:nvPr/>
          </p:nvSpPr>
          <p:spPr>
            <a:xfrm>
              <a:off x="0" y="361200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05375" y="582005"/>
              <a:ext cx="19050" cy="4746625"/>
            </a:xfrm>
            <a:custGeom>
              <a:avLst/>
              <a:gdLst/>
              <a:ahLst/>
              <a:cxnLst/>
              <a:rect l="l" t="t" r="r" b="b"/>
              <a:pathLst>
                <a:path w="19050" h="4746625">
                  <a:moveTo>
                    <a:pt x="19050" y="0"/>
                  </a:moveTo>
                  <a:lnTo>
                    <a:pt x="0" y="0"/>
                  </a:lnTo>
                  <a:lnTo>
                    <a:pt x="0" y="4746000"/>
                  </a:lnTo>
                  <a:lnTo>
                    <a:pt x="19050" y="47460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F98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314900" y="360004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214699" y="37801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80060" y="37801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61700" y="4447305"/>
            <a:ext cx="10922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solidFill>
                  <a:srgbClr val="00AEEF"/>
                </a:solidFill>
                <a:latin typeface="微軟正黑體"/>
                <a:cs typeface="微軟正黑體"/>
              </a:rPr>
              <a:t>交通部統計查詢網</a:t>
            </a:r>
            <a:endParaRPr sz="1050">
              <a:latin typeface="微軟正黑體"/>
              <a:cs typeface="微軟正黑體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176001" y="3758400"/>
            <a:ext cx="654685" cy="654685"/>
            <a:chOff x="4176001" y="3758400"/>
            <a:chExt cx="654685" cy="654685"/>
          </a:xfrm>
        </p:grpSpPr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7499" y="3799897"/>
              <a:ext cx="574842" cy="574842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179176" y="3761575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0" y="648004"/>
                  </a:moveTo>
                  <a:lnTo>
                    <a:pt x="648004" y="648004"/>
                  </a:lnTo>
                  <a:lnTo>
                    <a:pt x="648004" y="0"/>
                  </a:lnTo>
                  <a:lnTo>
                    <a:pt x="0" y="0"/>
                  </a:lnTo>
                  <a:lnTo>
                    <a:pt x="0" y="648004"/>
                  </a:lnTo>
                  <a:close/>
                </a:path>
              </a:pathLst>
            </a:custGeom>
            <a:ln w="6350">
              <a:solidFill>
                <a:srgbClr val="1F98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3696114"/>
            <a:ext cx="6811645" cy="143764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427355">
              <a:lnSpc>
                <a:spcPct val="100000"/>
              </a:lnSpc>
              <a:spcBef>
                <a:spcPts val="640"/>
              </a:spcBef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車輛發生撞擊時的衝擊力，與當時車速有關，而且是與車速的平方成正比。</a:t>
            </a:r>
            <a:endParaRPr sz="1050">
              <a:latin typeface="微軟正黑體 Light"/>
              <a:cs typeface="微軟正黑體 Light"/>
            </a:endParaRPr>
          </a:p>
          <a:p>
            <a:pPr marL="427355" marR="5080">
              <a:lnSpc>
                <a:spcPct val="142800"/>
              </a:lnSpc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車速愈快，其撞擊後產生的危險也就成倍數提高。例如車速為 60km/h，撞擊水泥牆壁的衝擊力約相當於 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14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公尺高 ( 約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5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 層樓頂高 ) 處落地時所受的衝擊力。</a:t>
            </a:r>
            <a:endParaRPr sz="1050">
              <a:latin typeface="微軟正黑體 Light"/>
              <a:cs typeface="微軟正黑體 Light"/>
            </a:endParaRPr>
          </a:p>
          <a:p>
            <a:pPr marL="427355">
              <a:lnSpc>
                <a:spcPct val="100000"/>
              </a:lnSpc>
              <a:spcBef>
                <a:spcPts val="540"/>
              </a:spcBef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兩車對向相撞時，衝擊力等於兩車速度之相加。</a:t>
            </a:r>
            <a:endParaRPr sz="1050">
              <a:latin typeface="微軟正黑體 Light"/>
              <a:cs typeface="微軟正黑體 Light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3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71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防禦駕駛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83996" y="360007"/>
            <a:ext cx="4646930" cy="260985"/>
          </a:xfrm>
          <a:prstGeom prst="rect">
            <a:avLst/>
          </a:prstGeom>
          <a:solidFill>
            <a:srgbClr val="00AEEF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 spc="-10">
                <a:solidFill>
                  <a:srgbClr val="FFFFFF"/>
                </a:solidFill>
                <a:latin typeface="微軟正黑體"/>
                <a:cs typeface="微軟正黑體"/>
              </a:rPr>
              <a:t>圖片示範：安全速度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1356" y="761206"/>
            <a:ext cx="315150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solidFill>
                  <a:srgbClr val="00AEEF"/>
                </a:solidFill>
                <a:latin typeface="微軟正黑體"/>
                <a:cs typeface="微軟正黑體"/>
              </a:rPr>
              <a:t>車速與衝擊力 - 降低速度減少速差的重要性</a:t>
            </a:r>
            <a:endParaRPr sz="1300">
              <a:latin typeface="微軟正黑體"/>
              <a:cs typeface="微軟正黑體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5210" y="3096478"/>
            <a:ext cx="70332" cy="107353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2599662" y="3096139"/>
            <a:ext cx="62230" cy="106045"/>
          </a:xfrm>
          <a:custGeom>
            <a:avLst/>
            <a:gdLst/>
            <a:ahLst/>
            <a:cxnLst/>
            <a:rect l="l" t="t" r="r" b="b"/>
            <a:pathLst>
              <a:path w="62230" h="106044">
                <a:moveTo>
                  <a:pt x="39090" y="0"/>
                </a:moveTo>
                <a:lnTo>
                  <a:pt x="0" y="10261"/>
                </a:lnTo>
                <a:lnTo>
                  <a:pt x="0" y="24066"/>
                </a:lnTo>
                <a:lnTo>
                  <a:pt x="23342" y="17767"/>
                </a:lnTo>
                <a:lnTo>
                  <a:pt x="23342" y="92798"/>
                </a:lnTo>
                <a:lnTo>
                  <a:pt x="609" y="92798"/>
                </a:lnTo>
                <a:lnTo>
                  <a:pt x="609" y="105943"/>
                </a:lnTo>
                <a:lnTo>
                  <a:pt x="61760" y="105943"/>
                </a:lnTo>
                <a:lnTo>
                  <a:pt x="61760" y="92798"/>
                </a:lnTo>
                <a:lnTo>
                  <a:pt x="39090" y="92798"/>
                </a:lnTo>
                <a:lnTo>
                  <a:pt x="390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3259" y="3096469"/>
            <a:ext cx="65570" cy="105613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3354157" y="3096481"/>
            <a:ext cx="62230" cy="107950"/>
          </a:xfrm>
          <a:custGeom>
            <a:avLst/>
            <a:gdLst/>
            <a:ahLst/>
            <a:cxnLst/>
            <a:rect l="l" t="t" r="r" b="b"/>
            <a:pathLst>
              <a:path w="62229" h="107950">
                <a:moveTo>
                  <a:pt x="37172" y="0"/>
                </a:moveTo>
                <a:lnTo>
                  <a:pt x="18884" y="0"/>
                </a:lnTo>
                <a:lnTo>
                  <a:pt x="10795" y="1943"/>
                </a:lnTo>
                <a:lnTo>
                  <a:pt x="3962" y="5829"/>
                </a:lnTo>
                <a:lnTo>
                  <a:pt x="3962" y="19913"/>
                </a:lnTo>
                <a:lnTo>
                  <a:pt x="10477" y="15087"/>
                </a:lnTo>
                <a:lnTo>
                  <a:pt x="17322" y="12661"/>
                </a:lnTo>
                <a:lnTo>
                  <a:pt x="36588" y="12661"/>
                </a:lnTo>
                <a:lnTo>
                  <a:pt x="42646" y="17983"/>
                </a:lnTo>
                <a:lnTo>
                  <a:pt x="42646" y="28625"/>
                </a:lnTo>
                <a:lnTo>
                  <a:pt x="41158" y="36108"/>
                </a:lnTo>
                <a:lnTo>
                  <a:pt x="36695" y="41449"/>
                </a:lnTo>
                <a:lnTo>
                  <a:pt x="29257" y="44652"/>
                </a:lnTo>
                <a:lnTo>
                  <a:pt x="18846" y="45719"/>
                </a:lnTo>
                <a:lnTo>
                  <a:pt x="10528" y="45719"/>
                </a:lnTo>
                <a:lnTo>
                  <a:pt x="10528" y="58394"/>
                </a:lnTo>
                <a:lnTo>
                  <a:pt x="19380" y="58394"/>
                </a:lnTo>
                <a:lnTo>
                  <a:pt x="31055" y="59539"/>
                </a:lnTo>
                <a:lnTo>
                  <a:pt x="39393" y="62974"/>
                </a:lnTo>
                <a:lnTo>
                  <a:pt x="44395" y="68697"/>
                </a:lnTo>
                <a:lnTo>
                  <a:pt x="46062" y="76707"/>
                </a:lnTo>
                <a:lnTo>
                  <a:pt x="46062" y="82245"/>
                </a:lnTo>
                <a:lnTo>
                  <a:pt x="44081" y="86639"/>
                </a:lnTo>
                <a:lnTo>
                  <a:pt x="36118" y="93116"/>
                </a:lnTo>
                <a:lnTo>
                  <a:pt x="30797" y="94741"/>
                </a:lnTo>
                <a:lnTo>
                  <a:pt x="24142" y="94741"/>
                </a:lnTo>
                <a:lnTo>
                  <a:pt x="17577" y="94234"/>
                </a:lnTo>
                <a:lnTo>
                  <a:pt x="11366" y="92713"/>
                </a:lnTo>
                <a:lnTo>
                  <a:pt x="5508" y="90177"/>
                </a:lnTo>
                <a:lnTo>
                  <a:pt x="0" y="86626"/>
                </a:lnTo>
                <a:lnTo>
                  <a:pt x="0" y="101917"/>
                </a:lnTo>
                <a:lnTo>
                  <a:pt x="6121" y="105536"/>
                </a:lnTo>
                <a:lnTo>
                  <a:pt x="14262" y="107340"/>
                </a:lnTo>
                <a:lnTo>
                  <a:pt x="24409" y="107340"/>
                </a:lnTo>
                <a:lnTo>
                  <a:pt x="62230" y="85750"/>
                </a:lnTo>
                <a:lnTo>
                  <a:pt x="62230" y="69481"/>
                </a:lnTo>
                <a:lnTo>
                  <a:pt x="60007" y="63906"/>
                </a:lnTo>
                <a:lnTo>
                  <a:pt x="51155" y="54838"/>
                </a:lnTo>
                <a:lnTo>
                  <a:pt x="45288" y="52209"/>
                </a:lnTo>
                <a:lnTo>
                  <a:pt x="37947" y="51485"/>
                </a:lnTo>
                <a:lnTo>
                  <a:pt x="37947" y="51219"/>
                </a:lnTo>
                <a:lnTo>
                  <a:pt x="47046" y="47480"/>
                </a:lnTo>
                <a:lnTo>
                  <a:pt x="53543" y="41887"/>
                </a:lnTo>
                <a:lnTo>
                  <a:pt x="57439" y="34442"/>
                </a:lnTo>
                <a:lnTo>
                  <a:pt x="58737" y="25145"/>
                </a:lnTo>
                <a:lnTo>
                  <a:pt x="58737" y="17449"/>
                </a:lnTo>
                <a:lnTo>
                  <a:pt x="55892" y="11341"/>
                </a:lnTo>
                <a:lnTo>
                  <a:pt x="44488" y="2260"/>
                </a:lnTo>
                <a:lnTo>
                  <a:pt x="371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4191" y="3098224"/>
            <a:ext cx="75501" cy="103860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4112671" y="3098215"/>
            <a:ext cx="60960" cy="106045"/>
          </a:xfrm>
          <a:custGeom>
            <a:avLst/>
            <a:gdLst/>
            <a:ahLst/>
            <a:cxnLst/>
            <a:rect l="l" t="t" r="r" b="b"/>
            <a:pathLst>
              <a:path w="60960" h="106044">
                <a:moveTo>
                  <a:pt x="55918" y="0"/>
                </a:moveTo>
                <a:lnTo>
                  <a:pt x="3149" y="0"/>
                </a:lnTo>
                <a:lnTo>
                  <a:pt x="3149" y="54178"/>
                </a:lnTo>
                <a:lnTo>
                  <a:pt x="10261" y="53505"/>
                </a:lnTo>
                <a:lnTo>
                  <a:pt x="15773" y="53174"/>
                </a:lnTo>
                <a:lnTo>
                  <a:pt x="19710" y="53174"/>
                </a:lnTo>
                <a:lnTo>
                  <a:pt x="30626" y="54389"/>
                </a:lnTo>
                <a:lnTo>
                  <a:pt x="38420" y="58034"/>
                </a:lnTo>
                <a:lnTo>
                  <a:pt x="43095" y="64110"/>
                </a:lnTo>
                <a:lnTo>
                  <a:pt x="44653" y="72618"/>
                </a:lnTo>
                <a:lnTo>
                  <a:pt x="44653" y="78879"/>
                </a:lnTo>
                <a:lnTo>
                  <a:pt x="42557" y="83845"/>
                </a:lnTo>
                <a:lnTo>
                  <a:pt x="34150" y="91173"/>
                </a:lnTo>
                <a:lnTo>
                  <a:pt x="28701" y="93002"/>
                </a:lnTo>
                <a:lnTo>
                  <a:pt x="14490" y="93002"/>
                </a:lnTo>
                <a:lnTo>
                  <a:pt x="7150" y="90741"/>
                </a:lnTo>
                <a:lnTo>
                  <a:pt x="0" y="86232"/>
                </a:lnTo>
                <a:lnTo>
                  <a:pt x="0" y="101257"/>
                </a:lnTo>
                <a:lnTo>
                  <a:pt x="5359" y="104152"/>
                </a:lnTo>
                <a:lnTo>
                  <a:pt x="12966" y="105613"/>
                </a:lnTo>
                <a:lnTo>
                  <a:pt x="22796" y="105613"/>
                </a:lnTo>
                <a:lnTo>
                  <a:pt x="58099" y="85451"/>
                </a:lnTo>
                <a:lnTo>
                  <a:pt x="60680" y="71412"/>
                </a:lnTo>
                <a:lnTo>
                  <a:pt x="60680" y="61620"/>
                </a:lnTo>
                <a:lnTo>
                  <a:pt x="26085" y="40233"/>
                </a:lnTo>
                <a:lnTo>
                  <a:pt x="17297" y="40576"/>
                </a:lnTo>
                <a:lnTo>
                  <a:pt x="17297" y="13550"/>
                </a:lnTo>
                <a:lnTo>
                  <a:pt x="55918" y="13550"/>
                </a:lnTo>
                <a:lnTo>
                  <a:pt x="559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86800" y="3096473"/>
            <a:ext cx="68592" cy="107353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3882" y="3098215"/>
            <a:ext cx="68795" cy="103873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42434" y="3096474"/>
            <a:ext cx="68389" cy="107353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20377" y="3096476"/>
            <a:ext cx="68402" cy="107353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79241" y="3096139"/>
            <a:ext cx="140752" cy="107692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29719" y="1650762"/>
            <a:ext cx="151536" cy="107355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30995" y="2145126"/>
            <a:ext cx="150260" cy="107358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33209" y="2639493"/>
            <a:ext cx="148046" cy="107353"/>
          </a:xfrm>
          <a:prstGeom prst="rect">
            <a:avLst/>
          </a:prstGeom>
        </p:spPr>
      </p:pic>
      <p:graphicFrame>
        <p:nvGraphicFramePr>
          <p:cNvPr id="23" name="object 23" descr=""/>
          <p:cNvGraphicFramePr>
            <a:graphicFrameLocks noGrp="1"/>
          </p:cNvGraphicFramePr>
          <p:nvPr/>
        </p:nvGraphicFramePr>
        <p:xfrm>
          <a:off x="2249430" y="1188005"/>
          <a:ext cx="3486785" cy="1794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190"/>
                <a:gridCol w="377190"/>
                <a:gridCol w="377189"/>
                <a:gridCol w="377190"/>
                <a:gridCol w="377190"/>
                <a:gridCol w="377189"/>
                <a:gridCol w="377189"/>
                <a:gridCol w="377189"/>
                <a:gridCol w="377189"/>
              </a:tblGrid>
              <a:tr h="452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</a:tr>
              <a:tr h="149225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8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</a:tr>
              <a:tr h="14922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</a:tr>
              <a:tr h="338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solidFill>
                      <a:srgbClr val="00AEE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sp>
        <p:nvSpPr>
          <p:cNvPr id="24" name="object 24" descr=""/>
          <p:cNvSpPr/>
          <p:nvPr/>
        </p:nvSpPr>
        <p:spPr>
          <a:xfrm>
            <a:off x="6030906" y="1188005"/>
            <a:ext cx="0" cy="1797050"/>
          </a:xfrm>
          <a:custGeom>
            <a:avLst/>
            <a:gdLst/>
            <a:ahLst/>
            <a:cxnLst/>
            <a:rect l="l" t="t" r="r" b="b"/>
            <a:pathLst>
              <a:path w="0" h="1797050">
                <a:moveTo>
                  <a:pt x="0" y="0"/>
                </a:moveTo>
                <a:lnTo>
                  <a:pt x="0" y="1796643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1439997" y="1192188"/>
            <a:ext cx="753110" cy="142240"/>
            <a:chOff x="1439997" y="1192188"/>
            <a:chExt cx="753110" cy="142240"/>
          </a:xfrm>
        </p:grpSpPr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39997" y="1193359"/>
              <a:ext cx="125183" cy="12463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6563" y="1192188"/>
              <a:ext cx="127533" cy="125387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737893" y="1196555"/>
              <a:ext cx="116839" cy="137795"/>
            </a:xfrm>
            <a:custGeom>
              <a:avLst/>
              <a:gdLst/>
              <a:ahLst/>
              <a:cxnLst/>
              <a:rect l="l" t="t" r="r" b="b"/>
              <a:pathLst>
                <a:path w="116839" h="137794">
                  <a:moveTo>
                    <a:pt x="33616" y="6083"/>
                  </a:moveTo>
                  <a:lnTo>
                    <a:pt x="23101" y="6083"/>
                  </a:lnTo>
                  <a:lnTo>
                    <a:pt x="12992" y="20447"/>
                  </a:lnTo>
                  <a:lnTo>
                    <a:pt x="5778" y="36271"/>
                  </a:lnTo>
                  <a:lnTo>
                    <a:pt x="1447" y="53568"/>
                  </a:lnTo>
                  <a:lnTo>
                    <a:pt x="0" y="72339"/>
                  </a:lnTo>
                  <a:lnTo>
                    <a:pt x="1447" y="90970"/>
                  </a:lnTo>
                  <a:lnTo>
                    <a:pt x="5778" y="108038"/>
                  </a:lnTo>
                  <a:lnTo>
                    <a:pt x="12992" y="123571"/>
                  </a:lnTo>
                  <a:lnTo>
                    <a:pt x="23101" y="137553"/>
                  </a:lnTo>
                  <a:lnTo>
                    <a:pt x="33477" y="137553"/>
                  </a:lnTo>
                  <a:lnTo>
                    <a:pt x="23253" y="123024"/>
                  </a:lnTo>
                  <a:lnTo>
                    <a:pt x="15938" y="107289"/>
                  </a:lnTo>
                  <a:lnTo>
                    <a:pt x="11557" y="90347"/>
                  </a:lnTo>
                  <a:lnTo>
                    <a:pt x="10096" y="72199"/>
                  </a:lnTo>
                  <a:lnTo>
                    <a:pt x="11569" y="53936"/>
                  </a:lnTo>
                  <a:lnTo>
                    <a:pt x="15976" y="36830"/>
                  </a:lnTo>
                  <a:lnTo>
                    <a:pt x="23329" y="20878"/>
                  </a:lnTo>
                  <a:lnTo>
                    <a:pt x="33616" y="6083"/>
                  </a:lnTo>
                  <a:close/>
                </a:path>
                <a:path w="116839" h="137794">
                  <a:moveTo>
                    <a:pt x="116763" y="113207"/>
                  </a:moveTo>
                  <a:lnTo>
                    <a:pt x="77965" y="73723"/>
                  </a:lnTo>
                  <a:lnTo>
                    <a:pt x="113931" y="36715"/>
                  </a:lnTo>
                  <a:lnTo>
                    <a:pt x="98640" y="36715"/>
                  </a:lnTo>
                  <a:lnTo>
                    <a:pt x="66001" y="71780"/>
                  </a:lnTo>
                  <a:lnTo>
                    <a:pt x="65659" y="71780"/>
                  </a:lnTo>
                  <a:lnTo>
                    <a:pt x="65659" y="0"/>
                  </a:lnTo>
                  <a:lnTo>
                    <a:pt x="54102" y="0"/>
                  </a:lnTo>
                  <a:lnTo>
                    <a:pt x="54102" y="113207"/>
                  </a:lnTo>
                  <a:lnTo>
                    <a:pt x="65659" y="113207"/>
                  </a:lnTo>
                  <a:lnTo>
                    <a:pt x="65659" y="76555"/>
                  </a:lnTo>
                  <a:lnTo>
                    <a:pt x="66001" y="76555"/>
                  </a:lnTo>
                  <a:lnTo>
                    <a:pt x="100380" y="113207"/>
                  </a:lnTo>
                  <a:lnTo>
                    <a:pt x="116763" y="11320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73893" y="1196553"/>
              <a:ext cx="319016" cy="137553"/>
            </a:xfrm>
            <a:prstGeom prst="rect">
              <a:avLst/>
            </a:prstGeom>
          </p:spPr>
        </p:pic>
      </p:grpSp>
      <p:pic>
        <p:nvPicPr>
          <p:cNvPr id="30" name="object 3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529203" y="3398215"/>
            <a:ext cx="1024243" cy="1494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防禦駕駛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72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1299" y="1520654"/>
            <a:ext cx="16363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說明：安全距離的重要性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10100" y="1452112"/>
            <a:ext cx="444563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1290" marR="7620" indent="-149225">
              <a:lnSpc>
                <a:spcPct val="1428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701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充足的安全距離能確保當前車因突發狀況而緊急煞車時，後車能有足夠的	時間與空間，避免撞上前車而發生車禍。</a:t>
            </a:r>
            <a:endParaRPr sz="1050">
              <a:latin typeface="微軟正黑體 Light"/>
              <a:cs typeface="微軟正黑體 Light"/>
            </a:endParaRPr>
          </a:p>
          <a:p>
            <a:pPr marL="170815">
              <a:lnSpc>
                <a:spcPct val="100000"/>
              </a:lnSpc>
              <a:spcBef>
                <a:spcPts val="540"/>
              </a:spcBef>
            </a:pPr>
            <a:r>
              <a:rPr dirty="0" sz="1050" spc="-45" b="0">
                <a:solidFill>
                  <a:srgbClr val="414042"/>
                </a:solidFill>
                <a:latin typeface="微軟正黑體 Light"/>
                <a:cs typeface="微軟正黑體 Light"/>
              </a:rPr>
              <a:t>( 一 ) 安全停止距離 = 反應距離＋煞車距離，以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50km/h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 計算。</a:t>
            </a:r>
            <a:endParaRPr sz="1050">
              <a:latin typeface="微軟正黑體 Light"/>
              <a:cs typeface="微軟正黑體 Light"/>
            </a:endParaRPr>
          </a:p>
          <a:p>
            <a:pPr lvl="1" marL="641985" indent="-11620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4198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反應距離：正常人反應時間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秒約行駛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14m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。</a:t>
            </a:r>
            <a:endParaRPr sz="1050">
              <a:latin typeface="微軟正黑體 Light"/>
              <a:cs typeface="微軟正黑體 Light"/>
            </a:endParaRPr>
          </a:p>
          <a:p>
            <a:pPr lvl="1" marL="664845" indent="-13906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6484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煞車距離：乾燥良好路面條件下，緊急煞車約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12.5m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。</a:t>
            </a:r>
            <a:endParaRPr sz="1050">
              <a:latin typeface="微軟正黑體 Light"/>
              <a:cs typeface="微軟正黑體 Light"/>
            </a:endParaRPr>
          </a:p>
          <a:p>
            <a:pPr lvl="1" marL="170815" marR="1545590" indent="494030">
              <a:lnSpc>
                <a:spcPct val="142800"/>
              </a:lnSpc>
              <a:buAutoNum type="arabicPeriod"/>
              <a:tabLst>
                <a:tab pos="664845" algn="l"/>
              </a:tabLst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安全停止距離：14m+12.5m=26.5m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。 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二 ) 如何判斷安全距離是否足夠？</a:t>
            </a:r>
            <a:endParaRPr sz="1050">
              <a:latin typeface="微軟正黑體 Light"/>
              <a:cs typeface="微軟正黑體 Light"/>
            </a:endParaRPr>
          </a:p>
          <a:p>
            <a:pPr marL="643890" marR="5080" indent="-106045">
              <a:lnSpc>
                <a:spcPct val="142800"/>
              </a:lnSpc>
              <a:buFont typeface=""/>
              <a:buAutoNum type="arabicPeriod"/>
              <a:tabLst>
                <a:tab pos="643890" algn="l"/>
                <a:tab pos="654050" algn="l"/>
              </a:tabLst>
            </a:pPr>
            <a:r>
              <a:rPr dirty="0" sz="1050" b="0">
                <a:solidFill>
                  <a:srgbClr val="414042"/>
                </a:solidFill>
                <a:latin typeface="Times New Roman"/>
                <a:cs typeface="Times New Roman"/>
              </a:rPr>
              <a:t>	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計算不同速度所需的安全距離，利用道路上的標線或車輛數判斷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距離。</a:t>
            </a:r>
            <a:endParaRPr sz="1050">
              <a:latin typeface="微軟正黑體 Light"/>
              <a:cs typeface="微軟正黑體 Light"/>
            </a:endParaRPr>
          </a:p>
          <a:p>
            <a:pPr marL="678815" indent="-1409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7881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車道線 ( 白色虛線 )：白色線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4m</a:t>
            </a:r>
            <a:r>
              <a:rPr dirty="0" sz="1050" spc="30" b="0">
                <a:solidFill>
                  <a:srgbClr val="414042"/>
                </a:solidFill>
                <a:latin typeface="微軟正黑體 Light"/>
                <a:cs typeface="微軟正黑體 Light"/>
              </a:rPr>
              <a:t> ＋中間間隔為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6m</a:t>
            </a:r>
            <a:r>
              <a:rPr dirty="0" sz="1050" spc="10" b="0">
                <a:solidFill>
                  <a:srgbClr val="414042"/>
                </a:solidFill>
                <a:latin typeface="微軟正黑體 Light"/>
                <a:cs typeface="微軟正黑體 Light"/>
              </a:rPr>
              <a:t>，合計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 組</a:t>
            </a:r>
            <a:endParaRPr sz="1050">
              <a:latin typeface="微軟正黑體 Light"/>
              <a:cs typeface="微軟正黑體 Light"/>
            </a:endParaRPr>
          </a:p>
          <a:p>
            <a:pPr marL="1985645">
              <a:lnSpc>
                <a:spcPct val="100000"/>
              </a:lnSpc>
              <a:spcBef>
                <a:spcPts val="540"/>
              </a:spcBef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10m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。</a:t>
            </a:r>
            <a:endParaRPr sz="1050">
              <a:latin typeface="微軟正黑體 Light"/>
              <a:cs typeface="微軟正黑體 Light"/>
            </a:endParaRPr>
          </a:p>
          <a:p>
            <a:pPr marL="664845" indent="-139065">
              <a:lnSpc>
                <a:spcPct val="100000"/>
              </a:lnSpc>
              <a:spcBef>
                <a:spcPts val="540"/>
              </a:spcBef>
              <a:buAutoNum type="arabicPeriod" startAt="3"/>
              <a:tabLst>
                <a:tab pos="66484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小型車：一般小型車長度約為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5m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1188005"/>
            <a:ext cx="6876415" cy="4140200"/>
            <a:chOff x="0" y="1188005"/>
            <a:chExt cx="6876415" cy="4140200"/>
          </a:xfrm>
        </p:grpSpPr>
        <p:sp>
          <p:nvSpPr>
            <p:cNvPr id="7" name="object 7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05375" y="1410006"/>
              <a:ext cx="19050" cy="3918585"/>
            </a:xfrm>
            <a:custGeom>
              <a:avLst/>
              <a:gdLst/>
              <a:ahLst/>
              <a:cxnLst/>
              <a:rect l="l" t="t" r="r" b="b"/>
              <a:pathLst>
                <a:path w="19050" h="3918585">
                  <a:moveTo>
                    <a:pt x="19050" y="0"/>
                  </a:moveTo>
                  <a:lnTo>
                    <a:pt x="0" y="0"/>
                  </a:lnTo>
                  <a:lnTo>
                    <a:pt x="0" y="3917999"/>
                  </a:lnTo>
                  <a:lnTo>
                    <a:pt x="19050" y="3917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F98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14900" y="1188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912500" y="497400"/>
            <a:ext cx="101091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0" b="1">
                <a:solidFill>
                  <a:srgbClr val="00AEEF"/>
                </a:solidFill>
                <a:latin typeface="微軟正黑體"/>
                <a:cs typeface="微軟正黑體"/>
              </a:rPr>
              <a:t>安全距離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590299" y="365069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2713742" y="436857"/>
            <a:ext cx="2345690" cy="723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學習如何計算與保持安全距</a:t>
            </a:r>
            <a:r>
              <a:rPr dirty="0" sz="1100" spc="-50">
                <a:solidFill>
                  <a:srgbClr val="58595B"/>
                </a:solidFill>
                <a:latin typeface="微軟正黑體"/>
                <a:cs typeface="微軟正黑體"/>
              </a:rPr>
              <a:t>離</a:t>
            </a:r>
            <a:endParaRPr sz="1100">
              <a:latin typeface="微軟正黑體"/>
              <a:cs typeface="微軟正黑體"/>
            </a:endParaRPr>
          </a:p>
          <a:p>
            <a:pPr marL="654685" indent="-146685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654685" algn="l"/>
              </a:tabLst>
            </a:pPr>
            <a:r>
              <a:rPr dirty="0" sz="1100" spc="-10">
                <a:solidFill>
                  <a:srgbClr val="58595B"/>
                </a:solidFill>
                <a:latin typeface="微軟正黑體"/>
                <a:cs typeface="微軟正黑體"/>
              </a:rPr>
              <a:t>安全距離的認知說明</a:t>
            </a:r>
            <a:endParaRPr sz="1100">
              <a:latin typeface="微軟正黑體"/>
              <a:cs typeface="微軟正黑體"/>
            </a:endParaRPr>
          </a:p>
          <a:p>
            <a:pPr marL="654685" indent="-146685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654685" algn="l"/>
              </a:tabLst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教導學員如何保持安全距離</a:t>
            </a:r>
            <a:endParaRPr sz="1100">
              <a:latin typeface="微軟正黑體"/>
              <a:cs typeface="微軟正黑體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713742" y="857062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2146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80060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91299" y="1023048"/>
            <a:ext cx="1162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【建議時數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73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防禦駕駛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9299" y="728655"/>
            <a:ext cx="15030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觀念：實際上路的對應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9299" y="1871655"/>
            <a:ext cx="16363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注意事項：安全跟車距離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9299" y="2328855"/>
            <a:ext cx="15030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場地：駕訓班模擬道路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42900" y="660113"/>
            <a:ext cx="442404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30480" indent="-154940">
              <a:lnSpc>
                <a:spcPct val="1428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在一般道路上，安全距離會受到許多外在因素影響，應視天氣及道路等	狀況增加。</a:t>
            </a:r>
            <a:endParaRPr sz="1050">
              <a:latin typeface="微軟正黑體 Light"/>
              <a:cs typeface="微軟正黑體 Light"/>
            </a:endParaRPr>
          </a:p>
          <a:p>
            <a:pPr marL="195580">
              <a:lnSpc>
                <a:spcPct val="100000"/>
              </a:lnSpc>
              <a:spcBef>
                <a:spcPts val="540"/>
              </a:spcBef>
            </a:pP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一 ) 有車輛切入前方導致安全距離不足：減速重新建立安全距離。</a:t>
            </a:r>
            <a:endParaRPr sz="1050">
              <a:latin typeface="微軟正黑體 Light"/>
              <a:cs typeface="微軟正黑體 Light"/>
            </a:endParaRPr>
          </a:p>
          <a:p>
            <a:pPr marL="195580">
              <a:lnSpc>
                <a:spcPct val="100000"/>
              </a:lnSpc>
              <a:spcBef>
                <a:spcPts val="540"/>
              </a:spcBef>
            </a:pP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二 ) 車流量大無法維持安全距離：視線看遠蒐集前方狀況，提早反應前</a:t>
            </a:r>
            <a:endParaRPr sz="1050">
              <a:latin typeface="微軟正黑體 Light"/>
              <a:cs typeface="微軟正黑體 Light"/>
            </a:endParaRPr>
          </a:p>
          <a:p>
            <a:pPr marL="2248535">
              <a:lnSpc>
                <a:spcPct val="100000"/>
              </a:lnSpc>
              <a:spcBef>
                <a:spcPts val="540"/>
              </a:spcBef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方狀況減速。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務必確保視線距離充足，避免被前車遮蔽視線。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82370" y="361200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00"/>
                </a:lnTo>
                <a:lnTo>
                  <a:pt x="6877621" y="260400"/>
                </a:lnTo>
                <a:lnTo>
                  <a:pt x="68776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338474" y="37801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663750" y="351005"/>
            <a:ext cx="19050" cy="4977130"/>
            <a:chOff x="2663750" y="351005"/>
            <a:chExt cx="19050" cy="4977130"/>
          </a:xfrm>
        </p:grpSpPr>
        <p:sp>
          <p:nvSpPr>
            <p:cNvPr id="14" name="object 14" descr=""/>
            <p:cNvSpPr/>
            <p:nvPr/>
          </p:nvSpPr>
          <p:spPr>
            <a:xfrm>
              <a:off x="2663750" y="573006"/>
              <a:ext cx="19050" cy="4755515"/>
            </a:xfrm>
            <a:custGeom>
              <a:avLst/>
              <a:gdLst/>
              <a:ahLst/>
              <a:cxnLst/>
              <a:rect l="l" t="t" r="r" b="b"/>
              <a:pathLst>
                <a:path w="19050" h="4755515">
                  <a:moveTo>
                    <a:pt x="19050" y="0"/>
                  </a:moveTo>
                  <a:lnTo>
                    <a:pt x="0" y="0"/>
                  </a:lnTo>
                  <a:lnTo>
                    <a:pt x="0" y="4754999"/>
                  </a:lnTo>
                  <a:lnTo>
                    <a:pt x="19050" y="4754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F98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673275" y="351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573075" y="37801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293" y="435771"/>
            <a:ext cx="205104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防禦駕駛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74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3999" y="360007"/>
            <a:ext cx="4646930" cy="260985"/>
          </a:xfrm>
          <a:prstGeom prst="rect">
            <a:avLst/>
          </a:prstGeom>
          <a:solidFill>
            <a:srgbClr val="00AEEF"/>
          </a:solidFill>
        </p:spPr>
        <p:txBody>
          <a:bodyPr wrap="square" lIns="0" tIns="29209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229"/>
              </a:spcBef>
            </a:pPr>
            <a:r>
              <a:rPr dirty="0" sz="1300" spc="-10">
                <a:solidFill>
                  <a:srgbClr val="FFFFFF"/>
                </a:solidFill>
                <a:latin typeface="微軟正黑體"/>
                <a:cs typeface="微軟正黑體"/>
              </a:rPr>
              <a:t>圖片示範：安全距離</a:t>
            </a:r>
            <a:endParaRPr sz="1300">
              <a:latin typeface="微軟正黑體"/>
              <a:cs typeface="微軟正黑體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4266" y="858192"/>
            <a:ext cx="4581829" cy="35428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75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防禦駕駛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9299" y="1556655"/>
            <a:ext cx="16363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汽機車駕駛人的視野比較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9299" y="2471055"/>
            <a:ext cx="1369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說明：視野死角介紹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42900" y="1488113"/>
            <a:ext cx="4431665" cy="3454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35560" indent="-154940">
              <a:lnSpc>
                <a:spcPct val="1428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汽車與機車因構造及操作特性上有差異，導致駕駛人的視野也有差異。	因為機車只有兩輪，行駛穩定性較差。駕駛人都為了避免為路面不平或	有障礙物而摔倒，因此坐姿往往都會較前傾，導致視線亦較低，而焦點	都擺在車前道路中央處，很容易忽略橫向的危險。</a:t>
            </a:r>
            <a:endParaRPr sz="1050">
              <a:latin typeface="微軟正黑體 Light"/>
              <a:cs typeface="微軟正黑體 Light"/>
            </a:endParaRPr>
          </a:p>
          <a:p>
            <a:pPr algn="just" marL="192405" marR="30480" indent="-154940">
              <a:lnSpc>
                <a:spcPct val="142800"/>
              </a:lnSpc>
              <a:buClr>
                <a:srgbClr val="00AEEF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就駕駛人而言，眼睛本身機能上所看不到的範圍，以及因為車輛構造上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35" b="0">
                <a:solidFill>
                  <a:srgbClr val="414042"/>
                </a:solidFill>
                <a:latin typeface="微軟正黑體 Light"/>
                <a:cs typeface="微軟正黑體 Light"/>
              </a:rPr>
              <a:t>或其他道路上的障礙物擋住駕駛人視線的範圍，就是所謂的「視野死</a:t>
            </a:r>
            <a:r>
              <a:rPr dirty="0" sz="1050" spc="3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20" b="0">
                <a:solidFill>
                  <a:srgbClr val="414042"/>
                </a:solidFill>
                <a:latin typeface="微軟正黑體 Light"/>
                <a:cs typeface="微軟正黑體 Light"/>
              </a:rPr>
              <a:t>角」。還有在照後鏡的輔助下，仍然看不到的範圍也是屬於「視野死</a:t>
            </a:r>
            <a:r>
              <a:rPr dirty="0" sz="1050" spc="2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角」。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415290" marR="38100" indent="-115570">
              <a:lnSpc>
                <a:spcPct val="142800"/>
              </a:lnSpc>
              <a:buAutoNum type="arabicPeriod"/>
              <a:tabLst>
                <a:tab pos="945515" algn="l"/>
              </a:tabLst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小型車：車身結構或環境阻擋視線的範圍，轉 ( 探 ) 頭可以減少部分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視野死角。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426720" marR="34290" indent="-139700">
              <a:lnSpc>
                <a:spcPct val="142800"/>
              </a:lnSpc>
              <a:buAutoNum type="arabicPeriod"/>
              <a:tabLst>
                <a:tab pos="94551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大型車：座位更高視野死角更大，車輛後方完全無法看見，僅能仰	賴照後鏡或其他視野輔助設備。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426720" marR="34290" indent="-139700">
              <a:lnSpc>
                <a:spcPct val="142800"/>
              </a:lnSpc>
              <a:buAutoNum type="arabicPeriod"/>
              <a:tabLst>
                <a:tab pos="123507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道路行駛時：其他車道有車輛停止或路口有障礙物，也有可能造成	視野死角，像是路口準備左轉停止的車輛，或是路邊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的圍籬、圍牆。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90874" y="497400"/>
            <a:ext cx="101091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0" b="1">
                <a:solidFill>
                  <a:srgbClr val="00AEEF"/>
                </a:solidFill>
                <a:latin typeface="微軟正黑體"/>
                <a:cs typeface="微軟正黑體"/>
              </a:rPr>
              <a:t>視野死角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82373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55904" y="357967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3001" y="432009"/>
            <a:ext cx="430531" cy="226796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2886367" y="435862"/>
            <a:ext cx="30251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>
                <a:solidFill>
                  <a:srgbClr val="58595B"/>
                </a:solidFill>
                <a:latin typeface="微軟正黑體"/>
                <a:cs typeface="微軟正黑體"/>
              </a:rPr>
              <a:t>避免因車輛及環境的視野死角而發生事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故</a:t>
            </a:r>
            <a:endParaRPr baseline="2525" sz="1650">
              <a:latin typeface="微軟正黑體"/>
              <a:cs typeface="微軟正黑體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3001" y="855008"/>
            <a:ext cx="430531" cy="226796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886367" y="866459"/>
            <a:ext cx="2606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dirty="0" baseline="2314" sz="1800" b="1">
                <a:solidFill>
                  <a:srgbClr val="FFFFFF"/>
                </a:solidFill>
                <a:latin typeface="微軟正黑體"/>
                <a:cs typeface="微軟正黑體"/>
              </a:rPr>
              <a:t>方</a:t>
            </a:r>
            <a:r>
              <a:rPr dirty="0" baseline="2314" sz="1800" spc="67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baseline="2314" sz="1800" spc="-75" b="1">
                <a:solidFill>
                  <a:srgbClr val="FFFFFF"/>
                </a:solidFill>
                <a:latin typeface="微軟正黑體"/>
                <a:cs typeface="微軟正黑體"/>
              </a:rPr>
              <a:t>法</a:t>
            </a:r>
            <a:r>
              <a:rPr dirty="0" baseline="2314" sz="18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教導學員認識視野死角以避免事</a:t>
            </a:r>
            <a:r>
              <a:rPr dirty="0" sz="1100" spc="-50">
                <a:solidFill>
                  <a:srgbClr val="58595B"/>
                </a:solidFill>
                <a:latin typeface="微軟正黑體"/>
                <a:cs typeface="微軟正黑體"/>
              </a:rPr>
              <a:t>故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682370" y="1189202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00"/>
                </a:lnTo>
                <a:lnTo>
                  <a:pt x="6877621" y="260400"/>
                </a:lnTo>
                <a:lnTo>
                  <a:pt x="68776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1338474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663750" y="1179005"/>
            <a:ext cx="19050" cy="4149090"/>
            <a:chOff x="2663750" y="1179005"/>
            <a:chExt cx="19050" cy="4149090"/>
          </a:xfrm>
        </p:grpSpPr>
        <p:sp>
          <p:nvSpPr>
            <p:cNvPr id="20" name="object 20" descr=""/>
            <p:cNvSpPr/>
            <p:nvPr/>
          </p:nvSpPr>
          <p:spPr>
            <a:xfrm>
              <a:off x="2663750" y="1401007"/>
              <a:ext cx="19050" cy="3927475"/>
            </a:xfrm>
            <a:custGeom>
              <a:avLst/>
              <a:gdLst/>
              <a:ahLst/>
              <a:cxnLst/>
              <a:rect l="l" t="t" r="r" b="b"/>
              <a:pathLst>
                <a:path w="19050" h="3927475">
                  <a:moveTo>
                    <a:pt x="19050" y="0"/>
                  </a:moveTo>
                  <a:lnTo>
                    <a:pt x="0" y="0"/>
                  </a:lnTo>
                  <a:lnTo>
                    <a:pt x="0" y="3926998"/>
                  </a:lnTo>
                  <a:lnTo>
                    <a:pt x="19050" y="392699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F98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673275" y="1179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4573075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71300" y="1023048"/>
            <a:ext cx="1162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【建議時數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防禦駕駛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76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1299" y="692655"/>
            <a:ext cx="15030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觀念：上路應有的觀念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1299" y="1081314"/>
            <a:ext cx="176085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 marR="5080" indent="-143510">
              <a:lnSpc>
                <a:spcPct val="1428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802005" algn="l"/>
              </a:tabLst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注意事項：給予學員建議並	提問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91299" y="1835655"/>
            <a:ext cx="15030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場地：駕訓班模擬道路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406500" y="692655"/>
            <a:ext cx="41700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應確認視野死角範圍內無人車才能動作，避免進入其他車輛死角中。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06500" y="1081314"/>
            <a:ext cx="446024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65735" marR="5080" indent="-153670">
              <a:lnSpc>
                <a:spcPct val="142800"/>
              </a:lnSpc>
              <a:spcBef>
                <a:spcPts val="100"/>
              </a:spcBef>
              <a:buSzPct val="85714"/>
              <a:buFont typeface=""/>
              <a:buChar char="■"/>
              <a:tabLst>
                <a:tab pos="165735" algn="l"/>
                <a:tab pos="179705" algn="l"/>
              </a:tabLst>
            </a:pPr>
            <a:r>
              <a:rPr dirty="0" baseline="7936" sz="1575">
                <a:solidFill>
                  <a:srgbClr val="00AEEF"/>
                </a:solidFill>
                <a:latin typeface="Times New Roman"/>
                <a:cs typeface="Times New Roman"/>
              </a:rPr>
              <a:t>	</a:t>
            </a:r>
            <a:r>
              <a:rPr dirty="0" sz="1050" spc="85" b="0">
                <a:solidFill>
                  <a:srgbClr val="414042"/>
                </a:solidFill>
                <a:latin typeface="微軟正黑體 Light"/>
                <a:cs typeface="微軟正黑體 Light"/>
              </a:rPr>
              <a:t>避免與車輛併駛，除停等時盡量維持在其他車輛的前方或後方並保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持安全距離，若於大型車前方停等時，請務必確認大型車駕駛人是否看得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到你。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0" y="360004"/>
            <a:ext cx="6876415" cy="4968240"/>
            <a:chOff x="0" y="360004"/>
            <a:chExt cx="6876415" cy="4968240"/>
          </a:xfrm>
        </p:grpSpPr>
        <p:sp>
          <p:nvSpPr>
            <p:cNvPr id="10" name="object 10" descr=""/>
            <p:cNvSpPr/>
            <p:nvPr/>
          </p:nvSpPr>
          <p:spPr>
            <a:xfrm>
              <a:off x="0" y="361200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305375" y="582005"/>
              <a:ext cx="19050" cy="4746625"/>
            </a:xfrm>
            <a:custGeom>
              <a:avLst/>
              <a:gdLst/>
              <a:ahLst/>
              <a:cxnLst/>
              <a:rect l="l" t="t" r="r" b="b"/>
              <a:pathLst>
                <a:path w="19050" h="4746625">
                  <a:moveTo>
                    <a:pt x="19050" y="0"/>
                  </a:moveTo>
                  <a:lnTo>
                    <a:pt x="0" y="0"/>
                  </a:lnTo>
                  <a:lnTo>
                    <a:pt x="0" y="4746000"/>
                  </a:lnTo>
                  <a:lnTo>
                    <a:pt x="19050" y="47460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F98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314900" y="360004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4214699" y="37801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80060" y="37801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77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防禦駕駛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000" y="797420"/>
            <a:ext cx="5508002" cy="331105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83996" y="360007"/>
            <a:ext cx="4646930" cy="260985"/>
          </a:xfrm>
          <a:prstGeom prst="rect">
            <a:avLst/>
          </a:prstGeom>
          <a:solidFill>
            <a:srgbClr val="00AEEF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 spc="-5">
                <a:solidFill>
                  <a:srgbClr val="FFFFFF"/>
                </a:solidFill>
                <a:latin typeface="微軟正黑體"/>
                <a:cs typeface="微軟正黑體"/>
              </a:rPr>
              <a:t>圖片示範：大型車視野死角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308900" y="766748"/>
            <a:ext cx="482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視野死角</a:t>
            </a:r>
            <a:endParaRPr sz="900">
              <a:latin typeface="微軟正黑體"/>
              <a:cs typeface="微軟正黑體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329654" y="993597"/>
            <a:ext cx="654685" cy="654685"/>
            <a:chOff x="6329654" y="993597"/>
            <a:chExt cx="654685" cy="654685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8047" y="1035511"/>
              <a:ext cx="581091" cy="58109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332829" y="996772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4" h="648335">
                  <a:moveTo>
                    <a:pt x="0" y="648004"/>
                  </a:moveTo>
                  <a:lnTo>
                    <a:pt x="648004" y="648004"/>
                  </a:lnTo>
                  <a:lnTo>
                    <a:pt x="648004" y="0"/>
                  </a:lnTo>
                  <a:lnTo>
                    <a:pt x="0" y="0"/>
                  </a:lnTo>
                  <a:lnTo>
                    <a:pt x="0" y="648004"/>
                  </a:lnTo>
                  <a:close/>
                </a:path>
              </a:pathLst>
            </a:custGeom>
            <a:ln w="6350">
              <a:solidFill>
                <a:srgbClr val="1F98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防禦駕駛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78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9299" y="1520654"/>
            <a:ext cx="11029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說明：錯覺介紹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9299" y="3120855"/>
            <a:ext cx="15030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觀念：上路應有的觀念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9299" y="3578055"/>
            <a:ext cx="17697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注意事項：提醒學員判斷程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19299" y="4263855"/>
            <a:ext cx="15030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場地：駕訓班模擬道路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82899" y="1452112"/>
            <a:ext cx="4457065" cy="18542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81610" indent="-143510">
              <a:lnSpc>
                <a:spcPct val="100000"/>
              </a:lnSpc>
              <a:spcBef>
                <a:spcPts val="64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錯覺：因速度或車輛大小不同導致判斷的落差。</a:t>
            </a:r>
            <a:endParaRPr sz="1050">
              <a:latin typeface="微軟正黑體 Light"/>
              <a:cs typeface="微軟正黑體 Light"/>
            </a:endParaRPr>
          </a:p>
          <a:p>
            <a:pPr marL="1165225" marR="31750" indent="-970280">
              <a:lnSpc>
                <a:spcPct val="142800"/>
              </a:lnSpc>
            </a:pP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( 一 ) 視野角度：受到速度影響，隨著速度增加，視野變得更狹窄，靜止時</a:t>
            </a:r>
            <a:r>
              <a:rPr dirty="0" sz="1050" spc="130" b="0">
                <a:solidFill>
                  <a:srgbClr val="414042"/>
                </a:solidFill>
                <a:latin typeface="微軟正黑體 Light"/>
                <a:cs typeface="微軟正黑體 Light"/>
              </a:rPr>
              <a:t>為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180~200</a:t>
            </a:r>
            <a:r>
              <a:rPr dirty="0" sz="1050" spc="-105" b="0">
                <a:solidFill>
                  <a:srgbClr val="414042"/>
                </a:solidFill>
                <a:latin typeface="微軟正黑體 Light"/>
                <a:cs typeface="微軟正黑體 Light"/>
              </a:rPr>
              <a:t> 度，</a:t>
            </a:r>
            <a:r>
              <a:rPr dirty="0" sz="1050" spc="-75" b="0">
                <a:solidFill>
                  <a:srgbClr val="414042"/>
                </a:solidFill>
                <a:latin typeface="微軟正黑體 Light"/>
                <a:cs typeface="微軟正黑體 Light"/>
              </a:rPr>
              <a:t>40km/h</a:t>
            </a:r>
            <a:r>
              <a:rPr dirty="0" sz="1050" spc="-40" b="0">
                <a:solidFill>
                  <a:srgbClr val="414042"/>
                </a:solidFill>
                <a:latin typeface="微軟正黑體 Light"/>
                <a:cs typeface="微軟正黑體 Light"/>
              </a:rPr>
              <a:t> 時為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100</a:t>
            </a:r>
            <a:r>
              <a:rPr dirty="0" sz="1050" spc="-100" b="0">
                <a:solidFill>
                  <a:srgbClr val="414042"/>
                </a:solidFill>
                <a:latin typeface="微軟正黑體 Light"/>
                <a:cs typeface="微軟正黑體 Light"/>
              </a:rPr>
              <a:t> 度，</a:t>
            </a:r>
            <a:r>
              <a:rPr dirty="0" sz="1050" spc="-70" b="0">
                <a:solidFill>
                  <a:srgbClr val="414042"/>
                </a:solidFill>
                <a:latin typeface="微軟正黑體 Light"/>
                <a:cs typeface="微軟正黑體 Light"/>
              </a:rPr>
              <a:t>100km/h</a:t>
            </a:r>
            <a:r>
              <a:rPr dirty="0" sz="1050" spc="-40" b="0">
                <a:solidFill>
                  <a:srgbClr val="414042"/>
                </a:solidFill>
                <a:latin typeface="微軟正黑體 Light"/>
                <a:cs typeface="微軟正黑體 Light"/>
              </a:rPr>
              <a:t> 時為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40</a:t>
            </a:r>
            <a:r>
              <a:rPr dirty="0" sz="1050" spc="-80" b="0">
                <a:solidFill>
                  <a:srgbClr val="414042"/>
                </a:solidFill>
                <a:latin typeface="微軟正黑體 Light"/>
                <a:cs typeface="微軟正黑體 Light"/>
              </a:rPr>
              <a:t> 度。</a:t>
            </a:r>
            <a:endParaRPr sz="1050">
              <a:latin typeface="微軟正黑體 Light"/>
              <a:cs typeface="微軟正黑體 Light"/>
            </a:endParaRPr>
          </a:p>
          <a:p>
            <a:pPr marL="195580">
              <a:lnSpc>
                <a:spcPct val="100000"/>
              </a:lnSpc>
              <a:spcBef>
                <a:spcPts val="540"/>
              </a:spcBef>
            </a:pPr>
            <a:r>
              <a:rPr dirty="0" sz="1050" spc="-55" b="0">
                <a:solidFill>
                  <a:srgbClr val="414042"/>
                </a:solidFill>
                <a:latin typeface="微軟正黑體 Light"/>
                <a:cs typeface="微軟正黑體 Light"/>
              </a:rPr>
              <a:t>( 二) 錯覺：速度的判斷仰賴物體的大小改變，越小的物體越不容易判斷。</a:t>
            </a:r>
            <a:endParaRPr sz="1050">
              <a:latin typeface="微軟正黑體 Light"/>
              <a:cs typeface="微軟正黑體 Light"/>
            </a:endParaRPr>
          </a:p>
          <a:p>
            <a:pPr lvl="1" marL="648970" marR="63500" indent="-115570">
              <a:lnSpc>
                <a:spcPct val="142800"/>
              </a:lnSpc>
              <a:buAutoNum type="arabicPeriod"/>
              <a:tabLst>
                <a:tab pos="17068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大型車與小型車：接近時會明顯變大，判斷速度較容易，對視覺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有壓迫感容易被注意到。</a:t>
            </a:r>
            <a:endParaRPr sz="1050">
              <a:latin typeface="微軟正黑體 Light"/>
              <a:cs typeface="微軟正黑體 Light"/>
            </a:endParaRPr>
          </a:p>
          <a:p>
            <a:pPr lvl="1" marL="669925" indent="-13589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69925" algn="l"/>
              </a:tabLst>
            </a:pP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機車：體積較小，接近時大小改變較不明顯，判斷速度較困難。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視線看遠才能完整蒐集路況，多看幾次確實判斷來車速度。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82899" y="3509474"/>
            <a:ext cx="4457065" cy="4826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81610" indent="-143510">
              <a:lnSpc>
                <a:spcPct val="100000"/>
              </a:lnSpc>
              <a:spcBef>
                <a:spcPts val="64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轉彎前應確實判斷對向來車速度及距離，沒有把握或有猶豫就不要轉彎。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直行時不要認為轉彎車一定會讓你，轉彎車有可能搶先轉彎。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12500" y="497400"/>
            <a:ext cx="51815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5" b="1">
                <a:solidFill>
                  <a:srgbClr val="00AEEF"/>
                </a:solidFill>
                <a:latin typeface="微軟正黑體"/>
                <a:cs typeface="微軟正黑體"/>
              </a:rPr>
              <a:t>錯覺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577528" y="357967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4626" y="432009"/>
            <a:ext cx="430532" cy="226796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2707993" y="435862"/>
            <a:ext cx="17678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避免因錯覺發生事</a:t>
            </a:r>
            <a:r>
              <a:rPr dirty="0" sz="1100" spc="-50">
                <a:solidFill>
                  <a:srgbClr val="58595B"/>
                </a:solidFill>
                <a:latin typeface="微軟正黑體"/>
                <a:cs typeface="微軟正黑體"/>
              </a:rPr>
              <a:t>故</a:t>
            </a:r>
            <a:endParaRPr sz="1100">
              <a:latin typeface="微軟正黑體"/>
              <a:cs typeface="微軟正黑體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4626" y="855008"/>
            <a:ext cx="430532" cy="226796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707993" y="866410"/>
            <a:ext cx="16281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dirty="0" baseline="2314" sz="1800" b="1">
                <a:solidFill>
                  <a:srgbClr val="FFFFFF"/>
                </a:solidFill>
                <a:latin typeface="微軟正黑體"/>
                <a:cs typeface="微軟正黑體"/>
              </a:rPr>
              <a:t>方</a:t>
            </a:r>
            <a:r>
              <a:rPr dirty="0" baseline="2314" sz="1800" spc="67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baseline="2314" sz="1800" spc="-75" b="1">
                <a:solidFill>
                  <a:srgbClr val="FFFFFF"/>
                </a:solidFill>
                <a:latin typeface="微軟正黑體"/>
                <a:cs typeface="微軟正黑體"/>
              </a:rPr>
              <a:t>法</a:t>
            </a:r>
            <a:r>
              <a:rPr dirty="0" baseline="2314" sz="18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教導學員認識錯</a:t>
            </a:r>
            <a:r>
              <a:rPr dirty="0" sz="1100" spc="-50">
                <a:solidFill>
                  <a:srgbClr val="58595B"/>
                </a:solidFill>
                <a:latin typeface="微軟正黑體"/>
                <a:cs typeface="微軟正黑體"/>
              </a:rPr>
              <a:t>覺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92925" y="1023048"/>
            <a:ext cx="1162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【建議時數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0" y="1188005"/>
            <a:ext cx="6876415" cy="4140200"/>
            <a:chOff x="0" y="1188005"/>
            <a:chExt cx="6876415" cy="4140200"/>
          </a:xfrm>
        </p:grpSpPr>
        <p:sp>
          <p:nvSpPr>
            <p:cNvPr id="19" name="object 19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305375" y="1410006"/>
              <a:ext cx="19050" cy="3918585"/>
            </a:xfrm>
            <a:custGeom>
              <a:avLst/>
              <a:gdLst/>
              <a:ahLst/>
              <a:cxnLst/>
              <a:rect l="l" t="t" r="r" b="b"/>
              <a:pathLst>
                <a:path w="19050" h="3918585">
                  <a:moveTo>
                    <a:pt x="19050" y="0"/>
                  </a:moveTo>
                  <a:lnTo>
                    <a:pt x="0" y="0"/>
                  </a:lnTo>
                  <a:lnTo>
                    <a:pt x="0" y="3917999"/>
                  </a:lnTo>
                  <a:lnTo>
                    <a:pt x="19050" y="3917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F98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314900" y="1188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42146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80060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79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防禦駕駛</a:t>
            </a:r>
            <a:endParaRPr sz="1400">
              <a:latin typeface="微軟正黑體"/>
              <a:cs typeface="微軟正黑體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996" y="792010"/>
            <a:ext cx="1512011" cy="125999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4409" y="798982"/>
            <a:ext cx="1511998" cy="125999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2000" y="792010"/>
            <a:ext cx="1511998" cy="125999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71299" y="2069228"/>
            <a:ext cx="1539240" cy="3022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41300" marR="5080" indent="-228600">
              <a:lnSpc>
                <a:spcPct val="101800"/>
              </a:lnSpc>
              <a:spcBef>
                <a:spcPts val="8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經由物體的大小改變判斷</a:t>
            </a:r>
            <a:r>
              <a:rPr dirty="0" sz="900" spc="-25">
                <a:solidFill>
                  <a:srgbClr val="58595B"/>
                </a:solidFill>
                <a:latin typeface="微軟正黑體"/>
                <a:cs typeface="微軟正黑體"/>
              </a:rPr>
              <a:t>速度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401686" y="2069228"/>
            <a:ext cx="14052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機車相對小需要更注意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71299" y="3862710"/>
            <a:ext cx="10623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速度與視野角度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588338" y="3862710"/>
            <a:ext cx="17481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速度越快能看清楚的區域越小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09329" y="2069228"/>
            <a:ext cx="14052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汽車相對大較容易判斷</a:t>
            </a:r>
            <a:endParaRPr sz="900">
              <a:latin typeface="微軟正黑體"/>
              <a:cs typeface="微軟正黑體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695469" y="2613290"/>
            <a:ext cx="2360295" cy="1744345"/>
            <a:chOff x="4695469" y="2613290"/>
            <a:chExt cx="2360295" cy="1744345"/>
          </a:xfrm>
        </p:grpSpPr>
        <p:sp>
          <p:nvSpPr>
            <p:cNvPr id="16" name="object 16" descr=""/>
            <p:cNvSpPr/>
            <p:nvPr/>
          </p:nvSpPr>
          <p:spPr>
            <a:xfrm>
              <a:off x="4703002" y="3141967"/>
              <a:ext cx="2349500" cy="1212850"/>
            </a:xfrm>
            <a:custGeom>
              <a:avLst/>
              <a:gdLst/>
              <a:ahLst/>
              <a:cxnLst/>
              <a:rect l="l" t="t" r="r" b="b"/>
              <a:pathLst>
                <a:path w="2349500" h="1212850">
                  <a:moveTo>
                    <a:pt x="20592" y="1157383"/>
                  </a:moveTo>
                  <a:lnTo>
                    <a:pt x="11800" y="1113292"/>
                  </a:lnTo>
                  <a:lnTo>
                    <a:pt x="5465" y="1069340"/>
                  </a:lnTo>
                  <a:lnTo>
                    <a:pt x="1545" y="1025578"/>
                  </a:lnTo>
                  <a:lnTo>
                    <a:pt x="0" y="982056"/>
                  </a:lnTo>
                  <a:lnTo>
                    <a:pt x="787" y="938823"/>
                  </a:lnTo>
                  <a:lnTo>
                    <a:pt x="3866" y="895931"/>
                  </a:lnTo>
                  <a:lnTo>
                    <a:pt x="9196" y="853430"/>
                  </a:lnTo>
                  <a:lnTo>
                    <a:pt x="16734" y="811370"/>
                  </a:lnTo>
                  <a:lnTo>
                    <a:pt x="26440" y="769801"/>
                  </a:lnTo>
                  <a:lnTo>
                    <a:pt x="38273" y="728774"/>
                  </a:lnTo>
                  <a:lnTo>
                    <a:pt x="52190" y="688339"/>
                  </a:lnTo>
                  <a:lnTo>
                    <a:pt x="68151" y="648547"/>
                  </a:lnTo>
                  <a:lnTo>
                    <a:pt x="86115" y="609447"/>
                  </a:lnTo>
                  <a:lnTo>
                    <a:pt x="106040" y="571090"/>
                  </a:lnTo>
                  <a:lnTo>
                    <a:pt x="127884" y="533526"/>
                  </a:lnTo>
                  <a:lnTo>
                    <a:pt x="151607" y="496806"/>
                  </a:lnTo>
                  <a:lnTo>
                    <a:pt x="177167" y="460980"/>
                  </a:lnTo>
                  <a:lnTo>
                    <a:pt x="204523" y="426098"/>
                  </a:lnTo>
                  <a:lnTo>
                    <a:pt x="233633" y="392211"/>
                  </a:lnTo>
                  <a:lnTo>
                    <a:pt x="264457" y="359369"/>
                  </a:lnTo>
                  <a:lnTo>
                    <a:pt x="296952" y="327622"/>
                  </a:lnTo>
                  <a:lnTo>
                    <a:pt x="331078" y="297021"/>
                  </a:lnTo>
                  <a:lnTo>
                    <a:pt x="366793" y="267615"/>
                  </a:lnTo>
                  <a:lnTo>
                    <a:pt x="404056" y="239456"/>
                  </a:lnTo>
                  <a:lnTo>
                    <a:pt x="442826" y="212593"/>
                  </a:lnTo>
                  <a:lnTo>
                    <a:pt x="483061" y="187077"/>
                  </a:lnTo>
                  <a:lnTo>
                    <a:pt x="524720" y="162959"/>
                  </a:lnTo>
                  <a:lnTo>
                    <a:pt x="567761" y="140287"/>
                  </a:lnTo>
                  <a:lnTo>
                    <a:pt x="612144" y="119114"/>
                  </a:lnTo>
                  <a:lnTo>
                    <a:pt x="657827" y="99489"/>
                  </a:lnTo>
                  <a:lnTo>
                    <a:pt x="704768" y="81462"/>
                  </a:lnTo>
                  <a:lnTo>
                    <a:pt x="752927" y="65084"/>
                  </a:lnTo>
                  <a:lnTo>
                    <a:pt x="802262" y="50405"/>
                  </a:lnTo>
                  <a:lnTo>
                    <a:pt x="852731" y="37475"/>
                  </a:lnTo>
                  <a:lnTo>
                    <a:pt x="904294" y="26345"/>
                  </a:lnTo>
                  <a:lnTo>
                    <a:pt x="956909" y="17065"/>
                  </a:lnTo>
                  <a:lnTo>
                    <a:pt x="1008541" y="9930"/>
                  </a:lnTo>
                  <a:lnTo>
                    <a:pt x="1060016" y="4729"/>
                  </a:lnTo>
                  <a:lnTo>
                    <a:pt x="1111277" y="1429"/>
                  </a:lnTo>
                  <a:lnTo>
                    <a:pt x="1162270" y="0"/>
                  </a:lnTo>
                  <a:lnTo>
                    <a:pt x="1212939" y="409"/>
                  </a:lnTo>
                  <a:lnTo>
                    <a:pt x="1263228" y="2625"/>
                  </a:lnTo>
                  <a:lnTo>
                    <a:pt x="1313081" y="6616"/>
                  </a:lnTo>
                  <a:lnTo>
                    <a:pt x="1362442" y="12351"/>
                  </a:lnTo>
                  <a:lnTo>
                    <a:pt x="1411256" y="19799"/>
                  </a:lnTo>
                  <a:lnTo>
                    <a:pt x="1459466" y="28927"/>
                  </a:lnTo>
                  <a:lnTo>
                    <a:pt x="1507018" y="39703"/>
                  </a:lnTo>
                  <a:lnTo>
                    <a:pt x="1553854" y="52097"/>
                  </a:lnTo>
                  <a:lnTo>
                    <a:pt x="1599920" y="66077"/>
                  </a:lnTo>
                  <a:lnTo>
                    <a:pt x="1645160" y="81610"/>
                  </a:lnTo>
                  <a:lnTo>
                    <a:pt x="1689517" y="98666"/>
                  </a:lnTo>
                  <a:lnTo>
                    <a:pt x="1732936" y="117213"/>
                  </a:lnTo>
                  <a:lnTo>
                    <a:pt x="1775362" y="137219"/>
                  </a:lnTo>
                  <a:lnTo>
                    <a:pt x="1816738" y="158652"/>
                  </a:lnTo>
                  <a:lnTo>
                    <a:pt x="1857009" y="181481"/>
                  </a:lnTo>
                  <a:lnTo>
                    <a:pt x="1896119" y="205675"/>
                  </a:lnTo>
                  <a:lnTo>
                    <a:pt x="1934012" y="231201"/>
                  </a:lnTo>
                  <a:lnTo>
                    <a:pt x="1970633" y="258028"/>
                  </a:lnTo>
                  <a:lnTo>
                    <a:pt x="2005925" y="286125"/>
                  </a:lnTo>
                  <a:lnTo>
                    <a:pt x="2039832" y="315459"/>
                  </a:lnTo>
                  <a:lnTo>
                    <a:pt x="2072300" y="346000"/>
                  </a:lnTo>
                  <a:lnTo>
                    <a:pt x="2103272" y="377715"/>
                  </a:lnTo>
                  <a:lnTo>
                    <a:pt x="2132692" y="410573"/>
                  </a:lnTo>
                  <a:lnTo>
                    <a:pt x="2160506" y="444542"/>
                  </a:lnTo>
                  <a:lnTo>
                    <a:pt x="2186656" y="479591"/>
                  </a:lnTo>
                  <a:lnTo>
                    <a:pt x="2211087" y="515688"/>
                  </a:lnTo>
                  <a:lnTo>
                    <a:pt x="2233743" y="552802"/>
                  </a:lnTo>
                  <a:lnTo>
                    <a:pt x="2254569" y="590900"/>
                  </a:lnTo>
                  <a:lnTo>
                    <a:pt x="2273509" y="629951"/>
                  </a:lnTo>
                  <a:lnTo>
                    <a:pt x="2290507" y="669924"/>
                  </a:lnTo>
                  <a:lnTo>
                    <a:pt x="2305507" y="710787"/>
                  </a:lnTo>
                  <a:lnTo>
                    <a:pt x="2318453" y="752508"/>
                  </a:lnTo>
                  <a:lnTo>
                    <a:pt x="2329290" y="795056"/>
                  </a:lnTo>
                  <a:lnTo>
                    <a:pt x="2339380" y="847123"/>
                  </a:lnTo>
                  <a:lnTo>
                    <a:pt x="2346060" y="899452"/>
                  </a:lnTo>
                  <a:lnTo>
                    <a:pt x="2349335" y="951928"/>
                  </a:lnTo>
                  <a:lnTo>
                    <a:pt x="2349208" y="1004437"/>
                  </a:lnTo>
                  <a:lnTo>
                    <a:pt x="2345683" y="1056864"/>
                  </a:lnTo>
                  <a:lnTo>
                    <a:pt x="2338764" y="1109095"/>
                  </a:lnTo>
                  <a:lnTo>
                    <a:pt x="2328456" y="1161015"/>
                  </a:lnTo>
                  <a:lnTo>
                    <a:pt x="2314760" y="1212508"/>
                  </a:lnTo>
                  <a:lnTo>
                    <a:pt x="1174941" y="976220"/>
                  </a:lnTo>
                  <a:lnTo>
                    <a:pt x="20592" y="1157383"/>
                  </a:lnTo>
                  <a:close/>
                </a:path>
              </a:pathLst>
            </a:custGeom>
            <a:ln w="5922">
              <a:solidFill>
                <a:srgbClr val="A35C3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5456" y="4142815"/>
              <a:ext cx="148198" cy="12393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698470" y="2916766"/>
              <a:ext cx="2323465" cy="1201420"/>
            </a:xfrm>
            <a:custGeom>
              <a:avLst/>
              <a:gdLst/>
              <a:ahLst/>
              <a:cxnLst/>
              <a:rect l="l" t="t" r="r" b="b"/>
              <a:pathLst>
                <a:path w="2323465" h="1201420">
                  <a:moveTo>
                    <a:pt x="1166706" y="1201424"/>
                  </a:moveTo>
                  <a:lnTo>
                    <a:pt x="0" y="491839"/>
                  </a:lnTo>
                  <a:lnTo>
                    <a:pt x="30686" y="458234"/>
                  </a:lnTo>
                  <a:lnTo>
                    <a:pt x="62508" y="425773"/>
                  </a:lnTo>
                  <a:lnTo>
                    <a:pt x="95427" y="394461"/>
                  </a:lnTo>
                  <a:lnTo>
                    <a:pt x="129402" y="364302"/>
                  </a:lnTo>
                  <a:lnTo>
                    <a:pt x="164392" y="335302"/>
                  </a:lnTo>
                  <a:lnTo>
                    <a:pt x="200359" y="307466"/>
                  </a:lnTo>
                  <a:lnTo>
                    <a:pt x="237261" y="280799"/>
                  </a:lnTo>
                  <a:lnTo>
                    <a:pt x="275059" y="255307"/>
                  </a:lnTo>
                  <a:lnTo>
                    <a:pt x="313713" y="230994"/>
                  </a:lnTo>
                  <a:lnTo>
                    <a:pt x="353182" y="207866"/>
                  </a:lnTo>
                  <a:lnTo>
                    <a:pt x="393427" y="185927"/>
                  </a:lnTo>
                  <a:lnTo>
                    <a:pt x="434407" y="165183"/>
                  </a:lnTo>
                  <a:lnTo>
                    <a:pt x="476083" y="145640"/>
                  </a:lnTo>
                  <a:lnTo>
                    <a:pt x="518414" y="127301"/>
                  </a:lnTo>
                  <a:lnTo>
                    <a:pt x="561360" y="110173"/>
                  </a:lnTo>
                  <a:lnTo>
                    <a:pt x="604881" y="94261"/>
                  </a:lnTo>
                  <a:lnTo>
                    <a:pt x="648938" y="79569"/>
                  </a:lnTo>
                  <a:lnTo>
                    <a:pt x="693489" y="66103"/>
                  </a:lnTo>
                  <a:lnTo>
                    <a:pt x="738495" y="53868"/>
                  </a:lnTo>
                  <a:lnTo>
                    <a:pt x="783917" y="42870"/>
                  </a:lnTo>
                  <a:lnTo>
                    <a:pt x="829713" y="33112"/>
                  </a:lnTo>
                  <a:lnTo>
                    <a:pt x="875843" y="24601"/>
                  </a:lnTo>
                  <a:lnTo>
                    <a:pt x="922269" y="17342"/>
                  </a:lnTo>
                  <a:lnTo>
                    <a:pt x="968949" y="11339"/>
                  </a:lnTo>
                  <a:lnTo>
                    <a:pt x="1015843" y="6599"/>
                  </a:lnTo>
                  <a:lnTo>
                    <a:pt x="1062912" y="3125"/>
                  </a:lnTo>
                  <a:lnTo>
                    <a:pt x="1110116" y="924"/>
                  </a:lnTo>
                  <a:lnTo>
                    <a:pt x="1157413" y="0"/>
                  </a:lnTo>
                  <a:lnTo>
                    <a:pt x="1204765" y="358"/>
                  </a:lnTo>
                  <a:lnTo>
                    <a:pt x="1252131" y="2004"/>
                  </a:lnTo>
                  <a:lnTo>
                    <a:pt x="1299471" y="4943"/>
                  </a:lnTo>
                  <a:lnTo>
                    <a:pt x="1346746" y="9180"/>
                  </a:lnTo>
                  <a:lnTo>
                    <a:pt x="1393914" y="14720"/>
                  </a:lnTo>
                  <a:lnTo>
                    <a:pt x="1440936" y="21568"/>
                  </a:lnTo>
                  <a:lnTo>
                    <a:pt x="1487771" y="29730"/>
                  </a:lnTo>
                  <a:lnTo>
                    <a:pt x="1534381" y="39211"/>
                  </a:lnTo>
                  <a:lnTo>
                    <a:pt x="1580724" y="50015"/>
                  </a:lnTo>
                  <a:lnTo>
                    <a:pt x="1626761" y="62148"/>
                  </a:lnTo>
                  <a:lnTo>
                    <a:pt x="1672451" y="75615"/>
                  </a:lnTo>
                  <a:lnTo>
                    <a:pt x="1717754" y="90421"/>
                  </a:lnTo>
                  <a:lnTo>
                    <a:pt x="1762631" y="106572"/>
                  </a:lnTo>
                  <a:lnTo>
                    <a:pt x="1807042" y="124072"/>
                  </a:lnTo>
                  <a:lnTo>
                    <a:pt x="1850945" y="142927"/>
                  </a:lnTo>
                  <a:lnTo>
                    <a:pt x="1894302" y="163141"/>
                  </a:lnTo>
                  <a:lnTo>
                    <a:pt x="1937072" y="184721"/>
                  </a:lnTo>
                  <a:lnTo>
                    <a:pt x="1979214" y="207671"/>
                  </a:lnTo>
                  <a:lnTo>
                    <a:pt x="2020690" y="231996"/>
                  </a:lnTo>
                  <a:lnTo>
                    <a:pt x="2063181" y="258854"/>
                  </a:lnTo>
                  <a:lnTo>
                    <a:pt x="2104409" y="286968"/>
                  </a:lnTo>
                  <a:lnTo>
                    <a:pt x="2144333" y="316306"/>
                  </a:lnTo>
                  <a:lnTo>
                    <a:pt x="2182917" y="346836"/>
                  </a:lnTo>
                  <a:lnTo>
                    <a:pt x="2220121" y="378526"/>
                  </a:lnTo>
                  <a:lnTo>
                    <a:pt x="2255906" y="411345"/>
                  </a:lnTo>
                  <a:lnTo>
                    <a:pt x="2290234" y="445260"/>
                  </a:lnTo>
                  <a:lnTo>
                    <a:pt x="2323067" y="480240"/>
                  </a:lnTo>
                  <a:lnTo>
                    <a:pt x="1166706" y="1201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698470" y="2916766"/>
              <a:ext cx="2323465" cy="1201420"/>
            </a:xfrm>
            <a:custGeom>
              <a:avLst/>
              <a:gdLst/>
              <a:ahLst/>
              <a:cxnLst/>
              <a:rect l="l" t="t" r="r" b="b"/>
              <a:pathLst>
                <a:path w="2323465" h="1201420">
                  <a:moveTo>
                    <a:pt x="0" y="491839"/>
                  </a:moveTo>
                  <a:lnTo>
                    <a:pt x="30686" y="458234"/>
                  </a:lnTo>
                  <a:lnTo>
                    <a:pt x="62508" y="425773"/>
                  </a:lnTo>
                  <a:lnTo>
                    <a:pt x="95427" y="394461"/>
                  </a:lnTo>
                  <a:lnTo>
                    <a:pt x="129402" y="364302"/>
                  </a:lnTo>
                  <a:lnTo>
                    <a:pt x="164392" y="335302"/>
                  </a:lnTo>
                  <a:lnTo>
                    <a:pt x="200359" y="307466"/>
                  </a:lnTo>
                  <a:lnTo>
                    <a:pt x="237261" y="280799"/>
                  </a:lnTo>
                  <a:lnTo>
                    <a:pt x="275059" y="255307"/>
                  </a:lnTo>
                  <a:lnTo>
                    <a:pt x="313713" y="230994"/>
                  </a:lnTo>
                  <a:lnTo>
                    <a:pt x="353182" y="207866"/>
                  </a:lnTo>
                  <a:lnTo>
                    <a:pt x="393427" y="185927"/>
                  </a:lnTo>
                  <a:lnTo>
                    <a:pt x="434407" y="165183"/>
                  </a:lnTo>
                  <a:lnTo>
                    <a:pt x="476083" y="145640"/>
                  </a:lnTo>
                  <a:lnTo>
                    <a:pt x="518414" y="127301"/>
                  </a:lnTo>
                  <a:lnTo>
                    <a:pt x="561360" y="110173"/>
                  </a:lnTo>
                  <a:lnTo>
                    <a:pt x="604881" y="94261"/>
                  </a:lnTo>
                  <a:lnTo>
                    <a:pt x="648938" y="79569"/>
                  </a:lnTo>
                  <a:lnTo>
                    <a:pt x="693489" y="66103"/>
                  </a:lnTo>
                  <a:lnTo>
                    <a:pt x="738495" y="53868"/>
                  </a:lnTo>
                  <a:lnTo>
                    <a:pt x="783917" y="42870"/>
                  </a:lnTo>
                  <a:lnTo>
                    <a:pt x="829713" y="33112"/>
                  </a:lnTo>
                  <a:lnTo>
                    <a:pt x="875843" y="24601"/>
                  </a:lnTo>
                  <a:lnTo>
                    <a:pt x="922269" y="17342"/>
                  </a:lnTo>
                  <a:lnTo>
                    <a:pt x="968949" y="11339"/>
                  </a:lnTo>
                  <a:lnTo>
                    <a:pt x="1015843" y="6599"/>
                  </a:lnTo>
                  <a:lnTo>
                    <a:pt x="1062912" y="3125"/>
                  </a:lnTo>
                  <a:lnTo>
                    <a:pt x="1110116" y="924"/>
                  </a:lnTo>
                  <a:lnTo>
                    <a:pt x="1157413" y="0"/>
                  </a:lnTo>
                  <a:lnTo>
                    <a:pt x="1204765" y="358"/>
                  </a:lnTo>
                  <a:lnTo>
                    <a:pt x="1252131" y="2004"/>
                  </a:lnTo>
                  <a:lnTo>
                    <a:pt x="1299471" y="4943"/>
                  </a:lnTo>
                  <a:lnTo>
                    <a:pt x="1346746" y="9180"/>
                  </a:lnTo>
                  <a:lnTo>
                    <a:pt x="1393914" y="14720"/>
                  </a:lnTo>
                  <a:lnTo>
                    <a:pt x="1440936" y="21568"/>
                  </a:lnTo>
                  <a:lnTo>
                    <a:pt x="1487771" y="29730"/>
                  </a:lnTo>
                  <a:lnTo>
                    <a:pt x="1534381" y="39211"/>
                  </a:lnTo>
                  <a:lnTo>
                    <a:pt x="1580724" y="50015"/>
                  </a:lnTo>
                  <a:lnTo>
                    <a:pt x="1626761" y="62148"/>
                  </a:lnTo>
                  <a:lnTo>
                    <a:pt x="1672451" y="75615"/>
                  </a:lnTo>
                  <a:lnTo>
                    <a:pt x="1717754" y="90421"/>
                  </a:lnTo>
                  <a:lnTo>
                    <a:pt x="1762631" y="106572"/>
                  </a:lnTo>
                  <a:lnTo>
                    <a:pt x="1807042" y="124072"/>
                  </a:lnTo>
                  <a:lnTo>
                    <a:pt x="1850945" y="142927"/>
                  </a:lnTo>
                  <a:lnTo>
                    <a:pt x="1894302" y="163141"/>
                  </a:lnTo>
                  <a:lnTo>
                    <a:pt x="1937072" y="184721"/>
                  </a:lnTo>
                  <a:lnTo>
                    <a:pt x="1979214" y="207671"/>
                  </a:lnTo>
                  <a:lnTo>
                    <a:pt x="2020690" y="231996"/>
                  </a:lnTo>
                  <a:lnTo>
                    <a:pt x="2063181" y="258854"/>
                  </a:lnTo>
                  <a:lnTo>
                    <a:pt x="2104409" y="286968"/>
                  </a:lnTo>
                  <a:lnTo>
                    <a:pt x="2144333" y="316306"/>
                  </a:lnTo>
                  <a:lnTo>
                    <a:pt x="2182917" y="346836"/>
                  </a:lnTo>
                  <a:lnTo>
                    <a:pt x="2220121" y="378526"/>
                  </a:lnTo>
                  <a:lnTo>
                    <a:pt x="2255906" y="411345"/>
                  </a:lnTo>
                  <a:lnTo>
                    <a:pt x="2290234" y="445260"/>
                  </a:lnTo>
                  <a:lnTo>
                    <a:pt x="2323067" y="480240"/>
                  </a:lnTo>
                  <a:lnTo>
                    <a:pt x="1166706" y="1201424"/>
                  </a:lnTo>
                  <a:lnTo>
                    <a:pt x="0" y="491839"/>
                  </a:lnTo>
                  <a:close/>
                </a:path>
              </a:pathLst>
            </a:custGeom>
            <a:ln w="5923">
              <a:solidFill>
                <a:srgbClr val="3B598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191872" y="2616506"/>
              <a:ext cx="1322070" cy="1501775"/>
            </a:xfrm>
            <a:custGeom>
              <a:avLst/>
              <a:gdLst/>
              <a:ahLst/>
              <a:cxnLst/>
              <a:rect l="l" t="t" r="r" b="b"/>
              <a:pathLst>
                <a:path w="1322070" h="1501775">
                  <a:moveTo>
                    <a:pt x="673307" y="1501680"/>
                  </a:moveTo>
                  <a:lnTo>
                    <a:pt x="0" y="108071"/>
                  </a:lnTo>
                  <a:lnTo>
                    <a:pt x="47255" y="92943"/>
                  </a:lnTo>
                  <a:lnTo>
                    <a:pt x="94883" y="78954"/>
                  </a:lnTo>
                  <a:lnTo>
                    <a:pt x="142853" y="66104"/>
                  </a:lnTo>
                  <a:lnTo>
                    <a:pt x="191136" y="54394"/>
                  </a:lnTo>
                  <a:lnTo>
                    <a:pt x="239705" y="43823"/>
                  </a:lnTo>
                  <a:lnTo>
                    <a:pt x="288529" y="34392"/>
                  </a:lnTo>
                  <a:lnTo>
                    <a:pt x="337580" y="26101"/>
                  </a:lnTo>
                  <a:lnTo>
                    <a:pt x="386829" y="18951"/>
                  </a:lnTo>
                  <a:lnTo>
                    <a:pt x="436247" y="12940"/>
                  </a:lnTo>
                  <a:lnTo>
                    <a:pt x="485806" y="8070"/>
                  </a:lnTo>
                  <a:lnTo>
                    <a:pt x="535475" y="4341"/>
                  </a:lnTo>
                  <a:lnTo>
                    <a:pt x="585228" y="1753"/>
                  </a:lnTo>
                  <a:lnTo>
                    <a:pt x="635033" y="306"/>
                  </a:lnTo>
                  <a:lnTo>
                    <a:pt x="684864" y="0"/>
                  </a:lnTo>
                  <a:lnTo>
                    <a:pt x="734690" y="835"/>
                  </a:lnTo>
                  <a:lnTo>
                    <a:pt x="784482" y="2812"/>
                  </a:lnTo>
                  <a:lnTo>
                    <a:pt x="834213" y="5930"/>
                  </a:lnTo>
                  <a:lnTo>
                    <a:pt x="883853" y="10191"/>
                  </a:lnTo>
                  <a:lnTo>
                    <a:pt x="933372" y="15594"/>
                  </a:lnTo>
                  <a:lnTo>
                    <a:pt x="982743" y="22139"/>
                  </a:lnTo>
                  <a:lnTo>
                    <a:pt x="1031937" y="29826"/>
                  </a:lnTo>
                  <a:lnTo>
                    <a:pt x="1080923" y="38657"/>
                  </a:lnTo>
                  <a:lnTo>
                    <a:pt x="1129674" y="48630"/>
                  </a:lnTo>
                  <a:lnTo>
                    <a:pt x="1178161" y="59746"/>
                  </a:lnTo>
                  <a:lnTo>
                    <a:pt x="1226354" y="72005"/>
                  </a:lnTo>
                  <a:lnTo>
                    <a:pt x="1274225" y="85407"/>
                  </a:lnTo>
                  <a:lnTo>
                    <a:pt x="1321745" y="99954"/>
                  </a:lnTo>
                  <a:lnTo>
                    <a:pt x="673307" y="15016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191872" y="2616506"/>
              <a:ext cx="1322070" cy="1501775"/>
            </a:xfrm>
            <a:custGeom>
              <a:avLst/>
              <a:gdLst/>
              <a:ahLst/>
              <a:cxnLst/>
              <a:rect l="l" t="t" r="r" b="b"/>
              <a:pathLst>
                <a:path w="1322070" h="1501775">
                  <a:moveTo>
                    <a:pt x="0" y="108071"/>
                  </a:moveTo>
                  <a:lnTo>
                    <a:pt x="47255" y="92943"/>
                  </a:lnTo>
                  <a:lnTo>
                    <a:pt x="94883" y="78954"/>
                  </a:lnTo>
                  <a:lnTo>
                    <a:pt x="142853" y="66104"/>
                  </a:lnTo>
                  <a:lnTo>
                    <a:pt x="191136" y="54394"/>
                  </a:lnTo>
                  <a:lnTo>
                    <a:pt x="239705" y="43823"/>
                  </a:lnTo>
                  <a:lnTo>
                    <a:pt x="288529" y="34392"/>
                  </a:lnTo>
                  <a:lnTo>
                    <a:pt x="337580" y="26101"/>
                  </a:lnTo>
                  <a:lnTo>
                    <a:pt x="386829" y="18951"/>
                  </a:lnTo>
                  <a:lnTo>
                    <a:pt x="436247" y="12940"/>
                  </a:lnTo>
                  <a:lnTo>
                    <a:pt x="485806" y="8070"/>
                  </a:lnTo>
                  <a:lnTo>
                    <a:pt x="535475" y="4341"/>
                  </a:lnTo>
                  <a:lnTo>
                    <a:pt x="585228" y="1753"/>
                  </a:lnTo>
                  <a:lnTo>
                    <a:pt x="635033" y="306"/>
                  </a:lnTo>
                  <a:lnTo>
                    <a:pt x="684864" y="0"/>
                  </a:lnTo>
                  <a:lnTo>
                    <a:pt x="734690" y="835"/>
                  </a:lnTo>
                  <a:lnTo>
                    <a:pt x="784482" y="2812"/>
                  </a:lnTo>
                  <a:lnTo>
                    <a:pt x="834213" y="5930"/>
                  </a:lnTo>
                  <a:lnTo>
                    <a:pt x="883853" y="10191"/>
                  </a:lnTo>
                  <a:lnTo>
                    <a:pt x="933372" y="15594"/>
                  </a:lnTo>
                  <a:lnTo>
                    <a:pt x="982743" y="22139"/>
                  </a:lnTo>
                  <a:lnTo>
                    <a:pt x="1031936" y="29826"/>
                  </a:lnTo>
                  <a:lnTo>
                    <a:pt x="1080923" y="38657"/>
                  </a:lnTo>
                  <a:lnTo>
                    <a:pt x="1129674" y="48630"/>
                  </a:lnTo>
                  <a:lnTo>
                    <a:pt x="1178161" y="59746"/>
                  </a:lnTo>
                  <a:lnTo>
                    <a:pt x="1226354" y="72005"/>
                  </a:lnTo>
                  <a:lnTo>
                    <a:pt x="1274225" y="85407"/>
                  </a:lnTo>
                  <a:lnTo>
                    <a:pt x="1321745" y="99954"/>
                  </a:lnTo>
                  <a:lnTo>
                    <a:pt x="673307" y="1501680"/>
                  </a:lnTo>
                  <a:lnTo>
                    <a:pt x="0" y="108071"/>
                  </a:lnTo>
                  <a:close/>
                </a:path>
              </a:pathLst>
            </a:custGeom>
            <a:ln w="6330">
              <a:solidFill>
                <a:srgbClr val="71A7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4937293" y="2746748"/>
            <a:ext cx="1418590" cy="790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308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00AEEF"/>
                </a:solidFill>
                <a:latin typeface="微軟正黑體"/>
                <a:cs typeface="微軟正黑體"/>
              </a:rPr>
              <a:t>100km/h，40</a:t>
            </a:r>
            <a:r>
              <a:rPr dirty="0" sz="900" spc="-30" b="1">
                <a:solidFill>
                  <a:srgbClr val="00AEEF"/>
                </a:solidFill>
                <a:latin typeface="微軟正黑體"/>
                <a:cs typeface="微軟正黑體"/>
              </a:rPr>
              <a:t> 度</a:t>
            </a:r>
            <a:endParaRPr sz="9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微軟正黑體"/>
              <a:cs typeface="微軟正黑體"/>
            </a:endParaRPr>
          </a:p>
          <a:p>
            <a:pPr marL="12700" marR="852805">
              <a:lnSpc>
                <a:spcPct val="111100"/>
              </a:lnSpc>
            </a:pPr>
            <a:r>
              <a:rPr dirty="0" sz="900" spc="-10" b="1">
                <a:solidFill>
                  <a:srgbClr val="00AEEF"/>
                </a:solidFill>
                <a:latin typeface="微軟正黑體"/>
                <a:cs typeface="微軟正黑體"/>
              </a:rPr>
              <a:t>40km/h， </a:t>
            </a:r>
            <a:r>
              <a:rPr dirty="0" sz="900" b="1">
                <a:solidFill>
                  <a:srgbClr val="00AEEF"/>
                </a:solidFill>
                <a:latin typeface="微軟正黑體"/>
                <a:cs typeface="微軟正黑體"/>
              </a:rPr>
              <a:t>100</a:t>
            </a:r>
            <a:r>
              <a:rPr dirty="0" sz="900" spc="-30" b="1">
                <a:solidFill>
                  <a:srgbClr val="00AEEF"/>
                </a:solidFill>
                <a:latin typeface="微軟正黑體"/>
                <a:cs typeface="微軟正黑體"/>
              </a:rPr>
              <a:t> 度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733382" y="4000391"/>
            <a:ext cx="850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00AEEF"/>
                </a:solidFill>
                <a:latin typeface="微軟正黑體"/>
                <a:cs typeface="微軟正黑體"/>
              </a:rPr>
              <a:t>0km/h，200</a:t>
            </a:r>
            <a:r>
              <a:rPr dirty="0" sz="900" spc="-30" b="1">
                <a:solidFill>
                  <a:srgbClr val="00AEEF"/>
                </a:solidFill>
                <a:latin typeface="微軟正黑體"/>
                <a:cs typeface="微軟正黑體"/>
              </a:rPr>
              <a:t> 度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83996" y="360007"/>
            <a:ext cx="4646930" cy="260985"/>
          </a:xfrm>
          <a:prstGeom prst="rect"/>
          <a:solidFill>
            <a:srgbClr val="00AEEF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 spc="-10" b="0">
                <a:latin typeface="微軟正黑體"/>
                <a:cs typeface="微軟正黑體"/>
              </a:rPr>
              <a:t>圖片示範：錯覺</a:t>
            </a:r>
            <a:endParaRPr sz="1300">
              <a:latin typeface="微軟正黑體"/>
              <a:cs typeface="微軟正黑體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3999" y="2610015"/>
            <a:ext cx="1783064" cy="1188580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2572943" y="2610015"/>
            <a:ext cx="1783080" cy="1188720"/>
            <a:chOff x="2572943" y="2610015"/>
            <a:chExt cx="1783080" cy="1188720"/>
          </a:xfrm>
        </p:grpSpPr>
        <p:pic>
          <p:nvPicPr>
            <p:cNvPr id="27" name="object 2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2943" y="2610015"/>
              <a:ext cx="1783054" cy="118858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3339518" y="3015509"/>
              <a:ext cx="377190" cy="377190"/>
            </a:xfrm>
            <a:custGeom>
              <a:avLst/>
              <a:gdLst/>
              <a:ahLst/>
              <a:cxnLst/>
              <a:rect l="l" t="t" r="r" b="b"/>
              <a:pathLst>
                <a:path w="377189" h="377189">
                  <a:moveTo>
                    <a:pt x="188480" y="376961"/>
                  </a:moveTo>
                  <a:lnTo>
                    <a:pt x="238584" y="370228"/>
                  </a:lnTo>
                  <a:lnTo>
                    <a:pt x="283607" y="351227"/>
                  </a:lnTo>
                  <a:lnTo>
                    <a:pt x="321754" y="321756"/>
                  </a:lnTo>
                  <a:lnTo>
                    <a:pt x="351226" y="283611"/>
                  </a:lnTo>
                  <a:lnTo>
                    <a:pt x="370228" y="238591"/>
                  </a:lnTo>
                  <a:lnTo>
                    <a:pt x="376961" y="188493"/>
                  </a:lnTo>
                  <a:lnTo>
                    <a:pt x="370228" y="138384"/>
                  </a:lnTo>
                  <a:lnTo>
                    <a:pt x="351226" y="93357"/>
                  </a:lnTo>
                  <a:lnTo>
                    <a:pt x="321754" y="55208"/>
                  </a:lnTo>
                  <a:lnTo>
                    <a:pt x="283607" y="25734"/>
                  </a:lnTo>
                  <a:lnTo>
                    <a:pt x="238584" y="6733"/>
                  </a:lnTo>
                  <a:lnTo>
                    <a:pt x="188480" y="0"/>
                  </a:lnTo>
                  <a:lnTo>
                    <a:pt x="138377" y="6733"/>
                  </a:lnTo>
                  <a:lnTo>
                    <a:pt x="93353" y="25734"/>
                  </a:lnTo>
                  <a:lnTo>
                    <a:pt x="55206" y="55208"/>
                  </a:lnTo>
                  <a:lnTo>
                    <a:pt x="25734" y="93357"/>
                  </a:lnTo>
                  <a:lnTo>
                    <a:pt x="6733" y="138384"/>
                  </a:lnTo>
                  <a:lnTo>
                    <a:pt x="0" y="188493"/>
                  </a:lnTo>
                  <a:lnTo>
                    <a:pt x="6733" y="238591"/>
                  </a:lnTo>
                  <a:lnTo>
                    <a:pt x="25734" y="283611"/>
                  </a:lnTo>
                  <a:lnTo>
                    <a:pt x="55206" y="321756"/>
                  </a:lnTo>
                  <a:lnTo>
                    <a:pt x="93353" y="351227"/>
                  </a:lnTo>
                  <a:lnTo>
                    <a:pt x="138377" y="370228"/>
                  </a:lnTo>
                  <a:lnTo>
                    <a:pt x="188480" y="376961"/>
                  </a:lnTo>
                  <a:close/>
                </a:path>
              </a:pathLst>
            </a:custGeom>
            <a:ln w="1905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應用駕駛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173AC"/>
                </a:solidFill>
                <a:latin typeface="Arial"/>
                <a:cs typeface="Arial"/>
              </a:rPr>
              <a:t>62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1299" y="1520654"/>
            <a:ext cx="1799589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10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86055" algn="l"/>
              </a:tabLst>
            </a:pPr>
            <a:r>
              <a:rPr dirty="0" sz="1050" spc="-5" b="0">
                <a:solidFill>
                  <a:srgbClr val="58595B"/>
                </a:solidFill>
                <a:latin typeface="微軟正黑體 Light"/>
                <a:cs typeface="微軟正黑體 Light"/>
              </a:rPr>
              <a:t>說明：如何安全於坡道行駛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15500" y="1452112"/>
            <a:ext cx="4443730" cy="3454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 marR="144780" indent="-143510">
              <a:lnSpc>
                <a:spcPct val="142800"/>
              </a:lnSpc>
              <a:spcBef>
                <a:spcPts val="10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701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上坡與下坡時車輛重心的差異，起步、行駛、停止的動態與平面不同。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一 ) 上坡：車輛重心向後，稍微增加後煞比重。</a:t>
            </a:r>
            <a:endParaRPr sz="1050">
              <a:latin typeface="微軟正黑體 Light"/>
              <a:cs typeface="微軟正黑體 Light"/>
            </a:endParaRPr>
          </a:p>
          <a:p>
            <a:pPr lvl="1" marL="677545" indent="-116839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7754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起步：使用後煞車避免車輛向後滑，輕加油門至車輛開始往前</a:t>
            </a:r>
            <a:endParaRPr sz="1050">
              <a:latin typeface="微軟正黑體 Light"/>
              <a:cs typeface="微軟正黑體 Light"/>
            </a:endParaRPr>
          </a:p>
          <a:p>
            <a:pPr marL="1113790">
              <a:lnSpc>
                <a:spcPct val="100000"/>
              </a:lnSpc>
              <a:spcBef>
                <a:spcPts val="540"/>
              </a:spcBef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，釋放後煞車完成起步。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688975" marR="17145" indent="-139065">
              <a:lnSpc>
                <a:spcPct val="142800"/>
              </a:lnSpc>
              <a:buAutoNum type="arabicPeriod" startAt="2"/>
              <a:tabLst>
                <a:tab pos="1104900" algn="l"/>
              </a:tabLst>
            </a:pP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行駛：上坡會自然減速，可善用回油門滑行控制車速，以減少煞車	使用。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700405" marR="5080" indent="-139700">
              <a:lnSpc>
                <a:spcPct val="142800"/>
              </a:lnSpc>
              <a:buAutoNum type="arabicPeriod" startAt="2"/>
              <a:tabLst>
                <a:tab pos="1117600" algn="l"/>
              </a:tabLst>
            </a:pPr>
            <a:r>
              <a:rPr dirty="0" sz="1050" spc="15" b="0">
                <a:solidFill>
                  <a:srgbClr val="414042"/>
                </a:solidFill>
                <a:latin typeface="微軟正黑體 Light"/>
                <a:cs typeface="微軟正黑體 Light"/>
              </a:rPr>
              <a:t>停止：前後煞車同時使用，前後煞車比例接近，煞車停止距離</a:t>
            </a:r>
            <a:r>
              <a:rPr dirty="0" sz="1050" spc="1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較平面短一些。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694055" marR="6985" indent="-142875">
              <a:lnSpc>
                <a:spcPct val="142800"/>
              </a:lnSpc>
              <a:buAutoNum type="arabicPeriod" startAt="2"/>
              <a:tabLst>
                <a:tab pos="1089025" algn="l"/>
              </a:tabLst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檔車：與第二單元基本駕駛 4-1.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 起步與停止之檔車操作方式相	同；行駛時可使用較低檔位維持速度；停止方式前後煞車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比例接近。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170180" marR="1416050" indent="533400">
              <a:lnSpc>
                <a:spcPct val="142800"/>
              </a:lnSpc>
              <a:buAutoNum type="arabicPeriod" startAt="2"/>
              <a:tabLst>
                <a:tab pos="703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較陡的坡頂有視線死角，應減速通過。</a:t>
            </a:r>
            <a:r>
              <a:rPr dirty="0" sz="1050" spc="50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二 ) 下坡：車輛重心向前，稍微增加前煞比重。</a:t>
            </a:r>
            <a:endParaRPr sz="1050">
              <a:latin typeface="微軟正黑體 Light"/>
              <a:cs typeface="微軟正黑體 Light"/>
            </a:endParaRPr>
          </a:p>
          <a:p>
            <a:pPr algn="just" marL="688340" marR="11430" indent="-115570">
              <a:lnSpc>
                <a:spcPct val="142800"/>
              </a:lnSpc>
              <a:buAutoNum type="arabicPeriod"/>
              <a:tabLst>
                <a:tab pos="10960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起步：使用後煞車避免車輛向前滑，輕加油門至車輛開始往前，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釋放後煞車完成起步。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0" y="1188005"/>
            <a:ext cx="6876415" cy="4140200"/>
            <a:chOff x="0" y="1188005"/>
            <a:chExt cx="6876415" cy="4140200"/>
          </a:xfrm>
        </p:grpSpPr>
        <p:sp>
          <p:nvSpPr>
            <p:cNvPr id="10" name="object 10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F17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305375" y="1410006"/>
              <a:ext cx="19050" cy="3918585"/>
            </a:xfrm>
            <a:custGeom>
              <a:avLst/>
              <a:gdLst/>
              <a:ahLst/>
              <a:cxnLst/>
              <a:rect l="l" t="t" r="r" b="b"/>
              <a:pathLst>
                <a:path w="19050" h="3918585">
                  <a:moveTo>
                    <a:pt x="19050" y="0"/>
                  </a:moveTo>
                  <a:lnTo>
                    <a:pt x="0" y="0"/>
                  </a:lnTo>
                  <a:lnTo>
                    <a:pt x="0" y="3917999"/>
                  </a:lnTo>
                  <a:lnTo>
                    <a:pt x="19050" y="3917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17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314900" y="1188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912500" y="497400"/>
            <a:ext cx="101091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0" b="1">
                <a:solidFill>
                  <a:srgbClr val="F173AC"/>
                </a:solidFill>
                <a:latin typeface="微軟正黑體"/>
                <a:cs typeface="微軟正黑體"/>
              </a:rPr>
              <a:t>坡道行駛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590299" y="365069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713742" y="434061"/>
            <a:ext cx="2058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>
                <a:solidFill>
                  <a:srgbClr val="58595B"/>
                </a:solidFill>
                <a:latin typeface="微軟正黑體"/>
                <a:cs typeface="微軟正黑體"/>
              </a:rPr>
              <a:t>學習安全的坡道行駛方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式</a:t>
            </a:r>
            <a:endParaRPr baseline="2525" sz="1650">
              <a:latin typeface="微軟正黑體"/>
              <a:cs typeface="微軟正黑體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2713742" y="857062"/>
            <a:ext cx="2197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方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法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>
                <a:solidFill>
                  <a:srgbClr val="58595B"/>
                </a:solidFill>
                <a:latin typeface="微軟正黑體"/>
                <a:cs typeface="微軟正黑體"/>
              </a:rPr>
              <a:t>坡道行駛、起步及停止練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習</a:t>
            </a:r>
            <a:endParaRPr baseline="2525" sz="1650">
              <a:latin typeface="微軟正黑體"/>
              <a:cs typeface="微軟正黑體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2146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80060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91299" y="1023048"/>
            <a:ext cx="10655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【規定時數 1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防禦駕駛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92924" y="431557"/>
            <a:ext cx="2409190" cy="720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58595B"/>
                </a:solidFill>
                <a:latin typeface="微軟正黑體"/>
                <a:cs typeface="微軟正黑體"/>
              </a:rPr>
              <a:t>瞭解什麼是內輪差</a:t>
            </a:r>
            <a:endParaRPr sz="1100">
              <a:latin typeface="微軟正黑體"/>
              <a:cs typeface="微軟正黑體"/>
            </a:endParaRPr>
          </a:p>
          <a:p>
            <a:pPr marL="159385" indent="-146685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159385" algn="l"/>
              </a:tabLst>
            </a:pPr>
            <a:r>
              <a:rPr dirty="0" sz="1100" spc="-10">
                <a:solidFill>
                  <a:srgbClr val="58595B"/>
                </a:solidFill>
                <a:latin typeface="微軟正黑體"/>
                <a:cs typeface="微軟正黑體"/>
              </a:rPr>
              <a:t>如何計算內輪差說明</a:t>
            </a:r>
            <a:endParaRPr sz="1100">
              <a:latin typeface="微軟正黑體"/>
              <a:cs typeface="微軟正黑體"/>
            </a:endParaRPr>
          </a:p>
          <a:p>
            <a:pPr marL="159385" indent="-146685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159385" algn="l"/>
              </a:tabLst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教導學員如何避免內輪差帶來的風險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9299" y="1520654"/>
            <a:ext cx="1369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說明：什麼是內輪差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3899" y="3738113"/>
            <a:ext cx="1884680" cy="7112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95580" indent="-157480">
              <a:lnSpc>
                <a:spcPct val="100000"/>
              </a:lnSpc>
              <a:spcBef>
                <a:spcPts val="64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觀念：如何避免內輪差帶來</a:t>
            </a:r>
            <a:endParaRPr sz="1050">
              <a:latin typeface="微軟正黑體 Light"/>
              <a:cs typeface="微軟正黑體 Light"/>
            </a:endParaRPr>
          </a:p>
          <a:p>
            <a:pPr marL="590550">
              <a:lnSpc>
                <a:spcPct val="100000"/>
              </a:lnSpc>
              <a:spcBef>
                <a:spcPts val="540"/>
              </a:spcBef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的風險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注意事項：大型車的外輪差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19299" y="4721054"/>
            <a:ext cx="15030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場地：駕訓班模擬道路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85899" y="1452112"/>
            <a:ext cx="4429760" cy="3454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33655" indent="-154940">
              <a:lnSpc>
                <a:spcPct val="1428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內輪差是車輛在轉彎時前後內側輪胎行進軌跡的差異，轉彎角度越大越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明顯。</a:t>
            </a:r>
            <a:endParaRPr sz="1050">
              <a:latin typeface="微軟正黑體 Light"/>
              <a:cs typeface="微軟正黑體 Light"/>
            </a:endParaRPr>
          </a:p>
          <a:p>
            <a:pPr algn="just" marL="1064260" marR="30480" indent="-868680">
              <a:lnSpc>
                <a:spcPct val="142800"/>
              </a:lnSpc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( 一 ) 內輪差：約為前後輪軸距的 1/3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，機車、小型車、大型車都會有內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輪差。( 軸距為前輪中心點到後輪中心點的距離 )</a:t>
            </a:r>
            <a:endParaRPr sz="1050">
              <a:latin typeface="微軟正黑體 Light"/>
              <a:cs typeface="微軟正黑體 Light"/>
            </a:endParaRPr>
          </a:p>
          <a:p>
            <a:pPr algn="just" marL="195580">
              <a:lnSpc>
                <a:spcPct val="100000"/>
              </a:lnSpc>
              <a:spcBef>
                <a:spcPts val="540"/>
              </a:spcBef>
            </a:pP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二 ) 內輪差常見的狀況：一般道路與考場。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649605" marR="31750" indent="-99060">
              <a:lnSpc>
                <a:spcPct val="142800"/>
              </a:lnSpc>
              <a:buFont typeface=""/>
              <a:buAutoNum type="arabicPeriod"/>
              <a:tabLst>
                <a:tab pos="649605" algn="l"/>
                <a:tab pos="661670" algn="l"/>
              </a:tabLst>
            </a:pPr>
            <a:r>
              <a:rPr dirty="0" sz="1050" b="0">
                <a:solidFill>
                  <a:srgbClr val="414042"/>
                </a:solidFill>
                <a:latin typeface="Times New Roman"/>
                <a:cs typeface="Times New Roman"/>
              </a:rPr>
              <a:t>	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大型車在道路迴轉或路口左右轉時，為了避免後輪壓中央分隔島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或路緣，通常會將車頭 ( 前輪 ) 往前或往轉彎的反方向靠，增加內側空間，再迴轉或左右轉。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702945" marR="30480" indent="-139700">
              <a:lnSpc>
                <a:spcPct val="142800"/>
              </a:lnSpc>
              <a:buAutoNum type="arabicPeriod"/>
              <a:tabLst>
                <a:tab pos="110363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機車：小型車或機車在考場轉彎時，前輪太靠近壓管時，可能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造成後輪壓到壓管。</a:t>
            </a:r>
            <a:endParaRPr sz="1050">
              <a:latin typeface="微軟正黑體 Light"/>
              <a:cs typeface="微軟正黑體 Light"/>
            </a:endParaRPr>
          </a:p>
          <a:p>
            <a:pPr algn="just" marL="192405" marR="31750" indent="-154940">
              <a:lnSpc>
                <a:spcPct val="142800"/>
              </a:lnSpc>
              <a:spcBef>
                <a:spcPts val="5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行進時避免進入鄰近車輛之視野死角區域，如遇其他車輛轉彎時，應放	慢車速，特別注意大型車轉彎時內輪差較大，請遠離大型車。</a:t>
            </a:r>
            <a:endParaRPr sz="1050">
              <a:latin typeface="微軟正黑體 Light"/>
              <a:cs typeface="微軟正黑體 Light"/>
            </a:endParaRPr>
          </a:p>
          <a:p>
            <a:pPr algn="just" marL="192405" marR="31750" indent="-154940">
              <a:lnSpc>
                <a:spcPct val="142800"/>
              </a:lnSpc>
              <a:buClr>
                <a:srgbClr val="00AEEF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除了內輪差外，大型車右轉彎時右後輪幾乎是在原地旋轉，由於後輪到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車尾仍有一定長度，此時左側車尾會有外擺的跡象，在車尾左側也是相	當危險的，請保持在車輛後方並保持安全距離。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12500" y="497400"/>
            <a:ext cx="7645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0" b="1">
                <a:solidFill>
                  <a:srgbClr val="00AEEF"/>
                </a:solidFill>
                <a:latin typeface="微軟正黑體"/>
                <a:cs typeface="微軟正黑體"/>
              </a:rPr>
              <a:t>內輪差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77528" y="357967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4626" y="432009"/>
            <a:ext cx="430532" cy="226796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707993" y="435862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目 的</a:t>
            </a:r>
            <a:endParaRPr sz="1200">
              <a:latin typeface="微軟正黑體"/>
              <a:cs typeface="微軟正黑體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4626" y="855008"/>
            <a:ext cx="430532" cy="226796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707993" y="858863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2925" y="1023048"/>
            <a:ext cx="1162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【建議時數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0" y="1188005"/>
            <a:ext cx="6876415" cy="4140200"/>
            <a:chOff x="0" y="1188005"/>
            <a:chExt cx="6876415" cy="4140200"/>
          </a:xfrm>
        </p:grpSpPr>
        <p:sp>
          <p:nvSpPr>
            <p:cNvPr id="18" name="object 18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305375" y="1410006"/>
              <a:ext cx="19050" cy="3918585"/>
            </a:xfrm>
            <a:custGeom>
              <a:avLst/>
              <a:gdLst/>
              <a:ahLst/>
              <a:cxnLst/>
              <a:rect l="l" t="t" r="r" b="b"/>
              <a:pathLst>
                <a:path w="19050" h="3918585">
                  <a:moveTo>
                    <a:pt x="19050" y="0"/>
                  </a:moveTo>
                  <a:lnTo>
                    <a:pt x="0" y="0"/>
                  </a:lnTo>
                  <a:lnTo>
                    <a:pt x="0" y="3917999"/>
                  </a:lnTo>
                  <a:lnTo>
                    <a:pt x="19050" y="3917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F98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314900" y="1188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42146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80060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81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防禦駕駛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009" y="792010"/>
            <a:ext cx="5507990" cy="331105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83996" y="360007"/>
            <a:ext cx="4646930" cy="260985"/>
          </a:xfrm>
          <a:prstGeom prst="rect">
            <a:avLst/>
          </a:prstGeom>
          <a:solidFill>
            <a:srgbClr val="00AEEF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 spc="-10">
                <a:solidFill>
                  <a:srgbClr val="FFFFFF"/>
                </a:solidFill>
                <a:latin typeface="微軟正黑體"/>
                <a:cs typeface="微軟正黑體"/>
              </a:rPr>
              <a:t>圖片示範：內輪差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295837" y="766748"/>
            <a:ext cx="368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內輪差</a:t>
            </a:r>
            <a:endParaRPr sz="900">
              <a:latin typeface="微軟正黑體"/>
              <a:cs typeface="微軟正黑體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314401" y="1007999"/>
            <a:ext cx="654685" cy="654685"/>
            <a:chOff x="6314401" y="1007999"/>
            <a:chExt cx="654685" cy="654685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2794" y="1049913"/>
              <a:ext cx="581091" cy="58109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317576" y="1011174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4" h="648335">
                  <a:moveTo>
                    <a:pt x="0" y="648004"/>
                  </a:moveTo>
                  <a:lnTo>
                    <a:pt x="648004" y="648004"/>
                  </a:lnTo>
                  <a:lnTo>
                    <a:pt x="648004" y="0"/>
                  </a:lnTo>
                  <a:lnTo>
                    <a:pt x="0" y="0"/>
                  </a:lnTo>
                  <a:lnTo>
                    <a:pt x="0" y="648004"/>
                  </a:lnTo>
                  <a:close/>
                </a:path>
              </a:pathLst>
            </a:custGeom>
            <a:ln w="6350">
              <a:solidFill>
                <a:srgbClr val="1F98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延伸教學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9668E"/>
                </a:solidFill>
                <a:latin typeface="Arial"/>
                <a:cs typeface="Arial"/>
              </a:rPr>
              <a:t>82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1299" y="271402"/>
            <a:ext cx="21209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</a:tabLst>
            </a:pPr>
            <a:r>
              <a:rPr dirty="0" sz="3000" spc="-50" b="0">
                <a:solidFill>
                  <a:srgbClr val="29668E"/>
                </a:solidFill>
                <a:latin typeface="華康彩帶體"/>
                <a:cs typeface="華康彩帶體"/>
              </a:rPr>
              <a:t>五</a:t>
            </a:r>
            <a:r>
              <a:rPr dirty="0" sz="3000" b="0">
                <a:solidFill>
                  <a:srgbClr val="29668E"/>
                </a:solidFill>
                <a:latin typeface="華康彩帶體"/>
                <a:cs typeface="華康彩帶體"/>
              </a:rPr>
              <a:t>	延伸教</a:t>
            </a:r>
            <a:r>
              <a:rPr dirty="0" sz="3000" spc="-50" b="0">
                <a:solidFill>
                  <a:srgbClr val="29668E"/>
                </a:solidFill>
                <a:latin typeface="華康彩帶體"/>
                <a:cs typeface="華康彩帶體"/>
              </a:rPr>
              <a:t>學</a:t>
            </a:r>
            <a:endParaRPr sz="3000">
              <a:latin typeface="華康彩帶體"/>
              <a:cs typeface="華康彩帶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2129" y="943958"/>
            <a:ext cx="6032500" cy="726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2735">
              <a:lnSpc>
                <a:spcPct val="100000"/>
              </a:lnSpc>
              <a:spcBef>
                <a:spcPts val="100"/>
              </a:spcBef>
            </a:pPr>
            <a:r>
              <a:rPr dirty="0" sz="1100" spc="-5" b="0">
                <a:solidFill>
                  <a:srgbClr val="58595B"/>
                </a:solidFill>
                <a:latin typeface="微軟正黑體 Light"/>
                <a:cs typeface="微軟正黑體 Light"/>
              </a:rPr>
              <a:t>本教案係標準場地設置，若駕訓班場地或設備未能符合，得以其他同等教學效果之道具 ( 如機</a:t>
            </a:r>
            <a:endParaRPr sz="1100">
              <a:latin typeface="微軟正黑體 Light"/>
              <a:cs typeface="微軟正黑體 Light"/>
            </a:endParaRPr>
          </a:p>
          <a:p>
            <a:pPr marL="12700" marR="6985">
              <a:lnSpc>
                <a:spcPct val="159100"/>
              </a:lnSpc>
            </a:pPr>
            <a:r>
              <a:rPr dirty="0" sz="1100" spc="-15" b="0">
                <a:solidFill>
                  <a:srgbClr val="58595B"/>
                </a:solidFill>
                <a:latin typeface="微軟正黑體 Light"/>
                <a:cs typeface="微軟正黑體 Light"/>
              </a:rPr>
              <a:t>車替換為腳踏車、小型車障礙替換為機車、角錐及利用普重機駕訓場地於原變換車道旁設置相關情</a:t>
            </a:r>
            <a:r>
              <a:rPr dirty="0" sz="1100" spc="-30" b="0">
                <a:solidFill>
                  <a:srgbClr val="58595B"/>
                </a:solidFill>
                <a:latin typeface="微軟正黑體 Light"/>
                <a:cs typeface="微軟正黑體 Light"/>
              </a:rPr>
              <a:t>境 ) 等方式代替教學。</a:t>
            </a:r>
            <a:endParaRPr sz="1100">
              <a:latin typeface="微軟正黑體 Light"/>
              <a:cs typeface="微軟正黑體 Light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658197" y="1888803"/>
          <a:ext cx="6277609" cy="2491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/>
                <a:gridCol w="2160270"/>
                <a:gridCol w="935989"/>
                <a:gridCol w="2160270"/>
              </a:tblGrid>
              <a:tr h="415290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000" spc="-15" b="1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教學課綱</a:t>
                      </a:r>
                      <a:endParaRPr sz="1000">
                        <a:latin typeface="微軟正黑體"/>
                        <a:cs typeface="微軟正黑體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（單元</a:t>
                      </a:r>
                      <a:r>
                        <a:rPr dirty="0" sz="1000" spc="-50" b="1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）</a:t>
                      </a:r>
                      <a:endParaRPr sz="10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539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b="1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教學科目（指引</a:t>
                      </a:r>
                      <a:r>
                        <a:rPr dirty="0" sz="1000" spc="-50" b="1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）</a:t>
                      </a:r>
                      <a:endParaRPr sz="10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000" spc="-15" b="1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教學課綱</a:t>
                      </a:r>
                      <a:endParaRPr sz="1000">
                        <a:latin typeface="微軟正黑體"/>
                        <a:cs typeface="微軟正黑體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（單元</a:t>
                      </a:r>
                      <a:r>
                        <a:rPr dirty="0" sz="1000" spc="-50" b="1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）</a:t>
                      </a:r>
                      <a:endParaRPr sz="10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539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b="1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教學科目（指引</a:t>
                      </a:r>
                      <a:r>
                        <a:rPr dirty="0" sz="1000" spc="-50" b="1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）</a:t>
                      </a:r>
                      <a:endParaRPr sz="10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5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第一單元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0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如何正確路邊起步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5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第六單元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0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路口禮讓行人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5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第二單元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0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如何正確左轉彎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5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第七單元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5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應注意前方「汽車突然開啟車門」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5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第三單元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0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如何正確右轉彎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5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第八單元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000" spc="-15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路口或對向車道視線受阻轉彎 ( 向 )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dirty="0" sz="1000" spc="-10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【參第二單元】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539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5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第四單元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0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如何正確變換車道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5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第九單元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571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000" spc="55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保持安全車距及間隔並注意大型車</a:t>
                      </a:r>
                      <a:r>
                        <a:rPr dirty="0" sz="1000" spc="-20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內輪差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539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5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第五單元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0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無號誌路口停讓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5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第十單元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15" b="0">
                          <a:solidFill>
                            <a:srgbClr val="231F20"/>
                          </a:solidFill>
                          <a:latin typeface="微軟正黑體 Light"/>
                          <a:cs typeface="微軟正黑體 Light"/>
                        </a:rPr>
                        <a:t>煞車要領</a:t>
                      </a:r>
                      <a:endParaRPr sz="100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9668E"/>
                </a:solidFill>
                <a:latin typeface="Arial"/>
                <a:cs typeface="Arial"/>
              </a:rPr>
              <a:t>83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延伸教學</a:t>
            </a:r>
            <a:endParaRPr sz="1400">
              <a:latin typeface="微軟正黑體"/>
              <a:cs typeface="微軟正黑體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683999" y="792005"/>
          <a:ext cx="6448425" cy="3853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40"/>
                <a:gridCol w="5359400"/>
              </a:tblGrid>
              <a:tr h="1301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100" spc="-35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情境說明</a:t>
                      </a:r>
                      <a:endParaRPr sz="11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050" spc="-5" b="1">
                          <a:solidFill>
                            <a:srgbClr val="414042"/>
                          </a:solidFill>
                          <a:latin typeface="微軟正黑體"/>
                          <a:cs typeface="微軟正黑體"/>
                        </a:rPr>
                        <a:t>機車停放路邊需起步時，應注意事項：</a:t>
                      </a:r>
                      <a:endParaRPr sz="1050">
                        <a:latin typeface="微軟正黑體"/>
                        <a:cs typeface="微軟正黑體"/>
                      </a:endParaRPr>
                    </a:p>
                    <a:p>
                      <a:pPr marL="241300" indent="-11557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4130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路邊起步前，應顯示方向燈。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1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察看照後鏡。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回頭察看車輛側後面，注意可能的視野死角。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72415" indent="-146685">
                        <a:lnSpc>
                          <a:spcPct val="100000"/>
                        </a:lnSpc>
                        <a:spcBef>
                          <a:spcPts val="535"/>
                        </a:spcBef>
                        <a:buAutoNum type="arabicPeriod"/>
                        <a:tabLst>
                          <a:tab pos="27241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禮讓行進中的車輛、行人優先通行。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1239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54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100" spc="-35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教學重點</a:t>
                      </a:r>
                      <a:endParaRPr sz="11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indent="-115570">
                        <a:lnSpc>
                          <a:spcPct val="100000"/>
                        </a:lnSpc>
                        <a:spcBef>
                          <a:spcPts val="925"/>
                        </a:spcBef>
                        <a:buAutoNum type="arabicPeriod"/>
                        <a:tabLst>
                          <a:tab pos="24130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瞭解機車路邊起步規定。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機車路邊起步可能會發生的車禍型態。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機車停放路邊需起步時應注意事項。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11747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962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35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教學目標</a:t>
                      </a:r>
                      <a:endParaRPr sz="11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 indent="-121285">
                        <a:lnSpc>
                          <a:spcPct val="100000"/>
                        </a:lnSpc>
                        <a:spcBef>
                          <a:spcPts val="450"/>
                        </a:spcBef>
                        <a:buAutoNum type="arabicPeriod"/>
                        <a:tabLst>
                          <a:tab pos="24701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能瞭解路邊起步前，應顯示方向燈。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9875" indent="-144145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987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能回頭察看車輛側後方，注意是否有來車，並注意可能的視野死角。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9875" indent="-144145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987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養成察看照後鏡及擺頭確認察看之習慣。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72415" indent="-146685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7241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應讓行進中的車輛、行人優先通行，並確定有足夠安全車距，再駛入車道。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5715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734060">
                <a:tc>
                  <a:txBody>
                    <a:bodyPr/>
                    <a:lstStyle/>
                    <a:p>
                      <a:pPr marL="227329" marR="154305" indent="-68580">
                        <a:lnSpc>
                          <a:spcPct val="159100"/>
                        </a:lnSpc>
                        <a:spcBef>
                          <a:spcPts val="390"/>
                        </a:spcBef>
                      </a:pPr>
                      <a:r>
                        <a:rPr dirty="0" sz="1100" spc="-30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教學設備及</a:t>
                      </a:r>
                      <a:r>
                        <a:rPr dirty="0" sz="1100" spc="-35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場地規範</a:t>
                      </a:r>
                      <a:endParaRPr sz="11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4953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indent="-115570">
                        <a:lnSpc>
                          <a:spcPct val="100000"/>
                        </a:lnSpc>
                        <a:spcBef>
                          <a:spcPts val="450"/>
                        </a:spcBef>
                        <a:buAutoNum type="arabicPeriod"/>
                        <a:tabLst>
                          <a:tab pos="241300" algn="l"/>
                        </a:tabLst>
                      </a:pPr>
                      <a:r>
                        <a:rPr dirty="0" sz="1050" spc="-1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車道旁 </a:t>
                      </a:r>
                      <a:r>
                        <a:rPr dirty="0" sz="10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*1</a:t>
                      </a:r>
                      <a:r>
                        <a:rPr dirty="0" sz="1050" spc="-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1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機車騎士 </a:t>
                      </a:r>
                      <a:r>
                        <a:rPr dirty="0" sz="10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*1</a:t>
                      </a:r>
                      <a:r>
                        <a:rPr dirty="0" sz="1050" spc="-2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 及汽車駕駛 </a:t>
                      </a:r>
                      <a:r>
                        <a:rPr dirty="0" sz="10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*1</a:t>
                      </a:r>
                      <a:r>
                        <a:rPr dirty="0" sz="1050" spc="-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1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小型車 </a:t>
                      </a:r>
                      <a:r>
                        <a:rPr dirty="0" sz="10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*1</a:t>
                      </a:r>
                      <a:r>
                        <a:rPr dirty="0" sz="1050" spc="-2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 及普通重型機車 </a:t>
                      </a:r>
                      <a:r>
                        <a:rPr dirty="0" sz="10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*1</a:t>
                      </a:r>
                      <a:r>
                        <a:rPr dirty="0" sz="1050" spc="-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5715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1299" y="319400"/>
            <a:ext cx="319405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0">
                <a:solidFill>
                  <a:srgbClr val="29668E"/>
                </a:solidFill>
              </a:rPr>
              <a:t>第一單元∶如何正確路邊起步</a:t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293" y="435771"/>
            <a:ext cx="205104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延伸教學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9668E"/>
                </a:solidFill>
                <a:latin typeface="Arial"/>
                <a:cs typeface="Arial"/>
              </a:rPr>
              <a:t>84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03999" y="792005"/>
          <a:ext cx="6556375" cy="2926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40"/>
                <a:gridCol w="5467350"/>
              </a:tblGrid>
              <a:tr h="1436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100" spc="-35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教學活動</a:t>
                      </a:r>
                      <a:endParaRPr sz="11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1300" indent="-115570">
                        <a:lnSpc>
                          <a:spcPct val="100000"/>
                        </a:lnSpc>
                        <a:buAutoNum type="arabicPeriod"/>
                        <a:tabLst>
                          <a:tab pos="24130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熟悉並確定教學單元內容及目標。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1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準備教學設備。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講解路邊起步法規規定。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6700" indent="-14097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670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由其餘教練扮演機車騎士及汽車駕駛，實際演練正確及錯誤之情形。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由教練指導學員做出正確之駕駛行為。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444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490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100" spc="-35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教學指引</a:t>
                      </a:r>
                      <a:endParaRPr sz="11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050" spc="-5" b="1">
                          <a:solidFill>
                            <a:srgbClr val="414042"/>
                          </a:solidFill>
                          <a:latin typeface="微軟正黑體"/>
                          <a:cs typeface="微軟正黑體"/>
                        </a:rPr>
                        <a:t>機車如何正確路邊起步，指引如下：</a:t>
                      </a:r>
                      <a:endParaRPr sz="1050">
                        <a:latin typeface="微軟正黑體"/>
                        <a:cs typeface="微軟正黑體"/>
                      </a:endParaRPr>
                    </a:p>
                    <a:p>
                      <a:pPr marL="241300" indent="-115570">
                        <a:lnSpc>
                          <a:spcPct val="100000"/>
                        </a:lnSpc>
                        <a:spcBef>
                          <a:spcPts val="535"/>
                        </a:spcBef>
                        <a:buAutoNum type="arabicPeriod"/>
                        <a:tabLst>
                          <a:tab pos="24130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學員欲將機車牽出時，並注意後方車輛動向，確認無來車時，將機車置於路邊。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將機車牽出於路邊，再確認後方有無來車。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43840" marR="44450" indent="-118745">
                        <a:lnSpc>
                          <a:spcPct val="142800"/>
                        </a:lnSpc>
                        <a:buFont typeface=""/>
                        <a:buAutoNum type="arabicPeriod"/>
                        <a:tabLst>
                          <a:tab pos="243840" algn="l"/>
                          <a:tab pos="264795" algn="l"/>
                        </a:tabLst>
                      </a:pPr>
                      <a:r>
                        <a:rPr dirty="0" sz="1050" b="0">
                          <a:solidFill>
                            <a:srgbClr val="41404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起駛前應顯示左方向燈，注意前後左右有無障礙或車輛行人，並應讓行進中之車輛行人</a:t>
                      </a:r>
                      <a:r>
                        <a:rPr dirty="0" sz="1050" spc="-1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優先通行。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6700" indent="-14097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670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察看照後鏡及擺頭確認左後方安全後，才可起步行駛。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9271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9668E"/>
                </a:solidFill>
                <a:latin typeface="Arial"/>
                <a:cs typeface="Arial"/>
              </a:rPr>
              <a:t>85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延伸教學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999" y="1374013"/>
            <a:ext cx="2159999" cy="215743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71300" y="763957"/>
            <a:ext cx="6484620" cy="1649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 b="1">
                <a:solidFill>
                  <a:srgbClr val="58595B"/>
                </a:solidFill>
                <a:latin typeface="微軟正黑體"/>
                <a:cs typeface="微軟正黑體"/>
              </a:rPr>
              <a:t>( 一) 機車如何正確路邊起步</a:t>
            </a:r>
            <a:endParaRPr sz="11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spc="-30" b="1">
                <a:solidFill>
                  <a:srgbClr val="58595B"/>
                </a:solidFill>
                <a:latin typeface="微軟正黑體"/>
                <a:cs typeface="微軟正黑體"/>
              </a:rPr>
              <a:t>教學動作 : 參考直接左轉教練教學方式。</a:t>
            </a:r>
            <a:endParaRPr sz="1100">
              <a:latin typeface="微軟正黑體"/>
              <a:cs typeface="微軟正黑體"/>
            </a:endParaRPr>
          </a:p>
          <a:p>
            <a:pPr marL="2364105" marR="5080" indent="-101600">
              <a:lnSpc>
                <a:spcPct val="129700"/>
              </a:lnSpc>
              <a:spcBef>
                <a:spcPts val="905"/>
              </a:spcBef>
              <a:buFont typeface=""/>
              <a:buAutoNum type="arabicPeriod"/>
              <a:tabLst>
                <a:tab pos="2364105" algn="l"/>
                <a:tab pos="2366010" algn="l"/>
              </a:tabLst>
            </a:pPr>
            <a:r>
              <a:rPr dirty="0" sz="900" b="0">
                <a:solidFill>
                  <a:srgbClr val="414042"/>
                </a:solidFill>
                <a:latin typeface="Times New Roman"/>
                <a:cs typeface="Times New Roman"/>
              </a:rPr>
              <a:t>	</a:t>
            </a:r>
            <a:r>
              <a:rPr dirty="0" sz="900" spc="85" b="0">
                <a:solidFill>
                  <a:srgbClr val="414042"/>
                </a:solidFill>
                <a:latin typeface="微軟正黑體 Light"/>
                <a:cs typeface="微軟正黑體 Light"/>
              </a:rPr>
              <a:t>學員欲將機車牽出時，並注意後方車輛動向，確認無來車時，將機車置於</a:t>
            </a:r>
            <a:r>
              <a:rPr dirty="0" sz="90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路邊。</a:t>
            </a:r>
            <a:endParaRPr sz="900">
              <a:latin typeface="微軟正黑體 Light"/>
              <a:cs typeface="微軟正黑體 Light"/>
            </a:endParaRPr>
          </a:p>
          <a:p>
            <a:pPr marL="2380615" indent="-118110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2380615" algn="l"/>
              </a:tabLst>
            </a:pPr>
            <a:r>
              <a:rPr dirty="0" sz="90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將機車牽出於路邊，再確認後方有無來車。</a:t>
            </a:r>
            <a:endParaRPr sz="900">
              <a:latin typeface="微軟正黑體 Light"/>
              <a:cs typeface="微軟正黑體 Light"/>
            </a:endParaRPr>
          </a:p>
          <a:p>
            <a:pPr marL="2381250" marR="17780" indent="-119380">
              <a:lnSpc>
                <a:spcPct val="129700"/>
              </a:lnSpc>
              <a:buAutoNum type="arabicPeriod"/>
              <a:tabLst>
                <a:tab pos="2397760" algn="l"/>
              </a:tabLst>
            </a:pPr>
            <a:r>
              <a:rPr dirty="0" sz="90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機車顯示左方向燈，注意前後左右有無障礙或車輛行人，並應讓行進中之車輛行</a:t>
            </a:r>
            <a:r>
              <a:rPr dirty="0" sz="90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90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人優先通行。</a:t>
            </a:r>
            <a:endParaRPr sz="900">
              <a:latin typeface="微軟正黑體 Light"/>
              <a:cs typeface="微軟正黑體 Light"/>
            </a:endParaRPr>
          </a:p>
          <a:p>
            <a:pPr marL="2382520" indent="-120014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2382520" algn="l"/>
              </a:tabLst>
            </a:pPr>
            <a:r>
              <a:rPr dirty="0" sz="90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察看照後鏡及擺頭確認左後方安全後，才可起步行駛。</a:t>
            </a:r>
            <a:endParaRPr sz="90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83996" y="360007"/>
            <a:ext cx="4646930" cy="260985"/>
          </a:xfrm>
          <a:prstGeom prst="rect">
            <a:avLst/>
          </a:prstGeom>
          <a:solidFill>
            <a:srgbClr val="29668E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 spc="-5">
                <a:solidFill>
                  <a:srgbClr val="FFFFFF"/>
                </a:solidFill>
                <a:latin typeface="微軟正黑體"/>
                <a:cs typeface="微軟正黑體"/>
              </a:rPr>
              <a:t>圖片示範：如何正確路邊起步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延伸教學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9668E"/>
                </a:solidFill>
                <a:latin typeface="Arial"/>
                <a:cs typeface="Arial"/>
              </a:rPr>
              <a:t>86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03999" y="792005"/>
          <a:ext cx="6448425" cy="4121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40"/>
                <a:gridCol w="5359400"/>
              </a:tblGrid>
              <a:tr h="1004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100" spc="-35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情境說明</a:t>
                      </a:r>
                      <a:endParaRPr sz="11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 marR="46355" indent="-114300">
                        <a:lnSpc>
                          <a:spcPct val="142800"/>
                        </a:lnSpc>
                        <a:spcBef>
                          <a:spcPts val="75"/>
                        </a:spcBef>
                        <a:buAutoNum type="arabicPeriod"/>
                        <a:tabLst>
                          <a:tab pos="243840" algn="l"/>
                        </a:tabLst>
                      </a:pPr>
                      <a:r>
                        <a:rPr dirty="0" sz="1050" spc="-1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內側車道設有禁行機車標誌或標線、兩段式左轉標誌及三快車道以上單行道道路，機車</a:t>
                      </a:r>
                      <a:r>
                        <a:rPr dirty="0" sz="1050" spc="-1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	</a:t>
                      </a: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行駛至交岔路口，欲左轉彎時應先靠右行駛後，騎進待轉區，兩段式進行左轉。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37490" marR="46355" indent="-118745">
                        <a:lnSpc>
                          <a:spcPct val="142800"/>
                        </a:lnSpc>
                        <a:buAutoNum type="arabicPeriod"/>
                        <a:tabLst>
                          <a:tab pos="243840" algn="l"/>
                        </a:tabLst>
                      </a:pPr>
                      <a:r>
                        <a:rPr dirty="0" sz="1050" spc="-1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允許直接左轉路口，應先顯示方向燈換入內側車道或左轉車道，距交岔路口三十公尺前</a:t>
                      </a:r>
                      <a:r>
                        <a:rPr dirty="0" sz="1050" spc="-1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	</a:t>
                      </a: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顯示方向燈，行至交岔路口中心處等待左轉，並不得占用來車道搶先左轉。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952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962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100" spc="-35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教學重點</a:t>
                      </a:r>
                      <a:endParaRPr sz="11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 indent="-121285">
                        <a:lnSpc>
                          <a:spcPct val="100000"/>
                        </a:lnSpc>
                        <a:spcBef>
                          <a:spcPts val="450"/>
                        </a:spcBef>
                        <a:buAutoNum type="arabicPeriod"/>
                        <a:tabLst>
                          <a:tab pos="24701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瞭解機車左轉彎規定。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9875" indent="-144145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987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機車直接左轉及兩段式左轉可能會發生的車禍型態。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9875" indent="-144145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987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進入機車待轉區應注意事項。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72415" indent="-146685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7241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允許直接左轉路口時應注意事項。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5715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419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100" spc="-35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教學目標</a:t>
                      </a:r>
                      <a:endParaRPr sz="11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 indent="-121285">
                        <a:lnSpc>
                          <a:spcPct val="100000"/>
                        </a:lnSpc>
                        <a:spcBef>
                          <a:spcPts val="450"/>
                        </a:spcBef>
                        <a:buAutoNum type="arabicPeriod"/>
                        <a:tabLst>
                          <a:tab pos="24701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能夠判斷須兩段式左轉或直接左轉。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9875" indent="-144145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987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進入機車待轉區前應擺頭察看、注意左右方來車。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83845" marR="44450" indent="-158115">
                        <a:lnSpc>
                          <a:spcPct val="142800"/>
                        </a:lnSpc>
                        <a:buFont typeface=""/>
                        <a:buAutoNum type="arabicPeriod"/>
                        <a:tabLst>
                          <a:tab pos="283845" algn="l"/>
                          <a:tab pos="286385" algn="l"/>
                        </a:tabLst>
                      </a:pPr>
                      <a:r>
                        <a:rPr dirty="0" sz="1050" b="0">
                          <a:solidFill>
                            <a:srgbClr val="41404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允許直接左轉路口，應距路口三十公尺前顯示方向燈，變換車道至路口中心處，並不得占用來車道搶先左轉。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72415" indent="-146685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7241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養成察看照後鏡及擺頭確認察看之習慣。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9875" indent="-144145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987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轉彎車應讓對向直行車優先通行。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5715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734060">
                <a:tc>
                  <a:txBody>
                    <a:bodyPr/>
                    <a:lstStyle/>
                    <a:p>
                      <a:pPr marL="227329" marR="154305" indent="-68580">
                        <a:lnSpc>
                          <a:spcPct val="159100"/>
                        </a:lnSpc>
                        <a:spcBef>
                          <a:spcPts val="390"/>
                        </a:spcBef>
                      </a:pPr>
                      <a:r>
                        <a:rPr dirty="0" sz="1100" spc="-30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教學設備及</a:t>
                      </a:r>
                      <a:r>
                        <a:rPr dirty="0" sz="1100" spc="-35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場地規範</a:t>
                      </a:r>
                      <a:endParaRPr sz="11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4953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indent="-115570">
                        <a:lnSpc>
                          <a:spcPct val="100000"/>
                        </a:lnSpc>
                        <a:spcBef>
                          <a:spcPts val="450"/>
                        </a:spcBef>
                        <a:buAutoNum type="arabicPeriod"/>
                        <a:tabLst>
                          <a:tab pos="241300" algn="l"/>
                        </a:tabLst>
                      </a:pPr>
                      <a:r>
                        <a:rPr dirty="0" sz="1050" spc="-1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交岔路口 </a:t>
                      </a:r>
                      <a:r>
                        <a:rPr dirty="0" sz="10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*1</a:t>
                      </a:r>
                      <a:r>
                        <a:rPr dirty="0" sz="1050" spc="-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1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機車騎士 </a:t>
                      </a:r>
                      <a:r>
                        <a:rPr dirty="0" sz="10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*2</a:t>
                      </a:r>
                      <a:r>
                        <a:rPr dirty="0" sz="1050" spc="-2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 及汽車駕駛 </a:t>
                      </a:r>
                      <a:r>
                        <a:rPr dirty="0" sz="10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*2</a:t>
                      </a:r>
                      <a:r>
                        <a:rPr dirty="0" sz="1050" spc="-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1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小型車 </a:t>
                      </a:r>
                      <a:r>
                        <a:rPr dirty="0" sz="10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*2</a:t>
                      </a:r>
                      <a:r>
                        <a:rPr dirty="0" sz="1050" spc="-2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 及普通重型機車 </a:t>
                      </a:r>
                      <a:r>
                        <a:rPr dirty="0" sz="10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*2</a:t>
                      </a:r>
                      <a:r>
                        <a:rPr dirty="0" sz="1050" spc="-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5715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1299" y="319400"/>
            <a:ext cx="294767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0">
                <a:solidFill>
                  <a:srgbClr val="29668E"/>
                </a:solidFill>
              </a:rPr>
              <a:t>第二單元∶如何正確左轉彎</a:t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9668E"/>
                </a:solidFill>
                <a:latin typeface="Arial"/>
                <a:cs typeface="Arial"/>
              </a:rPr>
              <a:t>87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延伸教學</a:t>
            </a: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683999" y="360005"/>
          <a:ext cx="6448425" cy="451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40"/>
                <a:gridCol w="5359400"/>
              </a:tblGrid>
              <a:tr h="1089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35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教學活動</a:t>
                      </a:r>
                      <a:endParaRPr sz="11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indent="-115570">
                        <a:lnSpc>
                          <a:spcPct val="100000"/>
                        </a:lnSpc>
                        <a:spcBef>
                          <a:spcPts val="450"/>
                        </a:spcBef>
                        <a:buAutoNum type="arabicPeriod"/>
                        <a:tabLst>
                          <a:tab pos="24130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熟悉並確定教學單元內容及目標。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3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1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準備教學設備。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3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講解機車左轉彎法規規定。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6700" indent="-140970">
                        <a:lnSpc>
                          <a:spcPct val="100000"/>
                        </a:lnSpc>
                        <a:spcBef>
                          <a:spcPts val="340"/>
                        </a:spcBef>
                        <a:buAutoNum type="arabicPeriod"/>
                        <a:tabLst>
                          <a:tab pos="26670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由其餘教練扮演機車騎士及汽車駕駛，實際演練正確及錯誤之情形。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3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由教練指導學員做出正確之駕駛行為。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5715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3426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35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教學指引</a:t>
                      </a:r>
                      <a:endParaRPr sz="11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050" spc="-5" b="1">
                          <a:solidFill>
                            <a:srgbClr val="414042"/>
                          </a:solidFill>
                          <a:latin typeface="微軟正黑體"/>
                          <a:cs typeface="微軟正黑體"/>
                        </a:rPr>
                        <a:t>一、直接左轉指引如下：</a:t>
                      </a:r>
                      <a:endParaRPr sz="1050">
                        <a:latin typeface="微軟正黑體"/>
                        <a:cs typeface="微軟正黑體"/>
                      </a:endParaRPr>
                    </a:p>
                    <a:p>
                      <a:pPr marL="241300" indent="-115570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rabicPeriod"/>
                        <a:tabLst>
                          <a:tab pos="24130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勿從外側車道直接左轉。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應距交岔路口三十公尺前顯示左方向燈。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2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減速準備換入內側車道或左轉車道 ( 需察看照後鏡及左右擺頭察看 )。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6700" indent="-140970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rabicPeriod"/>
                        <a:tabLst>
                          <a:tab pos="26670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當發現內側車道有車輛靠近時，應先禮讓直行車。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54635" indent="-128905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rabicPeriod"/>
                        <a:tabLst>
                          <a:tab pos="254635" algn="l"/>
                        </a:tabLst>
                      </a:pPr>
                      <a:r>
                        <a:rPr dirty="0" sz="1050" spc="-1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待直行車通過後再換入內側車道並駛至交岔路口中心處，並不得占用來車道搶先左轉。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行經路口要轉彎時要擺頭察看注意是否有來車，有來車時應禮讓直行車先行。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1620" indent="-135890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rabicPeriod"/>
                        <a:tabLst>
                          <a:tab pos="26162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無來車時才進行左轉彎。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左轉後如為二車道道路，應進入內側車道再變換至外側車道。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1257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050" spc="-5" b="1">
                          <a:solidFill>
                            <a:srgbClr val="414042"/>
                          </a:solidFill>
                          <a:latin typeface="微軟正黑體"/>
                          <a:cs typeface="微軟正黑體"/>
                        </a:rPr>
                        <a:t>二、兩段式左轉指引如下：</a:t>
                      </a:r>
                      <a:endParaRPr sz="1050">
                        <a:latin typeface="微軟正黑體"/>
                        <a:cs typeface="微軟正黑體"/>
                      </a:endParaRPr>
                    </a:p>
                    <a:p>
                      <a:pPr marL="125730" marR="43180">
                        <a:lnSpc>
                          <a:spcPct val="123000"/>
                        </a:lnSpc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內側車道設有禁行機車標誌或標線者，應依兩段方式進行左轉，不得由內側或其他車道</a:t>
                      </a:r>
                      <a:r>
                        <a:rPr dirty="0" sz="1050" spc="-2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左轉。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39395" marR="46355" indent="-114300">
                        <a:lnSpc>
                          <a:spcPct val="123000"/>
                        </a:lnSpc>
                        <a:buAutoNum type="arabicPeriod"/>
                        <a:tabLst>
                          <a:tab pos="243840" algn="l"/>
                        </a:tabLst>
                      </a:pPr>
                      <a:r>
                        <a:rPr dirty="0" sz="1050" spc="-1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學員行駛於最外側車道或慢車道時，需先察看照後鏡及左右擺頭察看，若發現右後方有</a:t>
                      </a:r>
                      <a:r>
                        <a:rPr dirty="0" sz="1050" spc="-1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	</a:t>
                      </a: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來車時，應禮讓直行車先行，並注意安全距離與間隔。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進入路口前，要擺頭察看左右方來車並注意是否有行人行進。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795" indent="-139065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rabicPeriod"/>
                        <a:tabLst>
                          <a:tab pos="264795" algn="l"/>
                        </a:tabLst>
                      </a:pPr>
                      <a:r>
                        <a:rPr dirty="0" sz="1050" spc="-3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若有行人行進則禮讓，若無則通過右側橫向路口中心，準備左彎進入待轉區停車等待。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72415" indent="-146685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rabicPeriod"/>
                        <a:tabLst>
                          <a:tab pos="27241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橫向道路綠燈亮起時，注意前後左右有無障礙或車輛行人，才可開始通行。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5715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延伸教學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9668E"/>
                </a:solidFill>
                <a:latin typeface="Arial"/>
                <a:cs typeface="Arial"/>
              </a:rPr>
              <a:t>88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3999" y="360007"/>
            <a:ext cx="4646930" cy="260985"/>
          </a:xfrm>
          <a:prstGeom prst="rect"/>
          <a:solidFill>
            <a:srgbClr val="29668E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 spc="-5" b="0">
                <a:latin typeface="微軟正黑體"/>
                <a:cs typeface="微軟正黑體"/>
              </a:rPr>
              <a:t>圖片示範：( 一 ) 機車行經多線道路口左轉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1299" y="770307"/>
            <a:ext cx="24555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 b="1">
                <a:solidFill>
                  <a:srgbClr val="58595B"/>
                </a:solidFill>
                <a:latin typeface="微軟正黑體"/>
                <a:cs typeface="微軟正黑體"/>
              </a:rPr>
              <a:t>教學動作 : 參考直接左轉教練教學方式。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1299" y="3415639"/>
            <a:ext cx="1661795" cy="1346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13664" marR="8255" indent="-101600">
              <a:lnSpc>
                <a:spcPct val="120300"/>
              </a:lnSpc>
              <a:spcBef>
                <a:spcPts val="100"/>
              </a:spcBef>
              <a:buFont typeface=""/>
              <a:buAutoNum type="arabicPeriod"/>
              <a:tabLst>
                <a:tab pos="113664" algn="l"/>
                <a:tab pos="114935" algn="l"/>
              </a:tabLst>
            </a:pPr>
            <a:r>
              <a:rPr dirty="0" sz="900" b="0">
                <a:solidFill>
                  <a:srgbClr val="414042"/>
                </a:solidFill>
                <a:latin typeface="Times New Roman"/>
                <a:cs typeface="Times New Roman"/>
              </a:rPr>
              <a:t>	</a:t>
            </a:r>
            <a:r>
              <a:rPr dirty="0" sz="900" spc="95" b="0">
                <a:solidFill>
                  <a:srgbClr val="414042"/>
                </a:solidFill>
                <a:latin typeface="微軟正黑體 Light"/>
                <a:cs typeface="微軟正黑體 Light"/>
              </a:rPr>
              <a:t>應距交岔路口三十公尺前打</a:t>
            </a:r>
            <a:r>
              <a:rPr dirty="0" sz="90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左方向燈。</a:t>
            </a:r>
            <a:endParaRPr sz="900">
              <a:latin typeface="微軟正黑體 Light"/>
              <a:cs typeface="微軟正黑體 Light"/>
            </a:endParaRPr>
          </a:p>
          <a:p>
            <a:pPr algn="just" marL="113664" marR="5080" indent="-101600">
              <a:lnSpc>
                <a:spcPct val="120300"/>
              </a:lnSpc>
              <a:buFont typeface=""/>
              <a:buAutoNum type="arabicPeriod"/>
              <a:tabLst>
                <a:tab pos="113664" algn="l"/>
                <a:tab pos="136525" algn="l"/>
              </a:tabLst>
            </a:pPr>
            <a:r>
              <a:rPr dirty="0" sz="900" b="0">
                <a:solidFill>
                  <a:srgbClr val="414042"/>
                </a:solidFill>
                <a:latin typeface="Times New Roman"/>
                <a:cs typeface="Times New Roman"/>
              </a:rPr>
              <a:t>	</a:t>
            </a:r>
            <a:r>
              <a:rPr dirty="0" sz="900" spc="160" b="0">
                <a:solidFill>
                  <a:srgbClr val="414042"/>
                </a:solidFill>
                <a:latin typeface="微軟正黑體 Light"/>
                <a:cs typeface="微軟正黑體 Light"/>
              </a:rPr>
              <a:t>減速準備變換至內側車道</a:t>
            </a:r>
            <a:r>
              <a:rPr dirty="0" sz="90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900" spc="80" b="0">
                <a:solidFill>
                  <a:srgbClr val="414042"/>
                </a:solidFill>
                <a:latin typeface="微軟正黑體 Light"/>
                <a:cs typeface="微軟正黑體 Light"/>
              </a:rPr>
              <a:t>( 需察看後視鏡及左右擺頭</a:t>
            </a:r>
            <a:r>
              <a:rPr dirty="0" sz="90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察看 )。</a:t>
            </a:r>
            <a:endParaRPr sz="900">
              <a:latin typeface="微軟正黑體 Light"/>
              <a:cs typeface="微軟正黑體 Light"/>
            </a:endParaRPr>
          </a:p>
          <a:p>
            <a:pPr algn="just" marL="113664" marR="20955" indent="-101600">
              <a:lnSpc>
                <a:spcPct val="120300"/>
              </a:lnSpc>
              <a:buFont typeface=""/>
              <a:buAutoNum type="arabicPeriod"/>
              <a:tabLst>
                <a:tab pos="113664" algn="l"/>
                <a:tab pos="131445" algn="l"/>
              </a:tabLst>
            </a:pPr>
            <a:r>
              <a:rPr dirty="0" sz="900" b="0">
                <a:solidFill>
                  <a:srgbClr val="414042"/>
                </a:solidFill>
                <a:latin typeface="Times New Roman"/>
                <a:cs typeface="Times New Roman"/>
              </a:rPr>
              <a:t>	</a:t>
            </a:r>
            <a:r>
              <a:rPr dirty="0" sz="90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當發現內側車道有車輛靠近，</a:t>
            </a:r>
            <a:r>
              <a:rPr dirty="0" sz="900" spc="90" b="0">
                <a:solidFill>
                  <a:srgbClr val="414042"/>
                </a:solidFill>
                <a:latin typeface="微軟正黑體 Light"/>
                <a:cs typeface="微軟正黑體 Light"/>
              </a:rPr>
              <a:t>應先禮讓直行車 ( 此時第 </a:t>
            </a:r>
            <a:r>
              <a:rPr dirty="0" sz="90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1</a:t>
            </a:r>
            <a:r>
              <a:rPr dirty="0" sz="90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輛直行小型車通過 )。</a:t>
            </a:r>
            <a:endParaRPr sz="90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97353" y="3415296"/>
            <a:ext cx="1647189" cy="850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3350" marR="5080" indent="-121285">
              <a:lnSpc>
                <a:spcPct val="120300"/>
              </a:lnSpc>
              <a:spcBef>
                <a:spcPts val="100"/>
              </a:spcBef>
              <a:buAutoNum type="arabicPeriod" startAt="4"/>
              <a:tabLst>
                <a:tab pos="147955" algn="l"/>
              </a:tabLst>
            </a:pPr>
            <a:r>
              <a:rPr dirty="0" sz="90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待直行車通過後再變換至內側	車道並駛至交岔路口中心。</a:t>
            </a:r>
            <a:endParaRPr sz="900">
              <a:latin typeface="微軟正黑體 Light"/>
              <a:cs typeface="微軟正黑體 Light"/>
            </a:endParaRPr>
          </a:p>
          <a:p>
            <a:pPr algn="just" marL="131445" marR="5080" indent="-119380">
              <a:lnSpc>
                <a:spcPct val="120300"/>
              </a:lnSpc>
              <a:buAutoNum type="arabicPeriod" startAt="4"/>
              <a:tabLst>
                <a:tab pos="146685" algn="l"/>
              </a:tabLst>
            </a:pPr>
            <a:r>
              <a:rPr dirty="0" sz="90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行經路口要轉彎時要擺頭察看	注意是否有來車，有來車時應</a:t>
            </a:r>
            <a:r>
              <a:rPr dirty="0" sz="90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90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禮讓直行車。</a:t>
            </a:r>
            <a:endParaRPr sz="900">
              <a:latin typeface="微軟正黑體 Light"/>
              <a:cs typeface="微軟正黑體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01007" y="3415068"/>
            <a:ext cx="1646555" cy="35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7955" marR="5080" indent="-135890">
              <a:lnSpc>
                <a:spcPct val="120300"/>
              </a:lnSpc>
              <a:spcBef>
                <a:spcPts val="100"/>
              </a:spcBef>
            </a:pPr>
            <a:r>
              <a:rPr dirty="0" sz="900" b="0">
                <a:solidFill>
                  <a:srgbClr val="414042"/>
                </a:solidFill>
                <a:latin typeface="微軟正黑體 Light"/>
                <a:cs typeface="微軟正黑體 Light"/>
              </a:rPr>
              <a:t>6.</a:t>
            </a:r>
            <a:r>
              <a:rPr dirty="0" sz="90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確認對向及左右無來車後，左</a:t>
            </a:r>
            <a:r>
              <a:rPr dirty="0" sz="90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轉通過路口。</a:t>
            </a:r>
            <a:endParaRPr sz="900">
              <a:latin typeface="微軟正黑體 Light"/>
              <a:cs typeface="微軟正黑體 Light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999" y="1098004"/>
            <a:ext cx="1620012" cy="228600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6396" y="1098004"/>
            <a:ext cx="1619999" cy="228600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3606" y="1098004"/>
            <a:ext cx="1619999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9668E"/>
                </a:solidFill>
                <a:latin typeface="Arial"/>
                <a:cs typeface="Arial"/>
              </a:rPr>
              <a:t>89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延伸教學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71300" y="770307"/>
            <a:ext cx="23190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 b="1">
                <a:solidFill>
                  <a:srgbClr val="58595B"/>
                </a:solidFill>
                <a:latin typeface="微軟正黑體"/>
                <a:cs typeface="微軟正黑體"/>
              </a:rPr>
              <a:t>教學動作 : 兩段式左轉教練教學方式。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1299" y="3415639"/>
            <a:ext cx="1658620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13664" marR="5080" indent="-101600">
              <a:lnSpc>
                <a:spcPct val="120300"/>
              </a:lnSpc>
              <a:spcBef>
                <a:spcPts val="100"/>
              </a:spcBef>
            </a:pPr>
            <a:r>
              <a:rPr dirty="0" sz="900" b="0">
                <a:solidFill>
                  <a:srgbClr val="414042"/>
                </a:solidFill>
                <a:latin typeface="微軟正黑體 Light"/>
                <a:cs typeface="微軟正黑體 Light"/>
              </a:rPr>
              <a:t>1.</a:t>
            </a:r>
            <a:r>
              <a:rPr dirty="0" sz="900" spc="65" b="0">
                <a:solidFill>
                  <a:srgbClr val="414042"/>
                </a:solidFill>
                <a:latin typeface="微軟正黑體 Light"/>
                <a:cs typeface="微軟正黑體 Light"/>
              </a:rPr>
              <a:t> 行駛於最外側車道或慢車道</a:t>
            </a:r>
            <a:r>
              <a:rPr dirty="0" sz="90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時，需先察看照後鏡及左右擺</a:t>
            </a:r>
            <a:r>
              <a:rPr dirty="0" sz="90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頭察看。</a:t>
            </a:r>
            <a:endParaRPr sz="900">
              <a:latin typeface="微軟正黑體 Light"/>
              <a:cs typeface="微軟正黑體 Light"/>
            </a:endParaRPr>
          </a:p>
          <a:p>
            <a:pPr algn="just" marL="103505" marR="13335" indent="1905">
              <a:lnSpc>
                <a:spcPct val="120300"/>
              </a:lnSpc>
            </a:pPr>
            <a:r>
              <a:rPr dirty="0" sz="90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若發現右後方有來車時應禮讓直行車先行，並注意安全距離</a:t>
            </a:r>
            <a:r>
              <a:rPr dirty="0" sz="90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與間隔。</a:t>
            </a:r>
            <a:endParaRPr sz="90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485697" y="3415411"/>
            <a:ext cx="1666875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2555" marR="5080" indent="-110489">
              <a:lnSpc>
                <a:spcPct val="120300"/>
              </a:lnSpc>
              <a:spcBef>
                <a:spcPts val="100"/>
              </a:spcBef>
              <a:buFont typeface=""/>
              <a:buAutoNum type="arabicPeriod" startAt="2"/>
              <a:tabLst>
                <a:tab pos="122555" algn="l"/>
                <a:tab pos="131445" algn="l"/>
              </a:tabLst>
            </a:pPr>
            <a:r>
              <a:rPr dirty="0" sz="900" b="0">
                <a:solidFill>
                  <a:srgbClr val="414042"/>
                </a:solidFill>
                <a:latin typeface="Times New Roman"/>
                <a:cs typeface="Times New Roman"/>
              </a:rPr>
              <a:t>	</a:t>
            </a:r>
            <a:r>
              <a:rPr dirty="0" sz="90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進入路口前，要擺頭察看左右</a:t>
            </a:r>
            <a:r>
              <a:rPr dirty="0" sz="900" spc="95" b="0">
                <a:solidFill>
                  <a:srgbClr val="414042"/>
                </a:solidFill>
                <a:latin typeface="微軟正黑體 Light"/>
                <a:cs typeface="微軟正黑體 Light"/>
              </a:rPr>
              <a:t>方來車並注意是否有行人行</a:t>
            </a:r>
            <a:r>
              <a:rPr dirty="0" sz="90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進。</a:t>
            </a:r>
            <a:endParaRPr sz="900">
              <a:latin typeface="微軟正黑體 Light"/>
              <a:cs typeface="微軟正黑體 Light"/>
            </a:endParaRPr>
          </a:p>
          <a:p>
            <a:pPr algn="just" marL="111760" marR="15875" indent="-99695">
              <a:lnSpc>
                <a:spcPct val="120300"/>
              </a:lnSpc>
              <a:buFont typeface=""/>
              <a:buAutoNum type="arabicPeriod" startAt="2"/>
              <a:tabLst>
                <a:tab pos="111760" algn="l"/>
                <a:tab pos="131445" algn="l"/>
              </a:tabLst>
            </a:pPr>
            <a:r>
              <a:rPr dirty="0" sz="900" b="0">
                <a:solidFill>
                  <a:srgbClr val="414042"/>
                </a:solidFill>
                <a:latin typeface="Times New Roman"/>
                <a:cs typeface="Times New Roman"/>
              </a:rPr>
              <a:t>	</a:t>
            </a:r>
            <a:r>
              <a:rPr dirty="0" sz="90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若有行人行進則禮讓，若無則通過右側橫向路口中心，準備左彎進入待轉區停車等待。</a:t>
            </a:r>
            <a:endParaRPr sz="90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372104" y="3415182"/>
            <a:ext cx="1626870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5890" marR="5080" indent="-123825">
              <a:lnSpc>
                <a:spcPct val="120300"/>
              </a:lnSpc>
              <a:spcBef>
                <a:spcPts val="100"/>
              </a:spcBef>
            </a:pPr>
            <a:r>
              <a:rPr dirty="0" sz="900" b="0">
                <a:solidFill>
                  <a:srgbClr val="414042"/>
                </a:solidFill>
                <a:latin typeface="微軟正黑體 Light"/>
                <a:cs typeface="微軟正黑體 Light"/>
              </a:rPr>
              <a:t>4.</a:t>
            </a:r>
            <a:r>
              <a:rPr dirty="0" sz="900" spc="35" b="0">
                <a:solidFill>
                  <a:srgbClr val="414042"/>
                </a:solidFill>
                <a:latin typeface="微軟正黑體 Light"/>
                <a:cs typeface="微軟正黑體 Light"/>
              </a:rPr>
              <a:t> 橫向道路綠燈亮起時，注意</a:t>
            </a:r>
            <a:r>
              <a:rPr dirty="0" sz="900" spc="55" b="0">
                <a:solidFill>
                  <a:srgbClr val="414042"/>
                </a:solidFill>
                <a:latin typeface="微軟正黑體 Light"/>
                <a:cs typeface="微軟正黑體 Light"/>
              </a:rPr>
              <a:t>前後左右有無障礙或車輛行</a:t>
            </a:r>
            <a:r>
              <a:rPr dirty="0" sz="90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人，才可開始通行。</a:t>
            </a:r>
            <a:endParaRPr sz="900">
              <a:latin typeface="微軟正黑體 Light"/>
              <a:cs typeface="微軟正黑體 Light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996" y="1098005"/>
            <a:ext cx="1620012" cy="229500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8008" y="1098004"/>
            <a:ext cx="1619999" cy="229500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5998" y="1098004"/>
            <a:ext cx="1620012" cy="2295004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83996" y="360007"/>
            <a:ext cx="4646930" cy="260985"/>
          </a:xfrm>
          <a:prstGeom prst="rect"/>
          <a:solidFill>
            <a:srgbClr val="29668E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 spc="-5" b="0">
                <a:latin typeface="微軟正黑體"/>
                <a:cs typeface="微軟正黑體"/>
              </a:rPr>
              <a:t>圖片示範：( 二 ) 機車兩段式左轉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173AC"/>
                </a:solidFill>
                <a:latin typeface="Arial"/>
                <a:cs typeface="Arial"/>
              </a:rPr>
              <a:t>63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應用駕駛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9299" y="701656"/>
            <a:ext cx="17697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說明：如何安全於坡道行駛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9299" y="2759056"/>
            <a:ext cx="17697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訓練：利用上、下坡道練習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9299" y="3147714"/>
            <a:ext cx="1842135" cy="4826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70815" indent="-158115">
              <a:lnSpc>
                <a:spcPct val="100000"/>
              </a:lnSpc>
              <a:spcBef>
                <a:spcPts val="6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7081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注意事項：速度控制與離合</a:t>
            </a:r>
            <a:endParaRPr sz="1050">
              <a:latin typeface="微軟正黑體 Light"/>
              <a:cs typeface="微軟正黑體 Light"/>
            </a:endParaRPr>
          </a:p>
          <a:p>
            <a:pPr marL="841375">
              <a:lnSpc>
                <a:spcPct val="100000"/>
              </a:lnSpc>
              <a:spcBef>
                <a:spcPts val="540"/>
              </a:spcBef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器操作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79299" y="3833514"/>
            <a:ext cx="1842135" cy="4826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70815" indent="-158115">
              <a:lnSpc>
                <a:spcPct val="100000"/>
              </a:lnSpc>
              <a:spcBef>
                <a:spcPts val="6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7081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場地：駕訓班模擬道路或考</a:t>
            </a:r>
            <a:endParaRPr sz="1050">
              <a:latin typeface="微軟正黑體 Light"/>
              <a:cs typeface="微軟正黑體 Light"/>
            </a:endParaRPr>
          </a:p>
          <a:p>
            <a:pPr marL="565150">
              <a:lnSpc>
                <a:spcPct val="100000"/>
              </a:lnSpc>
              <a:spcBef>
                <a:spcPts val="540"/>
              </a:spcBef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場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44701" y="633113"/>
            <a:ext cx="4424045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742950" marR="32384" indent="-139065">
              <a:lnSpc>
                <a:spcPct val="142800"/>
              </a:lnSpc>
              <a:spcBef>
                <a:spcPts val="100"/>
              </a:spcBef>
              <a:buAutoNum type="arabicPeriod" startAt="2"/>
              <a:tabLst>
                <a:tab pos="114363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行駛：下坡會自然加速，應適時分段煞車減速，若持續煞車可	能造成煞車失靈。如有發現煞車力減弱效果變差時，應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立即靠邊停車，待煞車冷卻正常再繼續行駛。</a:t>
            </a:r>
            <a:endParaRPr sz="1050">
              <a:latin typeface="微軟正黑體 Light"/>
              <a:cs typeface="微軟正黑體 Light"/>
            </a:endParaRPr>
          </a:p>
          <a:p>
            <a:pPr algn="just" marL="728345" marR="30480" indent="-139065">
              <a:lnSpc>
                <a:spcPct val="142800"/>
              </a:lnSpc>
              <a:buAutoNum type="arabicPeriod" startAt="2"/>
              <a:tabLst>
                <a:tab pos="113919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停止：前後煞車同時使用，前煞車比例大過後煞車，煞車停止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距離較平面長一些。</a:t>
            </a:r>
            <a:endParaRPr sz="1050">
              <a:latin typeface="微軟正黑體 Light"/>
              <a:cs typeface="微軟正黑體 Light"/>
            </a:endParaRPr>
          </a:p>
          <a:p>
            <a:pPr algn="just" marL="717550" marR="30480" indent="-141605">
              <a:lnSpc>
                <a:spcPct val="142800"/>
              </a:lnSpc>
              <a:buAutoNum type="arabicPeriod" startAt="2"/>
              <a:tabLst>
                <a:tab pos="1123950" algn="l"/>
              </a:tabLst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檔車：與第二單元基本駕駛 4-1.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 起步與停止之檔車操作方式相	同；行駛時使用與上坡相同檔位可抑制速度增加，應適	時分段煞車減速，不可按壓離合器滑行；停止方式前煞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車比例大過後煞車。</a:t>
            </a:r>
            <a:endParaRPr sz="1050">
              <a:latin typeface="微軟正黑體 Light"/>
              <a:cs typeface="微軟正黑體 Light"/>
            </a:endParaRPr>
          </a:p>
          <a:p>
            <a:pPr algn="just" marL="181610" indent="-143510">
              <a:lnSpc>
                <a:spcPct val="100000"/>
              </a:lnSpc>
              <a:spcBef>
                <a:spcPts val="5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分別於上坡、下坡道練習，讓學員體驗起步、行駛、停車的差異。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770101" y="3216256"/>
            <a:ext cx="39033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在上坡、下坡與平面不同的狀況下，學員能夠穩定的控制速度。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682370" y="370205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00"/>
                </a:lnTo>
                <a:lnTo>
                  <a:pt x="6877621" y="260400"/>
                </a:lnTo>
                <a:lnTo>
                  <a:pt x="6877621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338474" y="387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573113" y="387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663750" y="360004"/>
            <a:ext cx="19050" cy="4968240"/>
            <a:chOff x="2663750" y="360004"/>
            <a:chExt cx="19050" cy="4968240"/>
          </a:xfrm>
        </p:grpSpPr>
        <p:sp>
          <p:nvSpPr>
            <p:cNvPr id="17" name="object 17" descr=""/>
            <p:cNvSpPr/>
            <p:nvPr/>
          </p:nvSpPr>
          <p:spPr>
            <a:xfrm>
              <a:off x="2663750" y="582005"/>
              <a:ext cx="19050" cy="4746625"/>
            </a:xfrm>
            <a:custGeom>
              <a:avLst/>
              <a:gdLst/>
              <a:ahLst/>
              <a:cxnLst/>
              <a:rect l="l" t="t" r="r" b="b"/>
              <a:pathLst>
                <a:path w="19050" h="4746625">
                  <a:moveTo>
                    <a:pt x="19050" y="0"/>
                  </a:moveTo>
                  <a:lnTo>
                    <a:pt x="0" y="0"/>
                  </a:lnTo>
                  <a:lnTo>
                    <a:pt x="0" y="4746000"/>
                  </a:lnTo>
                  <a:lnTo>
                    <a:pt x="19050" y="47460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17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673275" y="360004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延伸教學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9668E"/>
                </a:solidFill>
                <a:latin typeface="Arial"/>
                <a:cs typeface="Arial"/>
              </a:rPr>
              <a:t>90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03999" y="792005"/>
          <a:ext cx="6448425" cy="398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40"/>
                <a:gridCol w="5359400"/>
              </a:tblGrid>
              <a:tr h="103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100" spc="-35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情境說明</a:t>
                      </a:r>
                      <a:endParaRPr sz="11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241935" marR="43180" indent="-116839">
                        <a:lnSpc>
                          <a:spcPct val="142800"/>
                        </a:lnSpc>
                        <a:spcBef>
                          <a:spcPts val="180"/>
                        </a:spcBef>
                        <a:buAutoNum type="arabicPeriod"/>
                        <a:tabLst>
                          <a:tab pos="243840" algn="l"/>
                        </a:tabLst>
                      </a:pPr>
                      <a:r>
                        <a:rPr dirty="0" sz="1050" spc="1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機車行駛至交岔路口，欲右轉彎時，應在距離交岔路口三十公尺前顯示右方向燈或手</a:t>
                      </a:r>
                      <a:r>
                        <a:rPr dirty="0" sz="1050" spc="1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	</a:t>
                      </a:r>
                      <a:r>
                        <a:rPr dirty="0" sz="10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勢，依照變換車道的操作要領，換入最外側車道或慢車道，駛至路口停止線前，接著	再慢慢右轉，進入欲轉入方向的外側車道。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algn="just"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但由慢車道右轉彎時應於距交岔路口三十至六十公尺處，換入慢車道。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2286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791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100" spc="-35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教學重點</a:t>
                      </a:r>
                      <a:endParaRPr sz="11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 indent="-121285">
                        <a:lnSpc>
                          <a:spcPct val="100000"/>
                        </a:lnSpc>
                        <a:spcBef>
                          <a:spcPts val="675"/>
                        </a:spcBef>
                        <a:buAutoNum type="arabicPeriod"/>
                        <a:tabLst>
                          <a:tab pos="24701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瞭解機車右轉彎規定。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機車右轉彎可能會發生的車禍型態。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1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右轉彎應注意事項。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8572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430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dirty="0" sz="1100" spc="-35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教學目標</a:t>
                      </a:r>
                      <a:endParaRPr sz="11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247015" indent="-121285">
                        <a:lnSpc>
                          <a:spcPct val="100000"/>
                        </a:lnSpc>
                        <a:spcBef>
                          <a:spcPts val="490"/>
                        </a:spcBef>
                        <a:buAutoNum type="arabicPeriod"/>
                        <a:tabLst>
                          <a:tab pos="24701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右轉彎應多注意視野死角。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algn="just" marL="269875" indent="-144145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987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右轉彎前應擺頭察看、注意左右方來車。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algn="just" marL="265430" marR="42545" indent="-139700">
                        <a:lnSpc>
                          <a:spcPct val="142800"/>
                        </a:lnSpc>
                        <a:buAutoNum type="arabicPeriod"/>
                        <a:tabLst>
                          <a:tab pos="266700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右轉彎時，應距路口三十公尺前顯示方向燈或手勢，換入最外側車道或右轉車道，駛至	路口後再行右轉。但由慢車道右轉彎時應於距交岔路口三十至六十公尺處，換入慢</a:t>
                      </a:r>
                      <a:r>
                        <a:rPr dirty="0" sz="1050" spc="-2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車道	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algn="just" marL="272415" indent="-146685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72415" algn="l"/>
                        </a:tabLst>
                      </a:pPr>
                      <a:r>
                        <a:rPr dirty="0" sz="1050" spc="-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養成察看照後鏡及擺頭確認察看之習慣。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6223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734060">
                <a:tc>
                  <a:txBody>
                    <a:bodyPr/>
                    <a:lstStyle/>
                    <a:p>
                      <a:pPr marL="227329" marR="154305" indent="-68580">
                        <a:lnSpc>
                          <a:spcPct val="159100"/>
                        </a:lnSpc>
                        <a:spcBef>
                          <a:spcPts val="390"/>
                        </a:spcBef>
                      </a:pPr>
                      <a:r>
                        <a:rPr dirty="0" sz="1100" spc="-30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教學設備及</a:t>
                      </a:r>
                      <a:r>
                        <a:rPr dirty="0" sz="1100" spc="-35" b="1">
                          <a:solidFill>
                            <a:srgbClr val="58595B"/>
                          </a:solidFill>
                          <a:latin typeface="微軟正黑體"/>
                          <a:cs typeface="微軟正黑體"/>
                        </a:rPr>
                        <a:t>場地規範</a:t>
                      </a:r>
                      <a:endParaRPr sz="1100">
                        <a:latin typeface="微軟正黑體"/>
                        <a:cs typeface="微軟正黑體"/>
                      </a:endParaRPr>
                    </a:p>
                  </a:txBody>
                  <a:tcPr marL="0" marR="0" marB="0" marT="4953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indent="-115570">
                        <a:lnSpc>
                          <a:spcPct val="100000"/>
                        </a:lnSpc>
                        <a:spcBef>
                          <a:spcPts val="450"/>
                        </a:spcBef>
                        <a:buAutoNum type="arabicPeriod"/>
                        <a:tabLst>
                          <a:tab pos="241300" algn="l"/>
                        </a:tabLst>
                      </a:pPr>
                      <a:r>
                        <a:rPr dirty="0" sz="1050" spc="-1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交岔路口 </a:t>
                      </a:r>
                      <a:r>
                        <a:rPr dirty="0" sz="10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*1</a:t>
                      </a:r>
                      <a:r>
                        <a:rPr dirty="0" sz="1050" spc="-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1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機車騎士 </a:t>
                      </a:r>
                      <a:r>
                        <a:rPr dirty="0" sz="10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*2</a:t>
                      </a:r>
                      <a:r>
                        <a:rPr dirty="0" sz="1050" spc="-2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 及汽車駕駛 </a:t>
                      </a:r>
                      <a:r>
                        <a:rPr dirty="0" sz="10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*2</a:t>
                      </a:r>
                      <a:r>
                        <a:rPr dirty="0" sz="1050" spc="-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  <a:p>
                      <a:pPr marL="264160" indent="-138430">
                        <a:lnSpc>
                          <a:spcPct val="100000"/>
                        </a:lnSpc>
                        <a:spcBef>
                          <a:spcPts val="5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dirty="0" sz="1050" spc="-15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小型車 </a:t>
                      </a:r>
                      <a:r>
                        <a:rPr dirty="0" sz="10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*2</a:t>
                      </a:r>
                      <a:r>
                        <a:rPr dirty="0" sz="1050" spc="-2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 及普通重型機車 </a:t>
                      </a:r>
                      <a:r>
                        <a:rPr dirty="0" sz="10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*2</a:t>
                      </a:r>
                      <a:r>
                        <a:rPr dirty="0" sz="1050" spc="-50" b="0">
                          <a:solidFill>
                            <a:srgbClr val="414042"/>
                          </a:solidFill>
                          <a:latin typeface="微軟正黑體 Light"/>
                          <a:cs typeface="微軟正黑體 Light"/>
                        </a:rPr>
                        <a:t>。</a:t>
                      </a:r>
                      <a:endParaRPr sz="1050">
                        <a:latin typeface="微軟正黑體 Light"/>
                        <a:cs typeface="微軟正黑體 Light"/>
                      </a:endParaRPr>
                    </a:p>
                  </a:txBody>
                  <a:tcPr marL="0" marR="0" marB="0" marT="5715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1299" y="319400"/>
            <a:ext cx="294767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0">
                <a:solidFill>
                  <a:srgbClr val="29668E"/>
                </a:solidFill>
              </a:rPr>
              <a:t>第三單元∶如何正確右轉彎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293" y="435771"/>
            <a:ext cx="205104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應用駕駛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173AC"/>
                </a:solidFill>
                <a:latin typeface="Arial"/>
                <a:cs typeface="Arial"/>
              </a:rPr>
              <a:t>64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5244" y="3418527"/>
            <a:ext cx="603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下坡起步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49987" y="3418527"/>
            <a:ext cx="603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下坡停止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938" y="2315705"/>
            <a:ext cx="1720926" cy="109513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733" y="2315705"/>
            <a:ext cx="1720926" cy="1095133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327655" y="1894828"/>
            <a:ext cx="603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上坡停止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0355" y="792010"/>
            <a:ext cx="1720913" cy="1095133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502183" y="1894828"/>
            <a:ext cx="603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上坡起步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4012" y="792010"/>
            <a:ext cx="1720913" cy="1095133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503999" y="360007"/>
            <a:ext cx="4646930" cy="260985"/>
          </a:xfrm>
          <a:prstGeom prst="rect">
            <a:avLst/>
          </a:prstGeom>
          <a:solidFill>
            <a:srgbClr val="F173AC"/>
          </a:solidFill>
        </p:spPr>
        <p:txBody>
          <a:bodyPr wrap="square" lIns="0" tIns="29209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229"/>
              </a:spcBef>
            </a:pPr>
            <a:r>
              <a:rPr dirty="0" sz="1300" spc="-10">
                <a:solidFill>
                  <a:srgbClr val="FFFFFF"/>
                </a:solidFill>
                <a:latin typeface="微軟正黑體"/>
                <a:cs typeface="微軟正黑體"/>
              </a:rPr>
              <a:t>圖片示範：坡道行駛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65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防禦駕駛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99299" y="1076142"/>
            <a:ext cx="1701800" cy="3302635"/>
          </a:xfrm>
          <a:prstGeom prst="rect">
            <a:avLst/>
          </a:prstGeom>
        </p:spPr>
        <p:txBody>
          <a:bodyPr wrap="square" lIns="0" tIns="193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1</a:t>
            </a:r>
            <a:r>
              <a:rPr dirty="0" sz="2400" spc="-10">
                <a:solidFill>
                  <a:srgbClr val="58595B"/>
                </a:solidFill>
                <a:latin typeface="華康彩帶體"/>
                <a:cs typeface="華康彩帶體"/>
              </a:rPr>
              <a:t>、危險預知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2</a:t>
            </a:r>
            <a:r>
              <a:rPr dirty="0" sz="2400" spc="-10">
                <a:solidFill>
                  <a:srgbClr val="58595B"/>
                </a:solidFill>
                <a:latin typeface="華康彩帶體"/>
                <a:cs typeface="華康彩帶體"/>
              </a:rPr>
              <a:t>、安全速度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3</a:t>
            </a:r>
            <a:r>
              <a:rPr dirty="0" sz="2400" spc="-10">
                <a:solidFill>
                  <a:srgbClr val="58595B"/>
                </a:solidFill>
                <a:latin typeface="華康彩帶體"/>
                <a:cs typeface="華康彩帶體"/>
              </a:rPr>
              <a:t>、安全距離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4</a:t>
            </a:r>
            <a:r>
              <a:rPr dirty="0" sz="2400" spc="-10">
                <a:solidFill>
                  <a:srgbClr val="58595B"/>
                </a:solidFill>
                <a:latin typeface="華康彩帶體"/>
                <a:cs typeface="華康彩帶體"/>
              </a:rPr>
              <a:t>、視野死角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5</a:t>
            </a:r>
            <a:r>
              <a:rPr dirty="0" sz="2400" spc="-20">
                <a:solidFill>
                  <a:srgbClr val="58595B"/>
                </a:solidFill>
                <a:latin typeface="華康彩帶體"/>
                <a:cs typeface="華康彩帶體"/>
              </a:rPr>
              <a:t>、錯覺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6</a:t>
            </a:r>
            <a:r>
              <a:rPr dirty="0" sz="2400" spc="-15">
                <a:solidFill>
                  <a:srgbClr val="58595B"/>
                </a:solidFill>
                <a:latin typeface="華康彩帶體"/>
                <a:cs typeface="華康彩帶體"/>
              </a:rPr>
              <a:t>、內輪差</a:t>
            </a:r>
            <a:endParaRPr sz="2400">
              <a:latin typeface="華康彩帶體"/>
              <a:cs typeface="華康彩帶體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5300" y="604403"/>
            <a:ext cx="21209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</a:tabLst>
            </a:pPr>
            <a:r>
              <a:rPr dirty="0" sz="3000" spc="-50" b="0">
                <a:solidFill>
                  <a:srgbClr val="00AEEF"/>
                </a:solidFill>
                <a:latin typeface="華康彩帶體"/>
                <a:cs typeface="華康彩帶體"/>
              </a:rPr>
              <a:t>四</a:t>
            </a:r>
            <a:r>
              <a:rPr dirty="0" sz="3000" b="0">
                <a:solidFill>
                  <a:srgbClr val="00AEEF"/>
                </a:solidFill>
                <a:latin typeface="華康彩帶體"/>
                <a:cs typeface="華康彩帶體"/>
              </a:rPr>
              <a:t>	防禦駕</a:t>
            </a:r>
            <a:r>
              <a:rPr dirty="0" sz="3000" spc="-50" b="0">
                <a:solidFill>
                  <a:srgbClr val="00AEEF"/>
                </a:solidFill>
                <a:latin typeface="華康彩帶體"/>
                <a:cs typeface="華康彩帶體"/>
              </a:rPr>
              <a:t>駛</a:t>
            </a:r>
            <a:endParaRPr sz="3000">
              <a:latin typeface="華康彩帶體"/>
              <a:cs typeface="華康彩帶體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防禦駕駛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66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1299" y="1452112"/>
            <a:ext cx="176593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 marR="5080" indent="-143510">
              <a:lnSpc>
                <a:spcPct val="1428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525780" algn="l"/>
              </a:tabLst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說明：如何正確判斷狀況確	保安全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15500" y="1452112"/>
            <a:ext cx="445198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 marR="553085" indent="-143510">
              <a:lnSpc>
                <a:spcPct val="1428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701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道路上有各種不同的狀況需要因應，駕駛人應該隨時做好準備。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一 ) 當公車在公車站牌附近時：</a:t>
            </a:r>
            <a:endParaRPr sz="1050">
              <a:latin typeface="微軟正黑體 Light"/>
              <a:cs typeface="微軟正黑體 Light"/>
            </a:endParaRPr>
          </a:p>
          <a:p>
            <a:pPr lvl="1" marL="641985" indent="-1155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4198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公車車輛動態：可能停靠公車站牌、起步駛出、變換車道。</a:t>
            </a:r>
            <a:endParaRPr sz="1050">
              <a:latin typeface="微軟正黑體 Light"/>
              <a:cs typeface="微軟正黑體 Light"/>
            </a:endParaRPr>
          </a:p>
          <a:p>
            <a:pPr lvl="1" marL="664845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6484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公車遮蔽視線：其他的車輛或行人被公車遮蔽看不到。</a:t>
            </a:r>
            <a:endParaRPr sz="1050">
              <a:latin typeface="微軟正黑體 Light"/>
              <a:cs typeface="微軟正黑體 Light"/>
            </a:endParaRPr>
          </a:p>
          <a:p>
            <a:pPr lvl="1" marL="170180" marR="977265" indent="494030">
              <a:lnSpc>
                <a:spcPct val="142800"/>
              </a:lnSpc>
              <a:buAutoNum type="arabicPeriod"/>
              <a:tabLst>
                <a:tab pos="664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公車乘客動態：下車後可能從公車前突然出現。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二 ) 平常應該做些什麼？</a:t>
            </a:r>
            <a:endParaRPr sz="1050">
              <a:latin typeface="微軟正黑體 Light"/>
              <a:cs typeface="微軟正黑體 Light"/>
            </a:endParaRPr>
          </a:p>
          <a:p>
            <a:pPr marL="669925" marR="5715" indent="-119380">
              <a:lnSpc>
                <a:spcPct val="142800"/>
              </a:lnSpc>
              <a:buAutoNum type="arabicPeriod"/>
              <a:tabLst>
                <a:tab pos="1675130" algn="l"/>
              </a:tabLst>
            </a:pPr>
            <a:r>
              <a:rPr dirty="0" sz="1050" spc="60" b="0">
                <a:solidFill>
                  <a:srgbClr val="414042"/>
                </a:solidFill>
                <a:latin typeface="微軟正黑體 Light"/>
                <a:cs typeface="微軟正黑體 Light"/>
              </a:rPr>
              <a:t>蒐集前方資訊：視線看遠擴大視野，有看不見的地方時應先</a:t>
            </a:r>
            <a:r>
              <a:rPr dirty="0" sz="1050" spc="6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回油門或煞車減速。</a:t>
            </a:r>
            <a:endParaRPr sz="1050">
              <a:latin typeface="微軟正黑體 Light"/>
              <a:cs typeface="微軟正黑體 Light"/>
            </a:endParaRPr>
          </a:p>
          <a:p>
            <a:pPr marL="678815" marR="10160" indent="-140970">
              <a:lnSpc>
                <a:spcPct val="142800"/>
              </a:lnSpc>
              <a:buAutoNum type="arabicPeriod"/>
              <a:tabLst>
                <a:tab pos="1672589" algn="l"/>
              </a:tabLst>
            </a:pPr>
            <a:r>
              <a:rPr dirty="0" sz="1050" spc="30" b="0">
                <a:solidFill>
                  <a:srgbClr val="414042"/>
                </a:solidFill>
                <a:latin typeface="微軟正黑體 Light"/>
                <a:cs typeface="微軟正黑體 Light"/>
              </a:rPr>
              <a:t>蒐集後方資訊：每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5~10</a:t>
            </a:r>
            <a:r>
              <a:rPr dirty="0" sz="1050" spc="30" b="0">
                <a:solidFill>
                  <a:srgbClr val="414042"/>
                </a:solidFill>
                <a:latin typeface="微軟正黑體 Light"/>
                <a:cs typeface="微軟正黑體 Light"/>
              </a:rPr>
              <a:t> 秒看一次照後鏡，確認後方車輛距離</a:t>
            </a:r>
            <a:r>
              <a:rPr dirty="0" sz="1050" spc="3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與車道狀況。</a:t>
            </a:r>
            <a:endParaRPr sz="1050">
              <a:latin typeface="微軟正黑體 Light"/>
              <a:cs typeface="微軟正黑體 Light"/>
            </a:endParaRPr>
          </a:p>
          <a:p>
            <a:pPr marL="666750" marR="5080" indent="-142240">
              <a:lnSpc>
                <a:spcPct val="142800"/>
              </a:lnSpc>
              <a:buAutoNum type="arabicPeriod"/>
              <a:tabLst>
                <a:tab pos="1672589" algn="l"/>
              </a:tabLst>
            </a:pPr>
            <a:r>
              <a:rPr dirty="0" sz="1050" spc="55" b="0">
                <a:solidFill>
                  <a:srgbClr val="414042"/>
                </a:solidFill>
                <a:latin typeface="微軟正黑體 Light"/>
                <a:cs typeface="微軟正黑體 Light"/>
              </a:rPr>
              <a:t>掌握四周環境：養成蒐集資訊的習慣，遇到狀況時才知道哪</a:t>
            </a:r>
            <a:r>
              <a:rPr dirty="0" sz="1050" spc="5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裡有安全空間。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1188005"/>
            <a:ext cx="6876415" cy="4140200"/>
            <a:chOff x="0" y="1188005"/>
            <a:chExt cx="6876415" cy="4140200"/>
          </a:xfrm>
        </p:grpSpPr>
        <p:sp>
          <p:nvSpPr>
            <p:cNvPr id="7" name="object 7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05375" y="1410006"/>
              <a:ext cx="19050" cy="3918585"/>
            </a:xfrm>
            <a:custGeom>
              <a:avLst/>
              <a:gdLst/>
              <a:ahLst/>
              <a:cxnLst/>
              <a:rect l="l" t="t" r="r" b="b"/>
              <a:pathLst>
                <a:path w="19050" h="3918585">
                  <a:moveTo>
                    <a:pt x="19050" y="0"/>
                  </a:moveTo>
                  <a:lnTo>
                    <a:pt x="0" y="0"/>
                  </a:lnTo>
                  <a:lnTo>
                    <a:pt x="0" y="3917999"/>
                  </a:lnTo>
                  <a:lnTo>
                    <a:pt x="19050" y="3917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F98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14900" y="1188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912500" y="497400"/>
            <a:ext cx="101091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0" b="1">
                <a:solidFill>
                  <a:srgbClr val="00AEEF"/>
                </a:solidFill>
                <a:latin typeface="微軟正黑體"/>
                <a:cs typeface="微軟正黑體"/>
              </a:rPr>
              <a:t>危險預知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590299" y="365069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2713742" y="436857"/>
            <a:ext cx="2764790" cy="723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學習如何發現道路上的危險並避</a:t>
            </a:r>
            <a:r>
              <a:rPr dirty="0" sz="1100" spc="-50">
                <a:solidFill>
                  <a:srgbClr val="58595B"/>
                </a:solidFill>
                <a:latin typeface="微軟正黑體"/>
                <a:cs typeface="微軟正黑體"/>
              </a:rPr>
              <a:t>免</a:t>
            </a:r>
            <a:endParaRPr sz="1100">
              <a:latin typeface="微軟正黑體"/>
              <a:cs typeface="微軟正黑體"/>
            </a:endParaRPr>
          </a:p>
          <a:p>
            <a:pPr marL="654685" indent="-146685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654685" algn="l"/>
              </a:tabLst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判斷道路上的各種狀況與因應練習</a:t>
            </a:r>
            <a:endParaRPr sz="1100">
              <a:latin typeface="微軟正黑體"/>
              <a:cs typeface="微軟正黑體"/>
            </a:endParaRPr>
          </a:p>
          <a:p>
            <a:pPr marL="654685" indent="-146685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654685" algn="l"/>
              </a:tabLst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教導學員養成正確的習慣</a:t>
            </a:r>
            <a:endParaRPr sz="1100">
              <a:latin typeface="微軟正黑體"/>
              <a:cs typeface="微軟正黑體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713742" y="857062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2146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80060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91299" y="1023048"/>
            <a:ext cx="1162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【建議時數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67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防禦駕駛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9299" y="692655"/>
            <a:ext cx="17697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觀念：發現危險與預判危險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9299" y="1835655"/>
            <a:ext cx="17697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注意事項：學員能舉一反三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42900" y="624114"/>
            <a:ext cx="4425950" cy="2540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30480" indent="-154940">
              <a:lnSpc>
                <a:spcPct val="1428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危險預知是困難的，即便是已經有多年經驗的駕駛人仍可能因判斷錯誤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或疏忽而導致事故。</a:t>
            </a:r>
            <a:endParaRPr sz="1050">
              <a:latin typeface="微軟正黑體 Light"/>
              <a:cs typeface="微軟正黑體 Light"/>
            </a:endParaRPr>
          </a:p>
          <a:p>
            <a:pPr lvl="1" marL="372110" indent="-1155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721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第一時間能發現危險：像是公車車輛動態與遮蔽視線的危險。</a:t>
            </a:r>
            <a:endParaRPr sz="1050">
              <a:latin typeface="微軟正黑體 Light"/>
              <a:cs typeface="微軟正黑體 Light"/>
            </a:endParaRPr>
          </a:p>
          <a:p>
            <a:pPr lvl="1" marL="374015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7401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第二時間要預判危險：像是公車乘客下車後的動態。</a:t>
            </a:r>
            <a:endParaRPr sz="1050">
              <a:latin typeface="微軟正黑體 Light"/>
              <a:cs typeface="微軟正黑體 Light"/>
            </a:endParaRPr>
          </a:p>
          <a:p>
            <a:pPr lvl="1" marL="374015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7401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養成良好習慣：確保有安全空間能減速或提前變換行駛路線。</a:t>
            </a:r>
            <a:endParaRPr sz="1050">
              <a:latin typeface="微軟正黑體 Light"/>
              <a:cs typeface="微軟正黑體 Light"/>
            </a:endParaRPr>
          </a:p>
          <a:p>
            <a:pPr marL="192405" marR="30480" indent="-154940">
              <a:lnSpc>
                <a:spcPct val="142800"/>
              </a:lnSpc>
              <a:buClr>
                <a:srgbClr val="00AEEF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危險預知需要一定程度的駕駛經驗，教練也可以利用機車危險感知教育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平台教學。</a:t>
            </a:r>
            <a:endParaRPr sz="1050">
              <a:latin typeface="微軟正黑體 Light"/>
              <a:cs typeface="微軟正黑體 Light"/>
            </a:endParaRPr>
          </a:p>
          <a:p>
            <a:pPr lvl="1" marL="374650" marR="33655" indent="-116205">
              <a:lnSpc>
                <a:spcPct val="142800"/>
              </a:lnSpc>
              <a:buAutoNum type="arabicPeriod"/>
              <a:tabLst>
                <a:tab pos="37465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請學員分享曾遇到或看到的相關事故，以各當事人角度討論如何避免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事故發生。</a:t>
            </a:r>
            <a:endParaRPr sz="1050">
              <a:latin typeface="微軟正黑體 Light"/>
              <a:cs typeface="微軟正黑體 Light"/>
            </a:endParaRPr>
          </a:p>
          <a:p>
            <a:pPr lvl="1" marL="382905" marR="33020" indent="-138430">
              <a:lnSpc>
                <a:spcPct val="142800"/>
              </a:lnSpc>
              <a:buAutoNum type="arabicPeriod"/>
              <a:tabLst>
                <a:tab pos="39306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不只是發現注意，更要能思考預判，才能做到危險預知，進而預防事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故發生。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82370" y="361200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00"/>
                </a:lnTo>
                <a:lnTo>
                  <a:pt x="6877621" y="260400"/>
                </a:lnTo>
                <a:lnTo>
                  <a:pt x="68776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338474" y="37801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663750" y="351005"/>
            <a:ext cx="2599055" cy="4977130"/>
            <a:chOff x="2663750" y="351005"/>
            <a:chExt cx="2599055" cy="4977130"/>
          </a:xfrm>
        </p:grpSpPr>
        <p:sp>
          <p:nvSpPr>
            <p:cNvPr id="13" name="object 13" descr=""/>
            <p:cNvSpPr/>
            <p:nvPr/>
          </p:nvSpPr>
          <p:spPr>
            <a:xfrm>
              <a:off x="2663750" y="573006"/>
              <a:ext cx="19050" cy="4755515"/>
            </a:xfrm>
            <a:custGeom>
              <a:avLst/>
              <a:gdLst/>
              <a:ahLst/>
              <a:cxnLst/>
              <a:rect l="l" t="t" r="r" b="b"/>
              <a:pathLst>
                <a:path w="19050" h="4755515">
                  <a:moveTo>
                    <a:pt x="19050" y="0"/>
                  </a:moveTo>
                  <a:lnTo>
                    <a:pt x="0" y="0"/>
                  </a:lnTo>
                  <a:lnTo>
                    <a:pt x="0" y="4754999"/>
                  </a:lnTo>
                  <a:lnTo>
                    <a:pt x="19050" y="4754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F98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673275" y="351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4036" y="3258287"/>
              <a:ext cx="586960" cy="591245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611179" y="3225177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0" y="648004"/>
                  </a:moveTo>
                  <a:lnTo>
                    <a:pt x="648004" y="648004"/>
                  </a:lnTo>
                  <a:lnTo>
                    <a:pt x="648004" y="0"/>
                  </a:lnTo>
                  <a:lnTo>
                    <a:pt x="0" y="0"/>
                  </a:lnTo>
                  <a:lnTo>
                    <a:pt x="0" y="648004"/>
                  </a:lnTo>
                  <a:close/>
                </a:path>
              </a:pathLst>
            </a:custGeom>
            <a:ln w="6350">
              <a:solidFill>
                <a:srgbClr val="1F98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573075" y="37801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53899" y="3207027"/>
            <a:ext cx="5004435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4405">
              <a:lnSpc>
                <a:spcPct val="100000"/>
              </a:lnSpc>
              <a:spcBef>
                <a:spcPts val="100"/>
              </a:spcBef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3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. 機車危險感知教育平台：</a:t>
            </a:r>
            <a:endParaRPr sz="1050">
              <a:latin typeface="微軟正黑體 Light"/>
              <a:cs typeface="微軟正黑體 Ligh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buClr>
                <a:srgbClr val="00AEEF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場地：駕訓班模擬道路</a:t>
            </a:r>
            <a:endParaRPr sz="1050">
              <a:latin typeface="微軟正黑體 Light"/>
              <a:cs typeface="微軟正黑體 Light"/>
            </a:endParaRPr>
          </a:p>
          <a:p>
            <a:pPr algn="r" marR="17780">
              <a:lnSpc>
                <a:spcPct val="100000"/>
              </a:lnSpc>
              <a:spcBef>
                <a:spcPts val="600"/>
              </a:spcBef>
            </a:pPr>
            <a:r>
              <a:rPr dirty="0" sz="1050" spc="-5">
                <a:solidFill>
                  <a:srgbClr val="00AEEF"/>
                </a:solidFill>
                <a:latin typeface="微軟正黑體"/>
                <a:cs typeface="微軟正黑體"/>
              </a:rPr>
              <a:t>機車危險感知教育平台</a:t>
            </a:r>
            <a:endParaRPr sz="105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293" y="435771"/>
            <a:ext cx="205104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防禦駕駛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68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999" y="792010"/>
            <a:ext cx="1512011" cy="125999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999" y="2364498"/>
            <a:ext cx="1512011" cy="125999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23998" y="798982"/>
            <a:ext cx="1511998" cy="125999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87994" y="2371471"/>
            <a:ext cx="1512011" cy="125999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3998" y="792010"/>
            <a:ext cx="1511998" cy="125999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73208" y="2364486"/>
            <a:ext cx="1511998" cy="125999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63997" y="792010"/>
            <a:ext cx="1511998" cy="1259992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491299" y="2069228"/>
            <a:ext cx="10604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車輛突然靠邊停車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91299" y="3641654"/>
            <a:ext cx="9461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4-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經過車輛旁邊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111273" y="2069228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車輛突然起駛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075268" y="3641654"/>
            <a:ext cx="833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4-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行人被遮蔽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740277" y="2069228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3-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車體遮蔽死角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660495" y="3641654"/>
            <a:ext cx="9436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4-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行人突然衝出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369280" y="2069228"/>
            <a:ext cx="833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3-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車輛被遮蔽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03999" y="360007"/>
            <a:ext cx="4646930" cy="260985"/>
          </a:xfrm>
          <a:prstGeom prst="rect">
            <a:avLst/>
          </a:prstGeom>
          <a:solidFill>
            <a:srgbClr val="00AEEF"/>
          </a:solidFill>
        </p:spPr>
        <p:txBody>
          <a:bodyPr wrap="square" lIns="0" tIns="29209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229"/>
              </a:spcBef>
            </a:pPr>
            <a:r>
              <a:rPr dirty="0" sz="1300" spc="-10">
                <a:solidFill>
                  <a:srgbClr val="FFFFFF"/>
                </a:solidFill>
                <a:latin typeface="微軟正黑體"/>
                <a:cs typeface="微軟正黑體"/>
              </a:rPr>
              <a:t>圖片示範：危險預知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EEF"/>
                </a:solidFill>
                <a:latin typeface="Arial"/>
                <a:cs typeface="Arial"/>
              </a:rPr>
              <a:t>69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防禦駕駛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9299" y="1556655"/>
            <a:ext cx="16363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說明：什麼是安全速度？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9299" y="2013855"/>
            <a:ext cx="16363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觀念：如何掌控安全速度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44699" y="1488113"/>
            <a:ext cx="4455160" cy="299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62865" indent="-154940">
              <a:lnSpc>
                <a:spcPct val="142800"/>
              </a:lnSpc>
              <a:spcBef>
                <a:spcPts val="10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866775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安全速度：騎乘時請依道路限速為準，並考量道路環境微調速度，以減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少速差，遇狀況時先煞車減少衝擊力。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00AEEF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影響安全速度的因素：</a:t>
            </a:r>
            <a:endParaRPr sz="1050">
              <a:latin typeface="微軟正黑體 Light"/>
              <a:cs typeface="微軟正黑體 Light"/>
            </a:endParaRPr>
          </a:p>
          <a:p>
            <a:pPr marL="1434465" marR="62230" indent="-1239520">
              <a:lnSpc>
                <a:spcPct val="142800"/>
              </a:lnSpc>
            </a:pPr>
            <a:r>
              <a:rPr dirty="0" sz="1050" spc="-45" b="0">
                <a:solidFill>
                  <a:srgbClr val="414042"/>
                </a:solidFill>
                <a:latin typeface="微軟正黑體 Light"/>
                <a:cs typeface="微軟正黑體 Light"/>
              </a:rPr>
              <a:t>( 一 ) 速度與衝擊力：速度快衝擊力大，速度慢衝擊力小，衝擊力越大可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能造成越嚴重的傷害。</a:t>
            </a:r>
            <a:endParaRPr sz="1050">
              <a:latin typeface="微軟正黑體 Light"/>
              <a:cs typeface="微軟正黑體 Light"/>
            </a:endParaRPr>
          </a:p>
          <a:p>
            <a:pPr lvl="1" marL="680720" marR="57785" indent="-117475">
              <a:lnSpc>
                <a:spcPct val="142800"/>
              </a:lnSpc>
              <a:buAutoNum type="arabicPeriod"/>
              <a:tabLst>
                <a:tab pos="690880" algn="l"/>
              </a:tabLst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以 60km/h 定速撞擊厚實混凝土牆面，約等於 5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 層樓落下撞擊	地面的衝擊力。</a:t>
            </a:r>
            <a:endParaRPr sz="1050">
              <a:latin typeface="微軟正黑體 Light"/>
              <a:cs typeface="微軟正黑體 Light"/>
            </a:endParaRPr>
          </a:p>
          <a:p>
            <a:pPr lvl="1" marL="684530" indent="-13335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84530" algn="l"/>
              </a:tabLst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衝擊力與速度的平方成正比：速度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 倍時衝擊力約為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4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倍，速度</a:t>
            </a:r>
            <a:endParaRPr sz="1050">
              <a:latin typeface="微軟正黑體 Light"/>
              <a:cs typeface="微軟正黑體 Light"/>
            </a:endParaRPr>
          </a:p>
          <a:p>
            <a:pPr marL="685800" marR="62865" indent="34290">
              <a:lnSpc>
                <a:spcPct val="142800"/>
              </a:lnSpc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3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倍時衝擊力約為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9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 倍，例如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：60km/h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的衝擊力約為 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30km/h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的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4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倍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，90km/h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的衝擊力約為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30km/h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 的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9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 倍。</a:t>
            </a:r>
            <a:endParaRPr sz="1050">
              <a:latin typeface="微軟正黑體 Light"/>
              <a:cs typeface="微軟正黑體 Light"/>
            </a:endParaRPr>
          </a:p>
          <a:p>
            <a:pPr lvl="1" marL="697230" marR="53340" indent="-134620">
              <a:lnSpc>
                <a:spcPct val="142800"/>
              </a:lnSpc>
              <a:buFont typeface=""/>
              <a:buAutoNum type="arabicPeriod" startAt="3"/>
              <a:tabLst>
                <a:tab pos="697230" algn="l"/>
                <a:tab pos="703580" algn="l"/>
              </a:tabLst>
            </a:pPr>
            <a:r>
              <a:rPr dirty="0" sz="1050" b="0">
                <a:solidFill>
                  <a:srgbClr val="414042"/>
                </a:solidFill>
                <a:latin typeface="Times New Roman"/>
                <a:cs typeface="Times New Roman"/>
              </a:rPr>
              <a:t>	</a:t>
            </a:r>
            <a:r>
              <a:rPr dirty="0" sz="1050" spc="45" b="0">
                <a:solidFill>
                  <a:srgbClr val="414042"/>
                </a:solidFill>
                <a:latin typeface="微軟正黑體 Light"/>
                <a:cs typeface="微軟正黑體 Light"/>
              </a:rPr>
              <a:t>遇到狀況時，先煞車減速能降低衝擊力與傷害，速度降低後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再停止或閃避也更容易。</a:t>
            </a:r>
            <a:endParaRPr sz="1050">
              <a:latin typeface="微軟正黑體 Light"/>
              <a:cs typeface="微軟正黑體 Light"/>
            </a:endParaRPr>
          </a:p>
          <a:p>
            <a:pPr lvl="1" marL="688975" indent="-137795">
              <a:lnSpc>
                <a:spcPct val="100000"/>
              </a:lnSpc>
              <a:spcBef>
                <a:spcPts val="540"/>
              </a:spcBef>
              <a:buAutoNum type="arabicPeriod" startAt="3"/>
              <a:tabLst>
                <a:tab pos="688975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若先閃避而未減速發生撞擊時，將受到較嚴重的衝擊力與傷害。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90874" y="497400"/>
            <a:ext cx="101091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0" b="1">
                <a:solidFill>
                  <a:srgbClr val="00AEEF"/>
                </a:solidFill>
                <a:latin typeface="微軟正黑體"/>
                <a:cs typeface="微軟正黑體"/>
              </a:rPr>
              <a:t>安全速度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82373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55904" y="357967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3001" y="432009"/>
            <a:ext cx="430531" cy="226796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2886367" y="436257"/>
            <a:ext cx="19075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學習如何判斷安全速</a:t>
            </a:r>
            <a:r>
              <a:rPr dirty="0" sz="1100" spc="-50">
                <a:solidFill>
                  <a:srgbClr val="58595B"/>
                </a:solidFill>
                <a:latin typeface="微軟正黑體"/>
                <a:cs typeface="微軟正黑體"/>
              </a:rPr>
              <a:t>度</a:t>
            </a:r>
            <a:endParaRPr sz="1100">
              <a:latin typeface="微軟正黑體"/>
              <a:cs typeface="微軟正黑體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3001" y="855008"/>
            <a:ext cx="430531" cy="226796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886367" y="859269"/>
            <a:ext cx="3444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方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法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瞭解速度與衝擊力及道路環境對安全速度的影</a:t>
            </a:r>
            <a:r>
              <a:rPr dirty="0" sz="1100" spc="-50">
                <a:solidFill>
                  <a:srgbClr val="58595B"/>
                </a:solidFill>
                <a:latin typeface="微軟正黑體"/>
                <a:cs typeface="微軟正黑體"/>
              </a:rPr>
              <a:t>響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682370" y="1189202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00"/>
                </a:lnTo>
                <a:lnTo>
                  <a:pt x="6877621" y="260400"/>
                </a:lnTo>
                <a:lnTo>
                  <a:pt x="68776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1338474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663750" y="1179005"/>
            <a:ext cx="19050" cy="4149090"/>
            <a:chOff x="2663750" y="1179005"/>
            <a:chExt cx="19050" cy="4149090"/>
          </a:xfrm>
        </p:grpSpPr>
        <p:sp>
          <p:nvSpPr>
            <p:cNvPr id="20" name="object 20" descr=""/>
            <p:cNvSpPr/>
            <p:nvPr/>
          </p:nvSpPr>
          <p:spPr>
            <a:xfrm>
              <a:off x="2663750" y="1401007"/>
              <a:ext cx="19050" cy="3927475"/>
            </a:xfrm>
            <a:custGeom>
              <a:avLst/>
              <a:gdLst/>
              <a:ahLst/>
              <a:cxnLst/>
              <a:rect l="l" t="t" r="r" b="b"/>
              <a:pathLst>
                <a:path w="19050" h="3927475">
                  <a:moveTo>
                    <a:pt x="19050" y="0"/>
                  </a:moveTo>
                  <a:lnTo>
                    <a:pt x="0" y="0"/>
                  </a:lnTo>
                  <a:lnTo>
                    <a:pt x="0" y="3926998"/>
                  </a:lnTo>
                  <a:lnTo>
                    <a:pt x="19050" y="392699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F98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673275" y="1179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4573075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71300" y="1023048"/>
            <a:ext cx="1162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【建議時數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2023-10-26T01:24:08Z</dcterms:created>
  <dcterms:modified xsi:type="dcterms:W3CDTF">2023-10-26T01:24:08Z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2023-03-10T00:00:00Z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2023-10-26T00:00:00Z</vt:filetime>
  </property>
  <property fmtid="{D5CDD505-2E9C-101B-9397-08002B2CF9AE}" pid="5" name="Producer">
    <vt:lpwstr>Adobe PDF Library 15.0</vt:lpwstr>
  </property>
</Properties>
</file>