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7556500" cy="5334000"/>
  <p:notesSz cx="7556500" cy="5334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414042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56005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056005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0" y="50406"/>
                </a:moveTo>
                <a:lnTo>
                  <a:pt x="503999" y="50406"/>
                </a:lnTo>
                <a:lnTo>
                  <a:pt x="503999" y="0"/>
                </a:lnTo>
                <a:lnTo>
                  <a:pt x="0" y="0"/>
                </a:lnTo>
                <a:lnTo>
                  <a:pt x="0" y="504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7056005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050" b="1" i="0">
                <a:solidFill>
                  <a:srgbClr val="414042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90000" y="1422308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990000" y="1995892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90000" y="2569526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990000" y="3143109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990000" y="3716693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990000" y="4290326"/>
            <a:ext cx="5580380" cy="0"/>
          </a:xfrm>
          <a:custGeom>
            <a:avLst/>
            <a:gdLst/>
            <a:ahLst/>
            <a:cxnLst/>
            <a:rect l="l" t="t" r="r" b="b"/>
            <a:pathLst>
              <a:path w="5580380" h="0">
                <a:moveTo>
                  <a:pt x="0" y="0"/>
                </a:moveTo>
                <a:lnTo>
                  <a:pt x="5579999" y="0"/>
                </a:lnTo>
              </a:path>
            </a:pathLst>
          </a:custGeom>
          <a:ln w="12700">
            <a:solidFill>
              <a:srgbClr val="29638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1602" y="4183626"/>
            <a:ext cx="992266" cy="52786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06500" y="921938"/>
            <a:ext cx="5211445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1" i="0">
                <a:solidFill>
                  <a:srgbClr val="414042"/>
                </a:solidFill>
                <a:latin typeface="微軟正黑體"/>
                <a:cs typeface="微軟正黑體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Relationship Id="rId4" Type="http://schemas.openxmlformats.org/officeDocument/2006/relationships/image" Target="../media/image15.jp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5" Type="http://schemas.openxmlformats.org/officeDocument/2006/relationships/image" Target="../media/image19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image" Target="../media/image21.jpg"/><Relationship Id="rId4" Type="http://schemas.openxmlformats.org/officeDocument/2006/relationships/image" Target="../media/image22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g"/><Relationship Id="rId3" Type="http://schemas.openxmlformats.org/officeDocument/2006/relationships/image" Target="../media/image24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jpg"/><Relationship Id="rId3" Type="http://schemas.openxmlformats.org/officeDocument/2006/relationships/image" Target="../media/image26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thb.gov.tw/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4034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3457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337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1025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講解機車右轉彎法規規定。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由其餘教練扮演機車騎士及汽車駕駛，實際演練正確及錯誤之情形。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202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教學指引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1050" spc="-10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右轉彎指引如下：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algn="just" marL="264160" marR="45085" indent="-138430">
                        <a:lnSpc>
                          <a:spcPct val="142800"/>
                        </a:lnSpc>
                        <a:buAutoNum type="arabicPeriod"/>
                        <a:tabLst>
                          <a:tab pos="28384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右轉彎時，應在距離交岔路口三十公尺前顯示右方向燈或手勢，依照變換車道的操作要	領，換入最外側車道或右轉車道，駛至路口後接著再慢慢右轉，進入欲轉入方向的</a:t>
                      </a: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外	側車道。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algn="just"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但由慢車道右轉彎時應於距交岔路口三十至六十公尺處，換入慢車道。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83845" marR="44450" indent="-158115">
                        <a:lnSpc>
                          <a:spcPct val="142800"/>
                        </a:lnSpc>
                        <a:buFont typeface=""/>
                        <a:buAutoNum type="arabicPeriod"/>
                        <a:tabLst>
                          <a:tab pos="283845" algn="l"/>
                          <a:tab pos="286385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右轉彎時，應先擺頭察看，確認沒有行人與直行車後，且隨時注意右後方是否有來車試圖超越前車，再行右轉，並不得駛出路面邊線。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同一車道轉彎時，注意前後車之安全距離，切勿與他車並行。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右轉後如為二車道道路，應行駛外側車道。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64769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58671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100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03999" y="792005"/>
            <a:ext cx="6480175" cy="2760345"/>
            <a:chOff x="503999" y="792005"/>
            <a:chExt cx="6480175" cy="2760345"/>
          </a:xfrm>
        </p:grpSpPr>
        <p:sp>
          <p:nvSpPr>
            <p:cNvPr id="5" name="object 5" descr=""/>
            <p:cNvSpPr/>
            <p:nvPr/>
          </p:nvSpPr>
          <p:spPr>
            <a:xfrm>
              <a:off x="50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7174" y="798350"/>
              <a:ext cx="0" cy="2747645"/>
            </a:xfrm>
            <a:custGeom>
              <a:avLst/>
              <a:gdLst/>
              <a:ahLst/>
              <a:cxnLst/>
              <a:rect l="l" t="t" r="r" b="b"/>
              <a:pathLst>
                <a:path w="0" h="2747645">
                  <a:moveTo>
                    <a:pt x="0" y="27475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13199" y="795180"/>
              <a:ext cx="5471160" cy="0"/>
            </a:xfrm>
            <a:custGeom>
              <a:avLst/>
              <a:gdLst/>
              <a:ahLst/>
              <a:cxnLst/>
              <a:rect l="l" t="t" r="r" b="b"/>
              <a:pathLst>
                <a:path w="5471159" h="0">
                  <a:moveTo>
                    <a:pt x="0" y="0"/>
                  </a:moveTo>
                  <a:lnTo>
                    <a:pt x="547080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13199" y="798350"/>
              <a:ext cx="0" cy="2747645"/>
            </a:xfrm>
            <a:custGeom>
              <a:avLst/>
              <a:gdLst/>
              <a:ahLst/>
              <a:cxnLst/>
              <a:rect l="l" t="t" r="r" b="b"/>
              <a:pathLst>
                <a:path w="0" h="2747645">
                  <a:moveTo>
                    <a:pt x="0" y="27475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980825" y="798350"/>
              <a:ext cx="0" cy="2747645"/>
            </a:xfrm>
            <a:custGeom>
              <a:avLst/>
              <a:gdLst/>
              <a:ahLst/>
              <a:cxnLst/>
              <a:rect l="l" t="t" r="r" b="b"/>
              <a:pathLst>
                <a:path w="0" h="2747645">
                  <a:moveTo>
                    <a:pt x="0" y="27475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03999" y="35490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513199" y="3549030"/>
              <a:ext cx="5471160" cy="0"/>
            </a:xfrm>
            <a:custGeom>
              <a:avLst/>
              <a:gdLst/>
              <a:ahLst/>
              <a:cxnLst/>
              <a:rect l="l" t="t" r="r" b="b"/>
              <a:pathLst>
                <a:path w="5471159" h="0">
                  <a:moveTo>
                    <a:pt x="0" y="0"/>
                  </a:moveTo>
                  <a:lnTo>
                    <a:pt x="547080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22278" y="207420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626500" y="809292"/>
            <a:ext cx="4290060" cy="26924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三、左方車應讓右方車先行</a:t>
            </a:r>
            <a:endParaRPr sz="105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dirty="0" sz="1050" spc="-30" b="0">
                <a:solidFill>
                  <a:srgbClr val="414042"/>
                </a:solidFill>
                <a:latin typeface="微軟正黑體 Light"/>
                <a:cs typeface="微軟正黑體 Light"/>
              </a:rPr>
              <a:t>( 一 ) 同為直行車，指引如下：</a:t>
            </a:r>
            <a:endParaRPr sz="1050">
              <a:latin typeface="微軟正黑體 Light"/>
              <a:cs typeface="微軟正黑體 Light"/>
            </a:endParaRPr>
          </a:p>
          <a:p>
            <a:pPr marL="262255" indent="-1155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6225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行經無號誌路口時減速。</a:t>
            </a:r>
            <a:endParaRPr sz="1050">
              <a:latin typeface="微軟正黑體 Light"/>
              <a:cs typeface="微軟正黑體 Light"/>
            </a:endParaRPr>
          </a:p>
          <a:p>
            <a:pPr marL="269240" indent="-13843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6924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直行時要擺頭察看注意是否有來車。</a:t>
            </a:r>
            <a:endParaRPr sz="1050">
              <a:latin typeface="微軟正黑體 Light"/>
              <a:cs typeface="微軟正黑體 Light"/>
            </a:endParaRPr>
          </a:p>
          <a:p>
            <a:pPr marL="269240" indent="-13843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6924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當發現右方有來車欲直行時，應暫停讓右方車先行。</a:t>
            </a:r>
            <a:endParaRPr sz="1050">
              <a:latin typeface="微軟正黑體 Light"/>
              <a:cs typeface="微軟正黑體 Light"/>
            </a:endParaRPr>
          </a:p>
          <a:p>
            <a:pPr marL="12700" marR="8255" indent="259079">
              <a:lnSpc>
                <a:spcPct val="142800"/>
              </a:lnSpc>
              <a:buAutoNum type="arabicPeriod"/>
              <a:tabLst>
                <a:tab pos="27178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待右方車通過後，仍須擺頭再次察看有無來車，確認無車後再通行。</a:t>
            </a:r>
            <a:r>
              <a:rPr dirty="0" sz="1050" spc="-50" b="0">
                <a:solidFill>
                  <a:srgbClr val="414042"/>
                </a:solidFill>
                <a:latin typeface="微軟正黑體 Light"/>
                <a:cs typeface="微軟正黑體 Light"/>
              </a:rPr>
              <a:t> </a:t>
            </a:r>
            <a:r>
              <a:rPr dirty="0" sz="1050" spc="-30" b="0">
                <a:solidFill>
                  <a:srgbClr val="414042"/>
                </a:solidFill>
                <a:latin typeface="微軟正黑體 Light"/>
                <a:cs typeface="微軟正黑體 Light"/>
              </a:rPr>
              <a:t>( 二 ) 同為轉彎車，指引如下：</a:t>
            </a:r>
            <a:endParaRPr sz="1050">
              <a:latin typeface="微軟正黑體 Light"/>
              <a:cs typeface="微軟正黑體 Light"/>
            </a:endParaRPr>
          </a:p>
          <a:p>
            <a:pPr marL="272415" indent="-12128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7241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應距交岔路口三十公尺前顯示方向燈。</a:t>
            </a:r>
            <a:endParaRPr sz="1050">
              <a:latin typeface="微軟正黑體 Light"/>
              <a:cs typeface="微軟正黑體 Light"/>
            </a:endParaRPr>
          </a:p>
          <a:p>
            <a:pPr marL="27495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7495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行經無號誌路口時減速。</a:t>
            </a:r>
            <a:endParaRPr sz="1050">
              <a:latin typeface="微軟正黑體 Light"/>
              <a:cs typeface="微軟正黑體 Light"/>
            </a:endParaRPr>
          </a:p>
          <a:p>
            <a:pPr marL="27495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7495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轉彎時要擺頭察看注意是否有來車。</a:t>
            </a:r>
            <a:endParaRPr sz="1050">
              <a:latin typeface="微軟正黑體 Light"/>
              <a:cs typeface="微軟正黑體 Light"/>
            </a:endParaRPr>
          </a:p>
          <a:p>
            <a:pPr marL="277495" indent="-14668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7749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當發現右方有來車欲轉彎時，應暫停讓右方車先行。</a:t>
            </a:r>
            <a:endParaRPr sz="1050">
              <a:latin typeface="微軟正黑體 Light"/>
              <a:cs typeface="微軟正黑體 Light"/>
            </a:endParaRPr>
          </a:p>
          <a:p>
            <a:pPr marL="274955" indent="-144145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27495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待右方車通過後，仍須擺頭再次察看有無來車，確認無車後再通行。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655" y="4050502"/>
            <a:ext cx="2386330" cy="1083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195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支線道機車行駛在接近路口處之道路上有設置倒三角形紅色之「讓路標誌」或</a:t>
            </a:r>
            <a:endParaRPr sz="900">
              <a:latin typeface="微軟正黑體 Light"/>
              <a:cs typeface="微軟正黑體 Light"/>
            </a:endParaRPr>
          </a:p>
          <a:p>
            <a:pPr algn="just" marL="361950" marR="5080">
              <a:lnSpc>
                <a:spcPct val="120300"/>
              </a:lnSpc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「讓路標線」時，機車騎士必須慢行或停車，觀察幹線道行車狀況，讓幹線道車優先通行後認為安全時，方得續行。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83996" y="360007"/>
            <a:ext cx="5616575" cy="260985"/>
          </a:xfrm>
          <a:prstGeom prst="rect"/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0" b="0">
                <a:latin typeface="微軟正黑體"/>
                <a:cs typeface="微軟正黑體"/>
              </a:rPr>
              <a:t>圖片示範：( 一) 支線道車應讓幹線道車先行、少線道車應讓多線道車先行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671300" y="2055282"/>
            <a:ext cx="2046605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機車行駛在接近路口處道路右側有設置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八角形紅色之「停車再開標誌」時，機</a:t>
            </a: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車騎士必須停車觀察，認為安全時，方</a:t>
            </a:r>
            <a:r>
              <a:rPr dirty="0" sz="90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得再開。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40257" y="2055167"/>
            <a:ext cx="2037080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機車行駛於接近路口處之閃紅燈之支線道時，機車騎士應減速接近，先停止於交岔路口前，讓閃黃燈之幹線道車優先通行後認為安全時，方得續行。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063277" y="2055053"/>
            <a:ext cx="2008505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機車行駛在接近路口處之道路上有設置白色之「停標字」時，機車騎士至此必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須停車再開。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009" y="792022"/>
            <a:ext cx="1998560" cy="127798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4009" y="2790025"/>
            <a:ext cx="1998560" cy="1277975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52991" y="792022"/>
            <a:ext cx="1998573" cy="1277988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57431" y="791997"/>
            <a:ext cx="1998567" cy="1278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58671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102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91299" y="3231859"/>
            <a:ext cx="6416040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應距交岔路口三十公尺前打左轉方向燈， 接近路口的同時，開始減速設定，目標視 禮讓直行車輛通過後，方能左轉匯入車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視線移動至照後鏡上，左右擺頭確認後  覺轉移停等區城( 並不能佔用對向車道)。 道。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方來車狀況。</a:t>
            </a:r>
            <a:endParaRPr sz="900">
              <a:latin typeface="微軟正黑體 Light"/>
              <a:cs typeface="微軟正黑體 Light"/>
            </a:endParaRPr>
          </a:p>
          <a:p>
            <a:pPr marL="2181225" marR="2173605">
              <a:lnSpc>
                <a:spcPct val="120300"/>
              </a:lnSpc>
            </a:pPr>
            <a:r>
              <a:rPr dirty="0" sz="900" spc="40" b="0">
                <a:solidFill>
                  <a:srgbClr val="414042"/>
                </a:solidFill>
                <a:latin typeface="微軟正黑體 Light"/>
                <a:cs typeface="微軟正黑體 Light"/>
              </a:rPr>
              <a:t>行至目標視覺轉移區域的同時，觀察各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路口來車狀況。</a:t>
            </a:r>
            <a:endParaRPr sz="900">
              <a:latin typeface="微軟正黑體 Light"/>
              <a:cs typeface="微軟正黑體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微軟正黑體 Light"/>
              <a:cs typeface="微軟正黑體 Light"/>
            </a:endParaRPr>
          </a:p>
          <a:p>
            <a:pPr marL="2181225" marR="2173605">
              <a:lnSpc>
                <a:spcPct val="120300"/>
              </a:lnSpc>
            </a:pPr>
            <a:r>
              <a:rPr dirty="0" sz="900" spc="40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當發現對向有直行來車同時，應先禮讓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對向直行來車。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999" y="1511998"/>
            <a:ext cx="2055634" cy="1709991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71178" y="1511998"/>
            <a:ext cx="2055634" cy="1709991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38369" y="1511998"/>
            <a:ext cx="2055634" cy="1709991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503999" y="360007"/>
            <a:ext cx="4646930" cy="260985"/>
          </a:xfrm>
          <a:prstGeom prst="rect">
            <a:avLst/>
          </a:prstGeom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0">
                <a:solidFill>
                  <a:srgbClr val="FFFFFF"/>
                </a:solidFill>
                <a:latin typeface="微軟正黑體"/>
                <a:cs typeface="微軟正黑體"/>
              </a:rPr>
              <a:t>圖片示範： ( 二 ) 轉彎車應讓直行車先行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5700" y="763957"/>
            <a:ext cx="6383655" cy="459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車輛行駛允許直接左轉路口，欲左轉應於前方三十公尺前顯示方向燈，行至交岔路中心處等待左轉，並不</a:t>
            </a:r>
            <a:endParaRPr sz="11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得占用來車道搶先左轉。</a:t>
            </a:r>
            <a:endParaRPr sz="11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655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671300" y="3231859"/>
            <a:ext cx="6397625" cy="1346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應距交岔路口三十公尺前打右轉方向燈， 接近路口的同時，開始減速設定目標視覺 依序匯入車道後，與前車保持安全距離視線移動至照後鏡上，左右擺頭確認後  轉移區域行至目標視覺轉移區域的同時， 並留意路況。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  <a:tabLst>
                <a:tab pos="2174240" algn="l"/>
              </a:tabLst>
            </a:pP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方來車狀況</a:t>
            </a:r>
            <a:r>
              <a:rPr dirty="0" sz="900" spc="-50" b="0">
                <a:solidFill>
                  <a:srgbClr val="414042"/>
                </a:solidFill>
                <a:latin typeface="微軟正黑體 Light"/>
                <a:cs typeface="微軟正黑體 Light"/>
              </a:rPr>
              <a:t>。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	觀察各路口來車狀況</a:t>
            </a:r>
            <a:r>
              <a:rPr dirty="0" sz="900" spc="-50" b="0">
                <a:solidFill>
                  <a:srgbClr val="414042"/>
                </a:solidFill>
                <a:latin typeface="微軟正黑體 Light"/>
                <a:cs typeface="微軟正黑體 Light"/>
              </a:rPr>
              <a:t>。</a:t>
            </a:r>
            <a:endParaRPr sz="900">
              <a:latin typeface="微軟正黑體 Light"/>
              <a:cs typeface="微軟正黑體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微軟正黑體 Light"/>
              <a:cs typeface="微軟正黑體 Light"/>
            </a:endParaRPr>
          </a:p>
          <a:p>
            <a:pPr algn="just" marL="2174240" marR="2160905">
              <a:lnSpc>
                <a:spcPct val="120300"/>
              </a:lnSpc>
            </a:pP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當發現匯入線道有直行車（1 號車）</a:t>
            </a:r>
            <a:r>
              <a:rPr dirty="0" sz="900" spc="-25" b="0">
                <a:solidFill>
                  <a:srgbClr val="414042"/>
                </a:solidFill>
                <a:latin typeface="微軟正黑體 Light"/>
                <a:cs typeface="微軟正黑體 Light"/>
              </a:rPr>
              <a:t>應禮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讓直行車通過，發現對向有左轉車（2</a:t>
            </a:r>
            <a:r>
              <a:rPr dirty="0" sz="900" spc="-40" b="0">
                <a:solidFill>
                  <a:srgbClr val="414042"/>
                </a:solidFill>
                <a:latin typeface="微軟正黑體 Light"/>
                <a:cs typeface="微軟正黑體 Light"/>
              </a:rPr>
              <a:t> 號</a:t>
            </a:r>
            <a:r>
              <a:rPr dirty="0" sz="900" spc="60" b="0">
                <a:solidFill>
                  <a:srgbClr val="414042"/>
                </a:solidFill>
                <a:latin typeface="微軟正黑體 Light"/>
                <a:cs typeface="微軟正黑體 Light"/>
              </a:rPr>
              <a:t>車）</a:t>
            </a:r>
            <a:r>
              <a:rPr dirty="0" sz="900" spc="25" b="0">
                <a:solidFill>
                  <a:srgbClr val="414042"/>
                </a:solidFill>
                <a:latin typeface="微軟正黑體 Light"/>
                <a:cs typeface="微軟正黑體 Light"/>
              </a:rPr>
              <a:t>來時，應禮讓對向左轉車通過後，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方能右轉匯入車道。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009" y="1511998"/>
            <a:ext cx="2055634" cy="1709991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3999" y="1511998"/>
            <a:ext cx="2055634" cy="1709991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00358" y="1511998"/>
            <a:ext cx="2055634" cy="1709991"/>
          </a:xfrm>
          <a:prstGeom prst="rect">
            <a:avLst/>
          </a:prstGeom>
        </p:spPr>
      </p:pic>
      <p:sp>
        <p:nvSpPr>
          <p:cNvPr id="11" name="object 11" descr=""/>
          <p:cNvSpPr txBox="1"/>
          <p:nvPr/>
        </p:nvSpPr>
        <p:spPr>
          <a:xfrm>
            <a:off x="683996" y="360007"/>
            <a:ext cx="4646930" cy="260985"/>
          </a:xfrm>
          <a:prstGeom prst="rect">
            <a:avLst/>
          </a:prstGeom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0">
                <a:solidFill>
                  <a:srgbClr val="FFFFFF"/>
                </a:solidFill>
                <a:latin typeface="微軟正黑體"/>
                <a:cs typeface="微軟正黑體"/>
              </a:rPr>
              <a:t>圖片示範： ( 二 ) 轉彎車應讓直行車先行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71300" y="763957"/>
            <a:ext cx="6397625" cy="459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車輛行駛於單一線道，機車行駛至交岔路口，欲右轉進入單線道之單行道路，機車應路口前減速停止，轉</a:t>
            </a:r>
            <a:endParaRPr sz="1100">
              <a:latin typeface="微軟正黑體"/>
              <a:cs typeface="微軟正黑體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頭確認左側及對向來車狀況，再行轉彎。</a:t>
            </a:r>
            <a:endParaRPr sz="11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958671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606300" y="972859"/>
            <a:ext cx="1061720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行經無號誌路口時減速，直行時要擺頭察看注意是否有來車。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606300" y="3113012"/>
            <a:ext cx="1061720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待右方車通過後，仍須擺頭再次察看有無來車，確認無車後再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通行。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46248" y="972631"/>
            <a:ext cx="1061720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當發現右方有來車欲直行時，應暫停讓右方車先行。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846248" y="3112784"/>
            <a:ext cx="1075690" cy="167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8415">
              <a:lnSpc>
                <a:spcPct val="120300"/>
              </a:lnSpc>
              <a:spcBef>
                <a:spcPts val="100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當發現右方有來車欲右轉彎且車身已轉向</a:t>
            </a:r>
            <a:r>
              <a:rPr dirty="0" sz="90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出來時：</a:t>
            </a:r>
            <a:endParaRPr sz="900">
              <a:latin typeface="微軟正黑體 Light"/>
              <a:cs typeface="微軟正黑體 Light"/>
            </a:endParaRPr>
          </a:p>
          <a:p>
            <a:pPr algn="just" marL="12700" marR="5080" indent="146050">
              <a:lnSpc>
                <a:spcPct val="120300"/>
              </a:lnSpc>
              <a:buAutoNum type="arabicParenBoth"/>
              <a:tabLst>
                <a:tab pos="158750" algn="l"/>
              </a:tabLst>
            </a:pP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如該車繼續進行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右轉彎動作，則應等待該車轉彎完成後再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直行。</a:t>
            </a:r>
            <a:endParaRPr sz="900">
              <a:latin typeface="微軟正黑體 Light"/>
              <a:cs typeface="微軟正黑體 Light"/>
            </a:endParaRPr>
          </a:p>
          <a:p>
            <a:pPr algn="just" marL="12700" marR="7620" indent="164465">
              <a:lnSpc>
                <a:spcPct val="120300"/>
              </a:lnSpc>
              <a:buAutoNum type="arabicParenBoth"/>
              <a:tabLst>
                <a:tab pos="177165" algn="l"/>
              </a:tabLst>
            </a:pPr>
            <a:r>
              <a:rPr dirty="0" sz="900" spc="80" b="0">
                <a:solidFill>
                  <a:srgbClr val="414042"/>
                </a:solidFill>
                <a:latin typeface="微軟正黑體 Light"/>
                <a:cs typeface="微軟正黑體 Light"/>
              </a:rPr>
              <a:t>如該車暫停轉彎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禮讓直行車時，則應緩慢直行通過。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999" y="1025995"/>
            <a:ext cx="2055634" cy="1709991"/>
          </a:xfrm>
          <a:prstGeom prst="rect">
            <a:avLst/>
          </a:prstGeom>
        </p:spPr>
      </p:pic>
      <p:pic>
        <p:nvPicPr>
          <p:cNvPr id="9" name="object 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724173" y="3157207"/>
            <a:ext cx="2055634" cy="1709991"/>
          </a:xfrm>
          <a:prstGeom prst="rect">
            <a:avLst/>
          </a:prstGeom>
        </p:spPr>
      </p:pic>
      <p:pic>
        <p:nvPicPr>
          <p:cNvPr id="10" name="object 10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740365" y="1025995"/>
            <a:ext cx="2055634" cy="1709991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03999" y="3157207"/>
            <a:ext cx="2055634" cy="170999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503999" y="360007"/>
            <a:ext cx="4646930" cy="260985"/>
          </a:xfrm>
          <a:prstGeom prst="rect"/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0" b="0">
                <a:latin typeface="微軟正黑體"/>
                <a:cs typeface="微軟正黑體"/>
              </a:rPr>
              <a:t>圖片示範： ( 三 ) 左方車應讓右方車先行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05700" y="763957"/>
            <a:ext cx="7099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同為直行車</a:t>
            </a:r>
            <a:endParaRPr sz="11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655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2768749" y="972859"/>
            <a:ext cx="1057910" cy="355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公尺前打左方向燈。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2768749" y="1468121"/>
            <a:ext cx="1057910" cy="85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行經無號誌路口時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減速。</a:t>
            </a:r>
            <a:endParaRPr sz="900">
              <a:latin typeface="微軟正黑體 Light"/>
              <a:cs typeface="微軟正黑體 Ligh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700">
              <a:latin typeface="微軟正黑體 Light"/>
              <a:cs typeface="微軟正黑體 Light"/>
            </a:endParaRPr>
          </a:p>
          <a:p>
            <a:pPr marL="12700" marR="5080">
              <a:lnSpc>
                <a:spcPct val="120300"/>
              </a:lnSpc>
              <a:spcBef>
                <a:spcPts val="5"/>
              </a:spcBef>
            </a:pP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轉彎時要擺頭察看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注意是否有來車。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768749" y="3112898"/>
            <a:ext cx="1061085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90" b="0">
                <a:solidFill>
                  <a:srgbClr val="414042"/>
                </a:solidFill>
                <a:latin typeface="微軟正黑體 Light"/>
                <a:cs typeface="微軟正黑體 Light"/>
              </a:rPr>
              <a:t>待右方車通過後，</a:t>
            </a: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仍須擺頭再次察看有無來車，確認無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車後再通行。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25499" y="972516"/>
            <a:ext cx="1061085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0300"/>
              </a:lnSpc>
              <a:spcBef>
                <a:spcPts val="100"/>
              </a:spcBef>
            </a:pPr>
            <a:r>
              <a:rPr dirty="0" sz="900" spc="105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當發現右方有來車欲轉彎時，應暫停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讓右方車先行。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4009" y="1025995"/>
            <a:ext cx="2021370" cy="1709991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1315" y="1025995"/>
            <a:ext cx="2021370" cy="1709991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84009" y="3157207"/>
            <a:ext cx="2021370" cy="1709991"/>
          </a:xfrm>
          <a:prstGeom prst="rect">
            <a:avLst/>
          </a:prstGeom>
        </p:spPr>
      </p:pic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83996" y="360007"/>
            <a:ext cx="4646930" cy="260985"/>
          </a:xfrm>
          <a:prstGeom prst="rect"/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0" b="0">
                <a:latin typeface="微軟正黑體"/>
                <a:cs typeface="微軟正黑體"/>
              </a:rPr>
              <a:t>圖片示範：( 三 ) 左方車應讓右方車先行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71300" y="763957"/>
            <a:ext cx="70993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0" b="1">
                <a:solidFill>
                  <a:srgbClr val="58595B"/>
                </a:solidFill>
                <a:latin typeface="微軟正黑體"/>
                <a:cs typeface="微軟正黑體"/>
              </a:rPr>
              <a:t>同為轉彎車</a:t>
            </a:r>
            <a:endParaRPr sz="1100">
              <a:latin typeface="微軟正黑體"/>
              <a:cs typeface="微軟正黑體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958671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106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3999" y="792005"/>
          <a:ext cx="6556375" cy="4133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467350"/>
              </a:tblGrid>
              <a:tr h="283210">
                <a:tc>
                  <a:txBody>
                    <a:bodyPr/>
                    <a:lstStyle/>
                    <a:p>
                      <a:pPr marL="227329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565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機車行經行人穿越道或交岔路口遇有行人穿越，應暫停禮讓行人通過。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6032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行經行人穿越道或交岔路口遇有行人穿越時應注意事項。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瞭解行人在行人穿越道上有絕對的優先通行權。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機車與行人可能會發生的車禍型態。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路口慢看停。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機車行近未設行車管制號誌之行人穿越道前，應減速慢行。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養成擺頭左右確認察看及路口提高注意力之習慣。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當發現有行人在行人穿越道或交岔路口遇有行人穿越時，能夠禮讓行人優先通行。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路口慢看停，應停讓行人先行。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 marL="227329" marR="154305" indent="-68580">
                        <a:lnSpc>
                          <a:spcPct val="159100"/>
                        </a:lnSpc>
                        <a:spcBef>
                          <a:spcPts val="390"/>
                        </a:spcBef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95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交岔路口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及行人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91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講解機車禮讓行人法規規定。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由教練扮演機車騎士及行人，實際演練正確及錯誤之情形。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1299" y="319400"/>
            <a:ext cx="270129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第六單元∶路口禮讓行人</a:t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655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683999" y="792005"/>
            <a:ext cx="6372225" cy="2871470"/>
            <a:chOff x="683999" y="792005"/>
            <a:chExt cx="6372225" cy="2871470"/>
          </a:xfrm>
        </p:grpSpPr>
        <p:sp>
          <p:nvSpPr>
            <p:cNvPr id="8" name="object 8" descr=""/>
            <p:cNvSpPr/>
            <p:nvPr/>
          </p:nvSpPr>
          <p:spPr>
            <a:xfrm>
              <a:off x="68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174" y="798355"/>
              <a:ext cx="0" cy="2858770"/>
            </a:xfrm>
            <a:custGeom>
              <a:avLst/>
              <a:gdLst/>
              <a:ahLst/>
              <a:cxnLst/>
              <a:rect l="l" t="t" r="r" b="b"/>
              <a:pathLst>
                <a:path w="0" h="2858770">
                  <a:moveTo>
                    <a:pt x="0" y="285830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9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93199" y="798355"/>
              <a:ext cx="0" cy="2858770"/>
            </a:xfrm>
            <a:custGeom>
              <a:avLst/>
              <a:gdLst/>
              <a:ahLst/>
              <a:cxnLst/>
              <a:rect l="l" t="t" r="r" b="b"/>
              <a:pathLst>
                <a:path w="0" h="2858770">
                  <a:moveTo>
                    <a:pt x="0" y="285830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052824" y="798355"/>
              <a:ext cx="0" cy="2858770"/>
            </a:xfrm>
            <a:custGeom>
              <a:avLst/>
              <a:gdLst/>
              <a:ahLst/>
              <a:cxnLst/>
              <a:rect l="l" t="t" r="r" b="b"/>
              <a:pathLst>
                <a:path w="0" h="2858770">
                  <a:moveTo>
                    <a:pt x="0" y="2858300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83999" y="36598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3199" y="365983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902277" y="212960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6" name="object 16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pc="-5"/>
              <a:t>路口禮讓行人，指引如下：</a:t>
            </a:r>
          </a:p>
          <a:p>
            <a:pPr algn="just" marL="173990" indent="-16129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73990" algn="l"/>
              </a:tabLst>
            </a:pPr>
            <a:r>
              <a:rPr dirty="0" spc="-5" b="0">
                <a:latin typeface="微軟正黑體 Light"/>
                <a:cs typeface="微軟正黑體 Light"/>
              </a:rPr>
              <a:t>學員行近未設行車管制號誌之行人穿越道前，應減速慢行。</a:t>
            </a:r>
          </a:p>
          <a:p>
            <a:pPr algn="just" marL="170180" marR="8890" indent="-158115">
              <a:lnSpc>
                <a:spcPct val="142800"/>
              </a:lnSpc>
              <a:buFont typeface=""/>
              <a:buAutoNum type="arabicPeriod"/>
              <a:tabLst>
                <a:tab pos="170180" algn="l"/>
                <a:tab pos="172720" algn="l"/>
              </a:tabLst>
            </a:pPr>
            <a:r>
              <a:rPr dirty="0" b="0">
                <a:latin typeface="Times New Roman"/>
                <a:cs typeface="Times New Roman"/>
              </a:rPr>
              <a:t>	</a:t>
            </a:r>
            <a:r>
              <a:rPr dirty="0" spc="-5" b="0">
                <a:latin typeface="微軟正黑體 Light"/>
                <a:cs typeface="微軟正黑體 Light"/>
              </a:rPr>
              <a:t>學員行近行人穿越道，遇有行人穿越、攜帶白手杖或導盲犬之視覺功能障礙者時，無論有無交通指揮人員指揮或號誌指示，均應暫停讓行人、視覺功能障礙者先行通過。</a:t>
            </a:r>
          </a:p>
          <a:p>
            <a:pPr algn="just" marL="170180" marR="6350" indent="-158115">
              <a:lnSpc>
                <a:spcPct val="142800"/>
              </a:lnSpc>
              <a:buFont typeface=""/>
              <a:buAutoNum type="arabicPeriod"/>
              <a:tabLst>
                <a:tab pos="170180" algn="l"/>
                <a:tab pos="172720" algn="l"/>
              </a:tabLst>
            </a:pPr>
            <a:r>
              <a:rPr dirty="0" b="0">
                <a:latin typeface="Times New Roman"/>
                <a:cs typeface="Times New Roman"/>
              </a:rPr>
              <a:t>	</a:t>
            </a:r>
            <a:r>
              <a:rPr dirty="0" spc="-5" b="0">
                <a:latin typeface="微軟正黑體 Light"/>
                <a:cs typeface="微軟正黑體 Light"/>
              </a:rPr>
              <a:t>學員行近未劃設行人穿越道之交岔路口，遇有行人、攜帶白手杖或導盲犬之視覺功能</a:t>
            </a:r>
            <a:r>
              <a:rPr dirty="0" spc="-10" b="0">
                <a:latin typeface="微軟正黑體 Light"/>
                <a:cs typeface="微軟正黑體 Light"/>
              </a:rPr>
              <a:t>障礙者穿越道路時，無論有無交通指揮人員指揮或號誌指示，均應暫停讓行人、視覺</a:t>
            </a:r>
            <a:r>
              <a:rPr dirty="0" spc="-5" b="0">
                <a:latin typeface="微軟正黑體 Light"/>
                <a:cs typeface="微軟正黑體 Light"/>
              </a:rPr>
              <a:t>功能障礙者先行通過。</a:t>
            </a:r>
          </a:p>
          <a:p>
            <a:pPr algn="just" marL="154940" marR="5080" indent="-142875">
              <a:lnSpc>
                <a:spcPct val="142800"/>
              </a:lnSpc>
              <a:buFont typeface=""/>
              <a:buAutoNum type="arabicPeriod"/>
              <a:tabLst>
                <a:tab pos="154940" algn="l"/>
                <a:tab pos="179070" algn="l"/>
              </a:tabLst>
            </a:pPr>
            <a:r>
              <a:rPr dirty="0" b="0">
                <a:latin typeface="Times New Roman"/>
                <a:cs typeface="Times New Roman"/>
              </a:rPr>
              <a:t>	</a:t>
            </a:r>
            <a:r>
              <a:rPr dirty="0" spc="35" b="0">
                <a:latin typeface="微軟正黑體 Light"/>
                <a:cs typeface="微軟正黑體 Light"/>
              </a:rPr>
              <a:t>學員行駛接近行人穿越道，應特別提高注意力並放慢車速行駛，並能隨時煞停禮讓</a:t>
            </a:r>
            <a:r>
              <a:rPr dirty="0" spc="-5" b="0">
                <a:latin typeface="微軟正黑體 Light"/>
                <a:cs typeface="微軟正黑體 Light"/>
              </a:rPr>
              <a:t>行人，且無論路口有無劃設行人穿越道，有無設置行車管制號誌，或有無交通指揮人</a:t>
            </a:r>
            <a:r>
              <a:rPr dirty="0" spc="-35" b="0">
                <a:latin typeface="微軟正黑體 Light"/>
                <a:cs typeface="微軟正黑體 Light"/>
              </a:rPr>
              <a:t>員指揮，只要遇到行人正在穿越道路時，均應暫停行人穿越道前禮讓行人通過，保持距</a:t>
            </a:r>
            <a:r>
              <a:rPr dirty="0" spc="-10" b="0">
                <a:latin typeface="微軟正黑體 Light"/>
                <a:cs typeface="微軟正黑體 Light"/>
              </a:rPr>
              <a:t>離行人行進方向 </a:t>
            </a:r>
            <a:r>
              <a:rPr dirty="0" b="0">
                <a:latin typeface="微軟正黑體 Light"/>
                <a:cs typeface="微軟正黑體 Light"/>
              </a:rPr>
              <a:t>1</a:t>
            </a:r>
            <a:r>
              <a:rPr dirty="0" spc="-15" b="0">
                <a:latin typeface="微軟正黑體 Light"/>
                <a:cs typeface="微軟正黑體 Light"/>
              </a:rPr>
              <a:t> 個車道寬</a:t>
            </a:r>
            <a:r>
              <a:rPr dirty="0" b="0">
                <a:latin typeface="微軟正黑體 Light"/>
                <a:cs typeface="微軟正黑體 Light"/>
              </a:rPr>
              <a:t>（</a:t>
            </a:r>
            <a:r>
              <a:rPr dirty="0" spc="-25" b="0">
                <a:latin typeface="微軟正黑體 Light"/>
                <a:cs typeface="微軟正黑體 Light"/>
              </a:rPr>
              <a:t>約 </a:t>
            </a:r>
            <a:r>
              <a:rPr dirty="0" b="0">
                <a:latin typeface="微軟正黑體 Light"/>
                <a:cs typeface="微軟正黑體 Light"/>
              </a:rPr>
              <a:t>3</a:t>
            </a:r>
            <a:r>
              <a:rPr dirty="0" spc="-20" b="0">
                <a:latin typeface="微軟正黑體 Light"/>
                <a:cs typeface="微軟正黑體 Light"/>
              </a:rPr>
              <a:t> 公尺</a:t>
            </a:r>
            <a:r>
              <a:rPr dirty="0" b="0">
                <a:latin typeface="微軟正黑體 Light"/>
                <a:cs typeface="微軟正黑體 Light"/>
              </a:rPr>
              <a:t>）</a:t>
            </a:r>
            <a:r>
              <a:rPr dirty="0" spc="-5" b="0">
                <a:latin typeface="微軟正黑體 Light"/>
                <a:cs typeface="微軟正黑體 Light"/>
              </a:rPr>
              <a:t>以上之距離後再行駛。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958671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108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3999" y="792005"/>
          <a:ext cx="6556375" cy="4079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467350"/>
              </a:tblGrid>
              <a:tr h="14198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50" spc="-5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汽車未兩段式開車門時，機車騎士應注意事項：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marL="266065" indent="-14033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06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應具前方危險感知意識。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併停於汽車旁時，應具安全意識，留意車門隨時會打開。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應具視野死角觀念。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應保持安全距離與間隔。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開頭燈或晝行燈。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瞭解前方與左右防禦危險感知意識。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35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瞭解汽車之視野死角。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瞭解行車保持安全間隔。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能有判斷危險感知意識的能力。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能有視野死角認知的能力。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能有安全防禦駕駛的觀念。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瞭解交通法規，並養成守法的習慣。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 marL="227329" marR="154305" indent="-68580">
                        <a:lnSpc>
                          <a:spcPct val="159100"/>
                        </a:lnSpc>
                        <a:spcBef>
                          <a:spcPts val="390"/>
                        </a:spcBef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95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車道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及汽車駕駛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小型車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1299" y="319400"/>
            <a:ext cx="491871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第七單元∶應注意前方「汽車突然開啟車門」</a:t>
            </a:r>
            <a:endParaRPr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1655" y="4925250"/>
            <a:ext cx="2800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109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2423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191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5430" indent="-13970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6543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講解汽車未兩段式開車門法規規定。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由其餘教練扮演機車騎士及汽車駕駛，實際演練正確及錯誤之情形。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31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教學指引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dirty="0" sz="1050" spc="-30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機車應注意前方「汽車突然開啟車門」，當發現停靠於路邊的汽車開啟車門時指引如下：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汽車停靠於路邊，機車要減速行駛（要有前方危險感知意識）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1620" indent="-13589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162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有保持安全間隔的觀念，機車駕駛人與在旁靜止車輛必須保持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1</a:t>
                      </a: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公尺以上的安全間隔。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5430" indent="-139700">
                        <a:lnSpc>
                          <a:spcPct val="100000"/>
                        </a:lnSpc>
                        <a:spcBef>
                          <a:spcPts val="535"/>
                        </a:spcBef>
                        <a:buAutoNum type="arabicPeriod"/>
                        <a:tabLst>
                          <a:tab pos="26543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當發現停靠於路邊的汽車開啟車門時，請減速並煞車暫停或檢視車側無直行車，應先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8384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顯示方向燈提醒後方車輛注意做變換車道動作，保持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1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公尺以上的安全間隔。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774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01051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92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3999" y="792005"/>
          <a:ext cx="6448425" cy="40493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026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25730" marR="41910">
                        <a:lnSpc>
                          <a:spcPct val="142800"/>
                        </a:lnSpc>
                        <a:spcBef>
                          <a:spcPts val="1060"/>
                        </a:spcBef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發現前方有一臨停之故障車輛佔據車道，欲變換至內側車道時，應先顯示左方向燈，察看照後鏡並擺頭察看確認後方情形，發現內側車道後方有一直行車輛，讓直行車先行，內側車道內第二輛直行車輛距離尚遠，判斷有安全距離後變換車道行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34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just" marL="125730" marR="41910">
                        <a:lnSpc>
                          <a:spcPts val="1800"/>
                        </a:lnSpc>
                        <a:spcBef>
                          <a:spcPts val="60"/>
                        </a:spcBef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行進中要從外車道變換至內側車道前，應先顯示左邊方向燈，並察看照後鏡並擺頭察看後方是否有車輛。見內側車道有直行汽車，應讓直行車先行，並注意安全距離，待直行車駛離後，再行變換車道；若內側車道直行車距離尚遠，判斷有安全距離後可變換</a:t>
                      </a: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車道行駛。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0979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98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建立機車學員於騎乘時，變換車道應先顯示方向燈提醒後方車輛注意之習慣。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43840" marR="44450" indent="-118745">
                        <a:lnSpc>
                          <a:spcPct val="142800"/>
                        </a:lnSpc>
                        <a:buFont typeface=""/>
                        <a:buAutoNum type="arabicPeriod"/>
                        <a:tabLst>
                          <a:tab pos="243840" algn="l"/>
                          <a:tab pos="264795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應察看照後鏡及擺頭察看後方是否有直行車輛，按照道路交通安全規則應先讓直行車先行並注意安全距離。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確實遵守相關規則，勿任意變換車道以避免發生碰撞。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2446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27329" marR="154305" indent="-68580">
                        <a:lnSpc>
                          <a:spcPct val="159100"/>
                        </a:lnSpc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935" marR="43815" indent="-116839">
                        <a:lnSpc>
                          <a:spcPts val="1800"/>
                        </a:lnSpc>
                        <a:spcBef>
                          <a:spcPts val="60"/>
                        </a:spcBef>
                        <a:buAutoNum type="arabicPeriod"/>
                        <a:tabLst>
                          <a:tab pos="243840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駕訓班內直線兩車道之範圍 ( 直線距離 60 公尺，若距離不足 1-4 教學步驟與第 5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步驟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	</a:t>
                      </a: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可分兩情境演練 )。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39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及汽車駕駛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小型車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762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91299" y="319400"/>
            <a:ext cx="319405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第四單元∶如何正確變換車道</a:t>
            </a:r>
            <a:endParaRPr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62876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03999" y="360007"/>
            <a:ext cx="4646930" cy="260985"/>
          </a:xfrm>
          <a:prstGeom prst="rect">
            <a:avLst/>
          </a:prstGeom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5">
                <a:solidFill>
                  <a:srgbClr val="FFFFFF"/>
                </a:solidFill>
                <a:latin typeface="微軟正黑體"/>
                <a:cs typeface="微軟正黑體"/>
              </a:rPr>
              <a:t>圖片示範：應注意前方「汽車突然開啟車門」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91299" y="3192858"/>
            <a:ext cx="2874010" cy="685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75895" marR="5080" indent="-163830">
              <a:lnSpc>
                <a:spcPct val="120300"/>
              </a:lnSpc>
              <a:spcBef>
                <a:spcPts val="100"/>
              </a:spcBef>
              <a:buAutoNum type="arabicParenBoth"/>
              <a:tabLst>
                <a:tab pos="179705" algn="l"/>
              </a:tabLst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汽車停靠於路邊，機車要減速行駛 ( 要有前方危險感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	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知意識 )。</a:t>
            </a:r>
            <a:endParaRPr sz="900">
              <a:latin typeface="微軟正黑體 Light"/>
              <a:cs typeface="微軟正黑體 Light"/>
            </a:endParaRPr>
          </a:p>
          <a:p>
            <a:pPr marL="174625" indent="-161925">
              <a:lnSpc>
                <a:spcPct val="100000"/>
              </a:lnSpc>
              <a:spcBef>
                <a:spcPts val="219"/>
              </a:spcBef>
              <a:buAutoNum type="arabicParenBoth"/>
              <a:tabLst>
                <a:tab pos="174625" algn="l"/>
              </a:tabLst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有保持安全間隔的觀念，機車駕駛人與在旁靜止車輛</a:t>
            </a:r>
            <a:endParaRPr sz="900">
              <a:latin typeface="微軟正黑體 Light"/>
              <a:cs typeface="微軟正黑體 Light"/>
            </a:endParaRPr>
          </a:p>
          <a:p>
            <a:pPr marL="181610">
              <a:lnSpc>
                <a:spcPct val="100000"/>
              </a:lnSpc>
              <a:spcBef>
                <a:spcPts val="219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必須保持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1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 公尺以上的安全間隔。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999" y="792022"/>
            <a:ext cx="2843999" cy="2375992"/>
          </a:xfrm>
          <a:prstGeom prst="rect">
            <a:avLst/>
          </a:prstGeom>
        </p:spPr>
      </p:pic>
      <p:sp>
        <p:nvSpPr>
          <p:cNvPr id="7" name="object 7" descr=""/>
          <p:cNvSpPr txBox="1"/>
          <p:nvPr/>
        </p:nvSpPr>
        <p:spPr>
          <a:xfrm>
            <a:off x="3587300" y="3180858"/>
            <a:ext cx="2898140" cy="3556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(3)</a:t>
            </a: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 當發現停靠於路邊的汽車開啟車門時，請減速並煞車</a:t>
            </a:r>
            <a:endParaRPr sz="900">
              <a:latin typeface="微軟正黑體 Light"/>
              <a:cs typeface="微軟正黑體 Light"/>
            </a:endParaRPr>
          </a:p>
          <a:p>
            <a:pPr marL="181610">
              <a:lnSpc>
                <a:spcPct val="100000"/>
              </a:lnSpc>
              <a:spcBef>
                <a:spcPts val="219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暫停或保持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1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 公尺以上的安全間隔。</a:t>
            </a:r>
            <a:endParaRPr sz="900">
              <a:latin typeface="微軟正黑體 Light"/>
              <a:cs typeface="微軟正黑體 Light"/>
            </a:endParaRPr>
          </a:p>
        </p:txBody>
      </p:sp>
      <p:pic>
        <p:nvPicPr>
          <p:cNvPr id="8" name="object 8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5301" y="792010"/>
            <a:ext cx="2850692" cy="235799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0064" y="4925250"/>
            <a:ext cx="2546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5" b="1">
                <a:solidFill>
                  <a:srgbClr val="29668E"/>
                </a:solidFill>
                <a:latin typeface="Arial"/>
                <a:cs typeface="Arial"/>
              </a:rPr>
              <a:t>111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37325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073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9554" marR="46355" indent="-123825">
                        <a:lnSpc>
                          <a:spcPct val="142800"/>
                        </a:lnSpc>
                        <a:spcBef>
                          <a:spcPts val="345"/>
                        </a:spcBef>
                        <a:buAutoNum type="arabicPeriod"/>
                        <a:tabLst>
                          <a:tab pos="256540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允許直接左轉路口，應先顯示方向燈換入內側車道或左轉車道，距交岔路口三十公尺前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	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顯示方向燈，行至交岔路口中心處等待左轉，並不得占用來車道搶先左轉。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marR="45085" indent="-139065">
                        <a:lnSpc>
                          <a:spcPct val="142800"/>
                        </a:lnSpc>
                        <a:buAutoNum type="arabicPeriod"/>
                        <a:tabLst>
                          <a:tab pos="26797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轉彎前先停車擺頭察看注意左右方來車，如發現對向有來車 ( 視線受阻 )，應禮讓直行	車優先通行後，始得左轉通過交岔路口。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438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4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 indent="-14859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7432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瞭解機車左轉彎正確駕駛規定。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視線被遮蔽之防禦駕駛行為。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轉彎車應先禮讓直行車之路權觀念。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191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810" indent="-13208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5781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允許直接左轉路口，應先變換至內側車道。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轉彎前距路口三十公尺前應顯示方向燈 ( 預告行車動向 ) 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進入交岔路口前，應減速慢行及擺頭察看，注意左右方來車。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發現對向車道視線受阻，必要時須停等，確認已無來車時始得通行。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轉彎車應讓直行車優先通行 ( 路權觀念 ) 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 marL="227329" marR="154305" indent="-68580">
                        <a:lnSpc>
                          <a:spcPct val="159100"/>
                        </a:lnSpc>
                        <a:spcBef>
                          <a:spcPts val="390"/>
                        </a:spcBef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95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5430" indent="-13970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6543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交岔路口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汽車駕駛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小型車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71299" y="319400"/>
            <a:ext cx="4963795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0">
                <a:solidFill>
                  <a:srgbClr val="29668E"/>
                </a:solidFill>
              </a:rPr>
              <a:t>第八單元∶路口或對向車道視線受阻轉彎( 向)</a:t>
            </a:r>
            <a:endParaRPr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62876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112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03999" y="792005"/>
            <a:ext cx="6372225" cy="4075429"/>
            <a:chOff x="503999" y="792005"/>
            <a:chExt cx="6372225" cy="4075429"/>
          </a:xfrm>
        </p:grpSpPr>
        <p:sp>
          <p:nvSpPr>
            <p:cNvPr id="5" name="object 5" descr=""/>
            <p:cNvSpPr/>
            <p:nvPr/>
          </p:nvSpPr>
          <p:spPr>
            <a:xfrm>
              <a:off x="50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7174" y="798353"/>
              <a:ext cx="0" cy="4062729"/>
            </a:xfrm>
            <a:custGeom>
              <a:avLst/>
              <a:gdLst/>
              <a:ahLst/>
              <a:cxnLst/>
              <a:rect l="l" t="t" r="r" b="b"/>
              <a:pathLst>
                <a:path w="0" h="4062729">
                  <a:moveTo>
                    <a:pt x="0" y="4062501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1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13199" y="798353"/>
              <a:ext cx="0" cy="4062729"/>
            </a:xfrm>
            <a:custGeom>
              <a:avLst/>
              <a:gdLst/>
              <a:ahLst/>
              <a:cxnLst/>
              <a:rect l="l" t="t" r="r" b="b"/>
              <a:pathLst>
                <a:path w="0" h="4062729">
                  <a:moveTo>
                    <a:pt x="0" y="4062501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2824" y="798353"/>
              <a:ext cx="0" cy="4062729"/>
            </a:xfrm>
            <a:custGeom>
              <a:avLst/>
              <a:gdLst/>
              <a:ahLst/>
              <a:cxnLst/>
              <a:rect l="l" t="t" r="r" b="b"/>
              <a:pathLst>
                <a:path w="0" h="4062729">
                  <a:moveTo>
                    <a:pt x="0" y="4062501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03999" y="48640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513199" y="486403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22278" y="273170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626500" y="819188"/>
            <a:ext cx="5215255" cy="394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345565">
              <a:lnSpc>
                <a:spcPct val="142800"/>
              </a:lnSpc>
              <a:spcBef>
                <a:spcPts val="10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機車行經無號誌交岔路口，參考第二單元∶機車如何正確左轉彎。直接左轉注意事項及指引如下：</a:t>
            </a:r>
            <a:endParaRPr sz="1050">
              <a:latin typeface="微軟正黑體"/>
              <a:cs typeface="微軟正黑體"/>
            </a:endParaRPr>
          </a:p>
          <a:p>
            <a:pPr marL="158115" indent="-14541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8115" algn="l"/>
              </a:tabLst>
            </a:pPr>
            <a:r>
              <a:rPr dirty="0" sz="1050" spc="-10" b="1">
                <a:solidFill>
                  <a:srgbClr val="414042"/>
                </a:solidFill>
                <a:latin typeface="微軟正黑體"/>
                <a:cs typeface="微軟正黑體"/>
              </a:rPr>
              <a:t>直接左轉注意事項：</a:t>
            </a:r>
            <a:endParaRPr sz="1050">
              <a:latin typeface="微軟正黑體"/>
              <a:cs typeface="微軟正黑體"/>
            </a:endParaRPr>
          </a:p>
          <a:p>
            <a:pPr algn="just" lvl="1" marL="296545" indent="-165735">
              <a:lnSpc>
                <a:spcPct val="100000"/>
              </a:lnSpc>
              <a:spcBef>
                <a:spcPts val="440"/>
              </a:spcBef>
              <a:buAutoNum type="arabicParenBoth"/>
              <a:tabLst>
                <a:tab pos="2965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勿從外側車道直接左轉。</a:t>
            </a:r>
            <a:endParaRPr sz="1050">
              <a:latin typeface="微軟正黑體 Light"/>
              <a:cs typeface="微軟正黑體 Light"/>
            </a:endParaRPr>
          </a:p>
          <a:p>
            <a:pPr algn="just" lvl="1" marL="319405" indent="-188595">
              <a:lnSpc>
                <a:spcPct val="100000"/>
              </a:lnSpc>
              <a:spcBef>
                <a:spcPts val="440"/>
              </a:spcBef>
              <a:buAutoNum type="arabicParenBoth"/>
              <a:tabLst>
                <a:tab pos="319405" algn="l"/>
              </a:tabLst>
            </a:pPr>
            <a:r>
              <a:rPr dirty="0" sz="105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顯示左方向燈減速準備變換至內側車道 ( 察看後視鏡及擺頭確認左右方來車 )。</a:t>
            </a:r>
            <a:endParaRPr sz="1050">
              <a:latin typeface="微軟正黑體 Light"/>
              <a:cs typeface="微軟正黑體 Light"/>
            </a:endParaRPr>
          </a:p>
          <a:p>
            <a:pPr marL="158115" indent="-145415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158115" algn="l"/>
              </a:tabLst>
            </a:pPr>
            <a:r>
              <a:rPr dirty="0" sz="1050" spc="-10" b="1">
                <a:solidFill>
                  <a:srgbClr val="414042"/>
                </a:solidFill>
                <a:latin typeface="微軟正黑體"/>
                <a:cs typeface="微軟正黑體"/>
              </a:rPr>
              <a:t>直接左轉指引：</a:t>
            </a:r>
            <a:endParaRPr sz="1050">
              <a:latin typeface="微軟正黑體"/>
              <a:cs typeface="微軟正黑體"/>
            </a:endParaRPr>
          </a:p>
          <a:p>
            <a:pPr algn="just" lvl="1" marL="296545" indent="-165735">
              <a:lnSpc>
                <a:spcPct val="100000"/>
              </a:lnSpc>
              <a:spcBef>
                <a:spcPts val="439"/>
              </a:spcBef>
              <a:buAutoNum type="arabicParenBoth"/>
              <a:tabLst>
                <a:tab pos="296545" algn="l"/>
              </a:tabLst>
            </a:pPr>
            <a:r>
              <a:rPr dirty="0" sz="105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轉彎前應距交岔路口三十公尺前顯示左邊方向燈 ( 擺頭察看左右方來車 )。</a:t>
            </a:r>
            <a:endParaRPr sz="1050">
              <a:latin typeface="微軟正黑體 Light"/>
              <a:cs typeface="微軟正黑體 Light"/>
            </a:endParaRPr>
          </a:p>
          <a:p>
            <a:pPr algn="just" lvl="1" marL="290195" marR="5080" indent="-176530">
              <a:lnSpc>
                <a:spcPct val="134900"/>
              </a:lnSpc>
              <a:buAutoNum type="arabicParenBoth"/>
              <a:tabLst>
                <a:tab pos="29019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當行經路口要左轉彎時，學員的左側視線被小型車遮蔽，造成看不到前方路口之機</a:t>
            </a:r>
            <a:r>
              <a:rPr dirty="0" sz="105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車要直行( 此時學員經路口準備左轉彎，小型車準備通過路口，學員接續小型車準備</a:t>
            </a:r>
            <a:r>
              <a:rPr dirty="0" sz="1050" spc="20" b="0">
                <a:solidFill>
                  <a:srgbClr val="414042"/>
                </a:solidFill>
                <a:latin typeface="微軟正黑體 Light"/>
                <a:cs typeface="微軟正黑體 Light"/>
              </a:rPr>
              <a:t>通過路口 )，機車停在路口等待左轉時，應避免車身打橫，並可操作煞車燈警示</a:t>
            </a:r>
            <a:r>
              <a:rPr dirty="0" sz="1050" spc="-30" b="0">
                <a:solidFill>
                  <a:srgbClr val="414042"/>
                </a:solidFill>
                <a:latin typeface="微軟正黑體 Light"/>
                <a:cs typeface="微軟正黑體 Light"/>
              </a:rPr>
              <a:t>後方車輛 ( 減少被追撞風險 )。</a:t>
            </a:r>
            <a:endParaRPr sz="1050">
              <a:latin typeface="微軟正黑體 Light"/>
              <a:cs typeface="微軟正黑體 Light"/>
            </a:endParaRPr>
          </a:p>
          <a:p>
            <a:pPr lvl="1" marL="285750" marR="10795" indent="-168910">
              <a:lnSpc>
                <a:spcPct val="134900"/>
              </a:lnSpc>
              <a:buAutoNum type="arabicParenBoth"/>
              <a:tabLst>
                <a:tab pos="28575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學員發現對向車道視線受阻時，要停車及擺頭察看注意對向車道是否有來車，有來車時應禮讓直行車先行，無來車時才進行左轉彎。</a:t>
            </a:r>
            <a:endParaRPr sz="1050">
              <a:latin typeface="微軟正黑體 Light"/>
              <a:cs typeface="微軟正黑體 Light"/>
            </a:endParaRPr>
          </a:p>
          <a:p>
            <a:pPr marL="158115" indent="-145415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158115" algn="l"/>
              </a:tabLst>
            </a:pPr>
            <a:r>
              <a:rPr dirty="0" sz="1050" spc="-10" b="1">
                <a:solidFill>
                  <a:srgbClr val="414042"/>
                </a:solidFill>
                <a:latin typeface="微軟正黑體"/>
                <a:cs typeface="微軟正黑體"/>
              </a:rPr>
              <a:t>正確駕駛行為：</a:t>
            </a:r>
            <a:endParaRPr sz="1050">
              <a:latin typeface="微軟正黑體"/>
              <a:cs typeface="微軟正黑體"/>
            </a:endParaRPr>
          </a:p>
          <a:p>
            <a:pPr lvl="1" marL="257175" marR="14604" indent="-165735">
              <a:lnSpc>
                <a:spcPct val="134900"/>
              </a:lnSpc>
              <a:buAutoNum type="arabicParenBoth"/>
              <a:tabLst>
                <a:tab pos="2609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學員行經路口轉彎，視線被小型車遮蔽，應減速慢行及擺頭察看有無來車，禮讓直行	車先行後，機車騎士再行通過路口左轉彎。</a:t>
            </a:r>
            <a:endParaRPr sz="1050">
              <a:latin typeface="微軟正黑體 Light"/>
              <a:cs typeface="微軟正黑體 Light"/>
            </a:endParaRPr>
          </a:p>
          <a:p>
            <a:pPr lvl="1" marL="251460" marR="14604" indent="-161290">
              <a:lnSpc>
                <a:spcPct val="134900"/>
              </a:lnSpc>
              <a:buFont typeface=""/>
              <a:buAutoNum type="arabicParenBoth"/>
              <a:tabLst>
                <a:tab pos="251460" algn="l"/>
                <a:tab pos="258445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學員行經交岔路口轉彎，視線被同向小型車遮蔽，應減速慢行及擺頭察看有無來車，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待小型車直行並確認視線無被遮蔽後，學員再行通過交岔路口。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5859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7" name="object 7" descr=""/>
          <p:cNvSpPr txBox="1"/>
          <p:nvPr/>
        </p:nvSpPr>
        <p:spPr>
          <a:xfrm>
            <a:off x="687174" y="795180"/>
            <a:ext cx="1006475" cy="124650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1015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693199" y="795180"/>
            <a:ext cx="5360035" cy="1246505"/>
          </a:xfrm>
          <a:prstGeom prst="rect">
            <a:avLst/>
          </a:prstGeom>
          <a:ln w="6350">
            <a:solidFill>
              <a:srgbClr val="231F20"/>
            </a:solidFill>
          </a:ln>
        </p:spPr>
        <p:txBody>
          <a:bodyPr wrap="square" lIns="0" tIns="84455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665"/>
              </a:spcBef>
            </a:pPr>
            <a:r>
              <a:rPr dirty="0" sz="1050" b="1">
                <a:solidFill>
                  <a:srgbClr val="414042"/>
                </a:solidFill>
                <a:latin typeface="微軟正黑體"/>
                <a:cs typeface="微軟正黑體"/>
              </a:rPr>
              <a:t>4</a:t>
            </a:r>
            <a:r>
              <a:rPr dirty="0" sz="1050" spc="-10" b="1">
                <a:solidFill>
                  <a:srgbClr val="414042"/>
                </a:solidFill>
                <a:latin typeface="微軟正黑體"/>
                <a:cs typeface="微軟正黑體"/>
              </a:rPr>
              <a:t>. 正確駕駛行為：</a:t>
            </a:r>
            <a:endParaRPr sz="1050">
              <a:latin typeface="微軟正黑體"/>
              <a:cs typeface="微軟正黑體"/>
            </a:endParaRPr>
          </a:p>
          <a:p>
            <a:pPr marL="312420" marR="45085" indent="-186690">
              <a:lnSpc>
                <a:spcPct val="142800"/>
              </a:lnSpc>
              <a:buAutoNum type="arabicParenBoth"/>
              <a:tabLst>
                <a:tab pos="32321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學員行經路口轉彎，視線被小型車遮蔽，應減速慢行及擺頭察看有無來車，禮讓直行	車先行後，機車騎士再行通過路口左轉彎。</a:t>
            </a:r>
            <a:endParaRPr sz="1050">
              <a:latin typeface="微軟正黑體 Light"/>
              <a:cs typeface="微軟正黑體 Light"/>
            </a:endParaRPr>
          </a:p>
          <a:p>
            <a:pPr marL="314325" marR="45085" indent="-188595">
              <a:lnSpc>
                <a:spcPct val="142800"/>
              </a:lnSpc>
              <a:buAutoNum type="arabicParenBoth"/>
              <a:tabLst>
                <a:tab pos="32321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學員行經交岔路口轉彎，視線被同向小型車遮蔽，應減速慢行及擺頭察看有無來車，	待小型車直行並確認視線無被遮蔽後，學員再行通過交岔路口。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62876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114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3999" y="791997"/>
            <a:ext cx="2856268" cy="2708986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00005" y="791997"/>
            <a:ext cx="2856255" cy="2708986"/>
          </a:xfrm>
          <a:prstGeom prst="rect">
            <a:avLst/>
          </a:prstGeom>
        </p:spPr>
      </p:pic>
      <p:sp>
        <p:nvSpPr>
          <p:cNvPr id="6" name="object 6" descr=""/>
          <p:cNvSpPr txBox="1"/>
          <p:nvPr/>
        </p:nvSpPr>
        <p:spPr>
          <a:xfrm>
            <a:off x="503999" y="360007"/>
            <a:ext cx="4646930" cy="260985"/>
          </a:xfrm>
          <a:prstGeom prst="rect">
            <a:avLst/>
          </a:prstGeom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15">
                <a:solidFill>
                  <a:srgbClr val="FFFFFF"/>
                </a:solidFill>
                <a:latin typeface="微軟正黑體"/>
                <a:cs typeface="微軟正黑體"/>
              </a:rPr>
              <a:t>圖片示範：路口或對向車道視線受阻轉彎 ( 向 )：正確駕駛行為</a:t>
            </a:r>
            <a:endParaRPr sz="1300">
              <a:latin typeface="微軟正黑體"/>
              <a:cs typeface="微軟正黑體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491299" y="3564859"/>
            <a:ext cx="2869565" cy="8509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900" b="1">
                <a:solidFill>
                  <a:srgbClr val="414042"/>
                </a:solidFill>
                <a:latin typeface="微軟正黑體"/>
                <a:cs typeface="微軟正黑體"/>
              </a:rPr>
              <a:t>正確駕駛行為 </a:t>
            </a:r>
            <a:r>
              <a:rPr dirty="0" sz="900" spc="-25" b="1">
                <a:solidFill>
                  <a:srgbClr val="414042"/>
                </a:solidFill>
                <a:latin typeface="微軟正黑體"/>
                <a:cs typeface="微軟正黑體"/>
              </a:rPr>
              <a:t>(1)</a:t>
            </a:r>
            <a:endParaRPr sz="900">
              <a:latin typeface="微軟正黑體"/>
              <a:cs typeface="微軟正黑體"/>
            </a:endParaRPr>
          </a:p>
          <a:p>
            <a:pPr marL="12700" marR="5080">
              <a:lnSpc>
                <a:spcPct val="120300"/>
              </a:lnSpc>
            </a:pP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允許直接左轉路口，機車①駕駛人行經交岔路口左轉彎，</a:t>
            </a: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應距路口三十公尺前顯示左方向燈，視線被對向小型車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③遮蔽，減速慢行及擺頭察看，禮讓直行車先行，機車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219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①騎士再行通過路口左轉彎。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3587343" y="3564631"/>
            <a:ext cx="2882900" cy="68580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dirty="0" sz="900" b="1">
                <a:solidFill>
                  <a:srgbClr val="414042"/>
                </a:solidFill>
                <a:latin typeface="微軟正黑體"/>
                <a:cs typeface="微軟正黑體"/>
              </a:rPr>
              <a:t>正確駕駛行為 </a:t>
            </a:r>
            <a:r>
              <a:rPr dirty="0" sz="900" spc="-25" b="1">
                <a:solidFill>
                  <a:srgbClr val="414042"/>
                </a:solidFill>
                <a:latin typeface="微軟正黑體"/>
                <a:cs typeface="微軟正黑體"/>
              </a:rPr>
              <a:t>(2)</a:t>
            </a:r>
            <a:endParaRPr sz="900">
              <a:latin typeface="微軟正黑體"/>
              <a:cs typeface="微軟正黑體"/>
            </a:endParaRPr>
          </a:p>
          <a:p>
            <a:pPr marL="12700" marR="5080">
              <a:lnSpc>
                <a:spcPct val="120300"/>
              </a:lnSpc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機車①騎士行經交岔路口轉彎，視線被同向小型車③遮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 </a:t>
            </a: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蔽，有減速慢行及擺頭察看有無來車，待小型車③直行並確認視線無被遮蔽後，機車①騎士再行通過交岔路口。</a:t>
            </a:r>
            <a:endParaRPr sz="90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5859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3236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7613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8760" marR="46355" indent="-113664">
                        <a:lnSpc>
                          <a:spcPct val="142800"/>
                        </a:lnSpc>
                        <a:spcBef>
                          <a:spcPts val="20"/>
                        </a:spcBef>
                        <a:buAutoNum type="arabicPeriod"/>
                        <a:tabLst>
                          <a:tab pos="24384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後方機車騎士超越前車應與前車左側保持半公尺以上安全間隔，避免因間隔不足致機車	遭受碰撞發生事故。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在大型車輛轉彎時，避免進入其內輪差的範圍內。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254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瞭解機車保持車距及間隔重要性。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機車未保持間隔可能發生的事故。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瞭解什麼是內輪差。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騎乘機車時應注意事項。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超越前車車輛應保持安全間隔。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與前車保持適當的車距。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避免內輪差帶來的風險。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騎乘機車時注意事項。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549910">
                <a:tc>
                  <a:txBody>
                    <a:bodyPr/>
                    <a:lstStyle/>
                    <a:p>
                      <a:pPr marL="1587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5651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625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793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71299" y="319400"/>
            <a:ext cx="565785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第九單元∶保持安全車距及間隔並注意大型車內輪差</a:t>
            </a:r>
            <a:endParaRPr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62876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116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3999" y="792005"/>
          <a:ext cx="6556375" cy="3982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467350"/>
              </a:tblGrid>
              <a:tr h="11912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講解機車保持安全間隔法規規定。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由教練扮演機車騎士實際演練正確及錯誤之情形。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7914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教學指引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50" spc="-5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超越同一車道之前車應保持安全車距及間隔，指引如下：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學員騎乘機車，發現同向前方有一輛機車行駛，欲超越同一車道之前車時。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應先顯示左方向燈，察看照後鏡並擺頭察看後方無直行車，才可超越前車。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並於前車左側保持半公尺以上之間隔超過。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行至安全距離後，再顯示右方向燈駛入原行路線。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應與前車之間保持隨時可以煞停的距離及足夠安全間隔，避免發生碰撞。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12573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050" spc="-5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注意大型車輛的內輪差，指引如下∶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騎乘時與其他車輛，保持安全距離與間隔。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43840" marR="44450" indent="-118745">
                        <a:lnSpc>
                          <a:spcPct val="142800"/>
                        </a:lnSpc>
                        <a:buFont typeface=""/>
                        <a:buAutoNum type="arabicPeriod"/>
                        <a:tabLst>
                          <a:tab pos="243840" algn="l"/>
                          <a:tab pos="264795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騎乘時保持在其他車輛後方避免併排，行經路口特別注意大型車，在大型車輛轉彎時，避免進入其內輪差的範圍內。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避免與大型車並行轉彎。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25859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3869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3657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情境說明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9779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在不同道路環境、天候狀況與路面條件下，能夠正確的控制煞車，避免發生事故。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0160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教學重點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44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瞭解機車不穩定，緊急煞車容易因車輪鎖死而摔車。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35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瞭解如何平穩的操作煞車。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3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0731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教學目標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885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能有判斷危險感知意識的能力。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能有安全防禦駕駛的觀念。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瞭解操作煞車要領。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瞭解交通法規，並養成守法的習慣。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1239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734060">
                <a:tc>
                  <a:txBody>
                    <a:bodyPr/>
                    <a:lstStyle/>
                    <a:p>
                      <a:pPr marL="227329" marR="154305" indent="-68580">
                        <a:lnSpc>
                          <a:spcPct val="159100"/>
                        </a:lnSpc>
                        <a:spcBef>
                          <a:spcPts val="390"/>
                        </a:spcBef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4953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車道 </a:t>
                      </a: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62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39395" indent="-113664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lain" startAt="3"/>
                        <a:tabLst>
                          <a:tab pos="23939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由教練扮演機車騎士實際演練正確及錯誤之情形。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lain" startAt="3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71299" y="319400"/>
            <a:ext cx="220853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第十單元∶煞車要領</a:t>
            </a:r>
            <a:endParaRPr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6962876" y="4925250"/>
            <a:ext cx="2717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118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03999" y="792005"/>
            <a:ext cx="6480175" cy="3027045"/>
            <a:chOff x="503999" y="792005"/>
            <a:chExt cx="6480175" cy="3027045"/>
          </a:xfrm>
        </p:grpSpPr>
        <p:sp>
          <p:nvSpPr>
            <p:cNvPr id="5" name="object 5" descr=""/>
            <p:cNvSpPr/>
            <p:nvPr/>
          </p:nvSpPr>
          <p:spPr>
            <a:xfrm>
              <a:off x="50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7174" y="798350"/>
              <a:ext cx="0" cy="3014345"/>
            </a:xfrm>
            <a:custGeom>
              <a:avLst/>
              <a:gdLst/>
              <a:ahLst/>
              <a:cxnLst/>
              <a:rect l="l" t="t" r="r" b="b"/>
              <a:pathLst>
                <a:path w="0" h="3014345">
                  <a:moveTo>
                    <a:pt x="0" y="30142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13199" y="795180"/>
              <a:ext cx="5471160" cy="0"/>
            </a:xfrm>
            <a:custGeom>
              <a:avLst/>
              <a:gdLst/>
              <a:ahLst/>
              <a:cxnLst/>
              <a:rect l="l" t="t" r="r" b="b"/>
              <a:pathLst>
                <a:path w="5471159" h="0">
                  <a:moveTo>
                    <a:pt x="0" y="0"/>
                  </a:moveTo>
                  <a:lnTo>
                    <a:pt x="547080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13199" y="798350"/>
              <a:ext cx="0" cy="3014345"/>
            </a:xfrm>
            <a:custGeom>
              <a:avLst/>
              <a:gdLst/>
              <a:ahLst/>
              <a:cxnLst/>
              <a:rect l="l" t="t" r="r" b="b"/>
              <a:pathLst>
                <a:path w="0" h="3014345">
                  <a:moveTo>
                    <a:pt x="0" y="30142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980825" y="798350"/>
              <a:ext cx="0" cy="3014345"/>
            </a:xfrm>
            <a:custGeom>
              <a:avLst/>
              <a:gdLst/>
              <a:ahLst/>
              <a:cxnLst/>
              <a:rect l="l" t="t" r="r" b="b"/>
              <a:pathLst>
                <a:path w="0" h="3014345">
                  <a:moveTo>
                    <a:pt x="0" y="30142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03999" y="38157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513199" y="3815730"/>
              <a:ext cx="5471160" cy="0"/>
            </a:xfrm>
            <a:custGeom>
              <a:avLst/>
              <a:gdLst/>
              <a:ahLst/>
              <a:cxnLst/>
              <a:rect l="l" t="t" r="r" b="b"/>
              <a:pathLst>
                <a:path w="5471159" h="0">
                  <a:moveTo>
                    <a:pt x="0" y="0"/>
                  </a:moveTo>
                  <a:lnTo>
                    <a:pt x="5470804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22278" y="220755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626500" y="771288"/>
            <a:ext cx="5318760" cy="29972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看到車前有狀況要操作煞車以避開前方危險狀況，指引如下：</a:t>
            </a:r>
            <a:endParaRPr sz="1050">
              <a:latin typeface="微軟正黑體"/>
              <a:cs typeface="微軟正黑體"/>
            </a:endParaRPr>
          </a:p>
          <a:p>
            <a:pPr marL="158115" indent="-14541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8115" algn="l"/>
              </a:tabLst>
            </a:pPr>
            <a:r>
              <a:rPr dirty="0" sz="1050" b="1">
                <a:solidFill>
                  <a:srgbClr val="414042"/>
                </a:solidFill>
                <a:latin typeface="微軟正黑體"/>
                <a:cs typeface="微軟正黑體"/>
              </a:rPr>
              <a:t>放空油門：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將油門放空到不加油狀態。</a:t>
            </a:r>
            <a:endParaRPr sz="1050">
              <a:latin typeface="微軟正黑體 Light"/>
              <a:cs typeface="微軟正黑體 Light"/>
            </a:endParaRPr>
          </a:p>
          <a:p>
            <a:pPr marL="158115" indent="-14541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8115" algn="l"/>
              </a:tabLst>
            </a:pPr>
            <a:r>
              <a:rPr dirty="0" sz="1050" b="1">
                <a:solidFill>
                  <a:srgbClr val="414042"/>
                </a:solidFill>
                <a:latin typeface="微軟正黑體"/>
                <a:cs typeface="微軟正黑體"/>
              </a:rPr>
              <a:t>應同時使用前與後輪煞車：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使用單一煞車時，煞車功能不足，且容易造成打滑。</a:t>
            </a:r>
            <a:endParaRPr sz="1050">
              <a:latin typeface="微軟正黑體 Light"/>
              <a:cs typeface="微軟正黑體 Light"/>
            </a:endParaRPr>
          </a:p>
          <a:p>
            <a:pPr marL="175895" indent="-163195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175895" algn="l"/>
              </a:tabLst>
            </a:pPr>
            <a:r>
              <a:rPr dirty="0" sz="1050" b="1">
                <a:solidFill>
                  <a:srgbClr val="414042"/>
                </a:solidFill>
                <a:latin typeface="微軟正黑體"/>
                <a:cs typeface="微軟正黑體"/>
              </a:rPr>
              <a:t>煞車時避免一次煞到底：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應逐漸增強按壓煞車的力道，以防過度按壓煞車導致車輪鎖</a:t>
            </a:r>
            <a:endParaRPr sz="1050">
              <a:latin typeface="微軟正黑體 Light"/>
              <a:cs typeface="微軟正黑體 Light"/>
            </a:endParaRPr>
          </a:p>
          <a:p>
            <a:pPr marL="1697989" marR="5080" indent="-4445">
              <a:lnSpc>
                <a:spcPct val="142800"/>
              </a:lnSpc>
              <a:spcBef>
                <a:spcPts val="5"/>
              </a:spcBef>
            </a:pPr>
            <a:r>
              <a:rPr dirty="0" sz="1050" spc="25" b="0">
                <a:solidFill>
                  <a:srgbClr val="414042"/>
                </a:solidFill>
                <a:latin typeface="微軟正黑體 Light"/>
                <a:cs typeface="微軟正黑體 Light"/>
              </a:rPr>
              <a:t>住而打滑。按壓煞車的原則為逐漸增強到使車子停下來，又</a:t>
            </a:r>
            <a:r>
              <a:rPr dirty="0" sz="1050" b="0">
                <a:solidFill>
                  <a:srgbClr val="414042"/>
                </a:solidFill>
                <a:latin typeface="微軟正黑體 Light"/>
                <a:cs typeface="微軟正黑體 Light"/>
              </a:rPr>
              <a:t>不至於使輪胎鎖住的最大力道。</a:t>
            </a:r>
            <a:endParaRPr sz="1050">
              <a:latin typeface="微軟正黑體 Light"/>
              <a:cs typeface="微軟正黑體 Light"/>
            </a:endParaRPr>
          </a:p>
          <a:p>
            <a:pPr marL="12700" marR="2218055" indent="145415">
              <a:lnSpc>
                <a:spcPct val="142800"/>
              </a:lnSpc>
              <a:buAutoNum type="arabicPeriod" startAt="4"/>
              <a:tabLst>
                <a:tab pos="158115" algn="l"/>
              </a:tabLst>
            </a:pPr>
            <a:r>
              <a:rPr dirty="0" sz="1050" b="1">
                <a:solidFill>
                  <a:srgbClr val="414042"/>
                </a:solidFill>
                <a:latin typeface="微軟正黑體"/>
                <a:cs typeface="微軟正黑體"/>
              </a:rPr>
              <a:t>按住煞車：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保持住按壓煞車的力道，使車輛停止。</a:t>
            </a:r>
            <a:r>
              <a:rPr dirty="0" sz="1050" spc="-10" b="1">
                <a:solidFill>
                  <a:srgbClr val="414042"/>
                </a:solidFill>
                <a:latin typeface="微軟正黑體"/>
                <a:cs typeface="微軟正黑體"/>
              </a:rPr>
              <a:t>注意事項∶</a:t>
            </a:r>
            <a:endParaRPr sz="1050">
              <a:latin typeface="微軟正黑體"/>
              <a:cs typeface="微軟正黑體"/>
            </a:endParaRPr>
          </a:p>
          <a:p>
            <a:pPr marL="177800" indent="-16510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7780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雨天機車在煞車過程若經過行穿線或車道線，可能因摩擦力變化而摔車。</a:t>
            </a:r>
            <a:endParaRPr sz="1050">
              <a:latin typeface="微軟正黑體 Light"/>
              <a:cs typeface="微軟正黑體 Light"/>
            </a:endParaRPr>
          </a:p>
          <a:p>
            <a:pPr marL="170180" marR="12700" indent="-158115">
              <a:lnSpc>
                <a:spcPct val="142800"/>
              </a:lnSpc>
              <a:buAutoNum type="arabicPeriod"/>
              <a:tabLst>
                <a:tab pos="170180" algn="l"/>
              </a:tabLst>
            </a:pPr>
            <a:r>
              <a:rPr dirty="0" sz="105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避免在標線、人孔蓋、橋接縫、工程地面的鐵板….. 等處，若有緊急煞車或轉向，容易打滑失控。</a:t>
            </a:r>
            <a:endParaRPr sz="1050">
              <a:latin typeface="微軟正黑體 Light"/>
              <a:cs typeface="微軟正黑體 Light"/>
            </a:endParaRPr>
          </a:p>
          <a:p>
            <a:pPr marL="151130" indent="-13843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113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加大安全間距並且避免緊急煞車。</a:t>
            </a:r>
            <a:endParaRPr sz="1050">
              <a:latin typeface="微軟正黑體 Light"/>
              <a:cs typeface="微軟正黑體 Light"/>
            </a:endParaRPr>
          </a:p>
          <a:p>
            <a:pPr marL="153670" indent="-1409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367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濃霧騎乘機車應開亮頭燈並加大安全間距。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1299" y="284053"/>
            <a:ext cx="87376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70" b="0">
                <a:solidFill>
                  <a:srgbClr val="29668E"/>
                </a:solidFill>
                <a:latin typeface="新細明體"/>
                <a:cs typeface="新細明體"/>
              </a:rPr>
              <a:t>Noted</a:t>
            </a:r>
            <a:endParaRPr sz="25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4034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93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683999" y="792005"/>
          <a:ext cx="6448425" cy="34429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337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1025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講解機車變換車道法規規定。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由其餘教練扮演機車騎士及汽車駕駛，實際演練正確及錯誤之情形。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130175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05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教學指引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050" spc="-10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變換車道指引如下：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marL="227965" marR="46355" indent="-102870">
                        <a:lnSpc>
                          <a:spcPct val="142800"/>
                        </a:lnSpc>
                        <a:buAutoNum type="arabicPeriod"/>
                        <a:tabLst>
                          <a:tab pos="243840" algn="l"/>
                        </a:tabLst>
                      </a:pPr>
                      <a:r>
                        <a:rPr dirty="0" sz="1050" spc="-4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學員騎乘機車應注意車前狀況，當發現有障礙時( 如故障小型車佔據車道、公車靠站、計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程	車載客 )。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變換車道行駛前應先顯示左方向燈及減速並停等於障礙車輛後方。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察看照後鏡及擺頭察看後方是否有車輛。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5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此時發現內側車道有一汽車直行前進，機車騎士應先禮讓直行車先行。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83845" marR="41910" indent="-158115">
                        <a:lnSpc>
                          <a:spcPct val="142800"/>
                        </a:lnSpc>
                        <a:buFont typeface=""/>
                        <a:buAutoNum type="arabicPeriod"/>
                        <a:tabLst>
                          <a:tab pos="283845" algn="l"/>
                          <a:tab pos="286385" algn="l"/>
                        </a:tabLst>
                      </a:pPr>
                      <a:r>
                        <a:rPr dirty="0" sz="1050" b="0">
                          <a:solidFill>
                            <a:srgbClr val="414042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發現內側車道第二輛汽車距離尚遠，若無把握則讓後車先過；判斷有足夠安全距離後變換車道至內側車道行駛。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9300" y="284053"/>
            <a:ext cx="873760" cy="406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70" b="0">
                <a:solidFill>
                  <a:srgbClr val="29668E"/>
                </a:solidFill>
                <a:latin typeface="新細明體"/>
                <a:cs typeface="新細明體"/>
              </a:rPr>
              <a:t>Noted</a:t>
            </a:r>
            <a:endParaRPr sz="2500">
              <a:latin typeface="新細明體"/>
              <a:cs typeface="新細明體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159440" y="677370"/>
            <a:ext cx="3687445" cy="307911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發行單位：交通部公路總局</a:t>
            </a:r>
            <a:endParaRPr sz="900">
              <a:latin typeface="微軟正黑體 Light"/>
              <a:cs typeface="微軟正黑體 Light"/>
            </a:endParaRPr>
          </a:p>
          <a:p>
            <a:pPr marL="248920" marR="1365885">
              <a:lnSpc>
                <a:spcPct val="138900"/>
              </a:lnSpc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地址：108234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 臺北市萬華區東園街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65</a:t>
            </a:r>
            <a:r>
              <a:rPr dirty="0" sz="900" spc="-55" b="0">
                <a:solidFill>
                  <a:srgbClr val="414042"/>
                </a:solidFill>
                <a:latin typeface="微軟正黑體 Light"/>
                <a:cs typeface="微軟正黑體 Light"/>
              </a:rPr>
              <a:t> 號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電話：02-2307-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0123</a:t>
            </a:r>
            <a:endParaRPr sz="900">
              <a:latin typeface="微軟正黑體 Light"/>
              <a:cs typeface="微軟正黑體 Light"/>
            </a:endParaRPr>
          </a:p>
          <a:p>
            <a:pPr marL="248920">
              <a:lnSpc>
                <a:spcPct val="100000"/>
              </a:lnSpc>
              <a:spcBef>
                <a:spcPts val="420"/>
              </a:spcBef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  <a:hlinkClick r:id="rId2"/>
              </a:rPr>
              <a:t>網址：https://www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.thb.gov.tw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承辦單位：交通部公路總局公路人員訓練所</a:t>
            </a:r>
            <a:endParaRPr sz="900">
              <a:latin typeface="微軟正黑體 Light"/>
              <a:cs typeface="微軟正黑體 Light"/>
            </a:endParaRPr>
          </a:p>
          <a:p>
            <a:pPr marL="248920" marR="1160780">
              <a:lnSpc>
                <a:spcPct val="138900"/>
              </a:lnSpc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地址：235011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 新北市中和區中山路三段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79</a:t>
            </a:r>
            <a:r>
              <a:rPr dirty="0" sz="900" spc="-55" b="0">
                <a:solidFill>
                  <a:srgbClr val="414042"/>
                </a:solidFill>
                <a:latin typeface="微軟正黑體 Light"/>
                <a:cs typeface="微軟正黑體 Light"/>
              </a:rPr>
              <a:t> 號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電話：02-8221-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2888</a:t>
            </a:r>
            <a:endParaRPr sz="900">
              <a:latin typeface="微軟正黑體 Light"/>
              <a:cs typeface="微軟正黑體 Light"/>
            </a:endParaRPr>
          </a:p>
          <a:p>
            <a:pPr marL="12700" marR="2019300" indent="236220">
              <a:lnSpc>
                <a:spcPct val="138900"/>
              </a:lnSpc>
            </a:pP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網址</a:t>
            </a: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：https://hti.thb.gov.tw</a:t>
            </a:r>
            <a:r>
              <a:rPr dirty="0" sz="900" spc="40" b="0">
                <a:solidFill>
                  <a:srgbClr val="414042"/>
                </a:solidFill>
                <a:latin typeface="微軟正黑體 Light"/>
                <a:cs typeface="微軟正黑體 Light"/>
              </a:rPr>
              <a:t>總 編 輯：邱三銘</a:t>
            </a:r>
            <a:endParaRPr sz="900">
              <a:latin typeface="微軟正黑體 Light"/>
              <a:cs typeface="微軟正黑體 Light"/>
            </a:endParaRPr>
          </a:p>
          <a:p>
            <a:pPr marL="12700" marR="1837689">
              <a:lnSpc>
                <a:spcPct val="138900"/>
              </a:lnSpc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執行編輯：吳俊良、劉嘉興、劉國鴻美術設計：格徠賦科技有限公司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編輯單位：新竹安全駕駛教育中心</a:t>
            </a:r>
            <a:endParaRPr sz="900">
              <a:latin typeface="微軟正黑體 Light"/>
              <a:cs typeface="微軟正黑體 Light"/>
            </a:endParaRPr>
          </a:p>
          <a:p>
            <a:pPr marL="248920" marR="1213485">
              <a:lnSpc>
                <a:spcPct val="138900"/>
              </a:lnSpc>
            </a:pPr>
            <a:r>
              <a:rPr dirty="0" sz="90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地址：303114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 新竹縣湖口鄉新興路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2</a:t>
            </a:r>
            <a:r>
              <a:rPr dirty="0" sz="900" spc="-40" b="0">
                <a:solidFill>
                  <a:srgbClr val="414042"/>
                </a:solidFill>
                <a:latin typeface="微軟正黑體 Light"/>
                <a:cs typeface="微軟正黑體 Light"/>
              </a:rPr>
              <a:t> 之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2</a:t>
            </a:r>
            <a:r>
              <a:rPr dirty="0" sz="900" spc="-55" b="0">
                <a:solidFill>
                  <a:srgbClr val="414042"/>
                </a:solidFill>
                <a:latin typeface="微軟正黑體 Light"/>
                <a:cs typeface="微軟正黑體 Light"/>
              </a:rPr>
              <a:t> 號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電話：03-559-</a:t>
            </a:r>
            <a:r>
              <a:rPr dirty="0" sz="90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2637</a:t>
            </a:r>
            <a:endParaRPr sz="90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90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出版年月：中華民國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112</a:t>
            </a:r>
            <a:r>
              <a:rPr dirty="0" sz="900" spc="-35" b="0">
                <a:solidFill>
                  <a:srgbClr val="414042"/>
                </a:solidFill>
                <a:latin typeface="微軟正黑體 Light"/>
                <a:cs typeface="微軟正黑體 Light"/>
              </a:rPr>
              <a:t> 年 </a:t>
            </a: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3</a:t>
            </a:r>
            <a:r>
              <a:rPr dirty="0" sz="900" spc="-30" b="0">
                <a:solidFill>
                  <a:srgbClr val="414042"/>
                </a:solidFill>
                <a:latin typeface="微軟正黑體 Light"/>
                <a:cs typeface="微軟正黑體 Light"/>
              </a:rPr>
              <a:t> 月初版</a:t>
            </a:r>
            <a:endParaRPr sz="900">
              <a:latin typeface="微軟正黑體 Light"/>
              <a:cs typeface="微軟正黑體 Light"/>
            </a:endParaRPr>
          </a:p>
          <a:p>
            <a:pPr marL="16510">
              <a:lnSpc>
                <a:spcPct val="100000"/>
              </a:lnSpc>
              <a:spcBef>
                <a:spcPts val="575"/>
              </a:spcBef>
            </a:pPr>
            <a:r>
              <a:rPr dirty="0" sz="800" spc="-5" b="1">
                <a:solidFill>
                  <a:srgbClr val="414042"/>
                </a:solidFill>
                <a:latin typeface="微軟正黑體"/>
                <a:cs typeface="微軟正黑體"/>
              </a:rPr>
              <a:t>本手冊僅供術科教學指引參考使用，使用者得視相關法令修訂或實務狀況自行調整</a:t>
            </a:r>
            <a:endParaRPr sz="8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2392099" y="4173963"/>
            <a:ext cx="3472815" cy="444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599"/>
              </a:lnSpc>
              <a:spcBef>
                <a:spcPts val="100"/>
              </a:spcBef>
            </a:pPr>
            <a:r>
              <a:rPr dirty="0" sz="800" spc="10" b="0">
                <a:solidFill>
                  <a:srgbClr val="414042"/>
                </a:solidFill>
                <a:latin typeface="微軟正黑體 Light"/>
                <a:cs typeface="微軟正黑體 Light"/>
              </a:rPr>
              <a:t>著作權聲明：著作財產權屬交通部公路總局公路人員訓練所，欲利用本手冊全部或部分內容者，需徵求著作財產權人同意或書面授權，請洽交通部公路</a:t>
            </a:r>
            <a:r>
              <a:rPr dirty="0" sz="800" spc="-15" b="0">
                <a:solidFill>
                  <a:srgbClr val="414042"/>
                </a:solidFill>
                <a:latin typeface="微軟正黑體 Light"/>
                <a:cs typeface="微軟正黑體 Light"/>
              </a:rPr>
              <a:t>總局公路人員訓練所 ( 電話同承辦單位 )</a:t>
            </a:r>
            <a:endParaRPr sz="80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7150293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001051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94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89712" y="3374058"/>
            <a:ext cx="1473200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13664" marR="5080" indent="-101600">
              <a:lnSpc>
                <a:spcPct val="120300"/>
              </a:lnSpc>
              <a:spcBef>
                <a:spcPts val="100"/>
              </a:spcBef>
            </a:pPr>
            <a:r>
              <a:rPr dirty="0" sz="900" b="0">
                <a:solidFill>
                  <a:srgbClr val="414042"/>
                </a:solidFill>
                <a:latin typeface="微軟正黑體 Light"/>
                <a:cs typeface="微軟正黑體 Light"/>
              </a:rPr>
              <a:t>1</a:t>
            </a:r>
            <a:r>
              <a:rPr dirty="0" sz="900" spc="-35" b="0">
                <a:solidFill>
                  <a:srgbClr val="414042"/>
                </a:solidFill>
                <a:latin typeface="微軟正黑體 Light"/>
                <a:cs typeface="微軟正黑體 Light"/>
              </a:rPr>
              <a:t>. </a:t>
            </a:r>
            <a:r>
              <a:rPr dirty="0" sz="900" spc="55" b="0">
                <a:solidFill>
                  <a:srgbClr val="58595B"/>
                </a:solidFill>
                <a:latin typeface="微軟正黑體 Light"/>
                <a:cs typeface="微軟正黑體 Light"/>
              </a:rPr>
              <a:t>學員騎乘機車應注意車前</a:t>
            </a:r>
            <a:r>
              <a:rPr dirty="0" sz="900" spc="-40" b="0">
                <a:solidFill>
                  <a:srgbClr val="58595B"/>
                </a:solidFill>
                <a:latin typeface="微軟正黑體 Light"/>
                <a:cs typeface="微軟正黑體 Light"/>
              </a:rPr>
              <a:t>狀況，當發現有障礙時</a:t>
            </a:r>
            <a:r>
              <a:rPr dirty="0" sz="900" b="0">
                <a:solidFill>
                  <a:srgbClr val="58595B"/>
                </a:solidFill>
                <a:latin typeface="微軟正黑體 Light"/>
                <a:cs typeface="微軟正黑體 Light"/>
              </a:rPr>
              <a:t>（</a:t>
            </a:r>
            <a:r>
              <a:rPr dirty="0" sz="900" spc="-50" b="0">
                <a:solidFill>
                  <a:srgbClr val="58595B"/>
                </a:solidFill>
                <a:latin typeface="微軟正黑體 Light"/>
                <a:cs typeface="微軟正黑體 Light"/>
              </a:rPr>
              <a:t>如</a:t>
            </a:r>
            <a:r>
              <a:rPr dirty="0" sz="900" b="0">
                <a:solidFill>
                  <a:srgbClr val="58595B"/>
                </a:solidFill>
                <a:latin typeface="微軟正黑體 Light"/>
                <a:cs typeface="微軟正黑體 Light"/>
              </a:rPr>
              <a:t>故障小型車佔據車道）</a:t>
            </a:r>
            <a:r>
              <a:rPr dirty="0" sz="900" spc="-50" b="0">
                <a:solidFill>
                  <a:srgbClr val="58595B"/>
                </a:solidFill>
                <a:latin typeface="微軟正黑體 Light"/>
                <a:cs typeface="微軟正黑體 Light"/>
              </a:rPr>
              <a:t>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45690" y="3373944"/>
            <a:ext cx="1471930" cy="85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32080" marR="5080" indent="-120014">
              <a:lnSpc>
                <a:spcPct val="120300"/>
              </a:lnSpc>
              <a:spcBef>
                <a:spcPts val="100"/>
              </a:spcBef>
              <a:buAutoNum type="arabicPeriod" startAt="2"/>
              <a:tabLst>
                <a:tab pos="147955" algn="l"/>
              </a:tabLst>
            </a:pPr>
            <a:r>
              <a:rPr dirty="0" sz="900" spc="-5" b="0">
                <a:solidFill>
                  <a:srgbClr val="58595B"/>
                </a:solidFill>
                <a:latin typeface="微軟正黑體 Light"/>
                <a:cs typeface="微軟正黑體 Light"/>
              </a:rPr>
              <a:t>變換車道行駛前應先顯示	左方向燈及減速，並停等</a:t>
            </a:r>
            <a:r>
              <a:rPr dirty="0" sz="900" spc="-5" b="0">
                <a:solidFill>
                  <a:srgbClr val="58595B"/>
                </a:solidFill>
                <a:latin typeface="微軟正黑體 Light"/>
                <a:cs typeface="微軟正黑體 Light"/>
              </a:rPr>
              <a:t>	</a:t>
            </a:r>
            <a:r>
              <a:rPr dirty="0" sz="900" spc="-10" b="0">
                <a:solidFill>
                  <a:srgbClr val="58595B"/>
                </a:solidFill>
                <a:latin typeface="微軟正黑體 Light"/>
                <a:cs typeface="微軟正黑體 Light"/>
              </a:rPr>
              <a:t>於障礙車輛後方。</a:t>
            </a:r>
            <a:endParaRPr sz="900">
              <a:latin typeface="微軟正黑體 Light"/>
              <a:cs typeface="微軟正黑體 Light"/>
            </a:endParaRPr>
          </a:p>
          <a:p>
            <a:pPr algn="just" marL="129539" marR="5080" indent="-117475">
              <a:lnSpc>
                <a:spcPct val="120300"/>
              </a:lnSpc>
              <a:buFont typeface=""/>
              <a:buAutoNum type="arabicPeriod" startAt="2"/>
              <a:tabLst>
                <a:tab pos="129539" algn="l"/>
                <a:tab pos="132080" algn="l"/>
              </a:tabLst>
            </a:pPr>
            <a:r>
              <a:rPr dirty="0" sz="900" b="0">
                <a:solidFill>
                  <a:srgbClr val="58595B"/>
                </a:solidFill>
                <a:latin typeface="Times New Roman"/>
                <a:cs typeface="Times New Roman"/>
              </a:rPr>
              <a:t>	</a:t>
            </a:r>
            <a:r>
              <a:rPr dirty="0" sz="900" spc="-5" b="0">
                <a:solidFill>
                  <a:srgbClr val="58595B"/>
                </a:solidFill>
                <a:latin typeface="微軟正黑體 Light"/>
                <a:cs typeface="微軟正黑體 Light"/>
              </a:rPr>
              <a:t>察看照後鏡及擺頭察看後</a:t>
            </a:r>
            <a:r>
              <a:rPr dirty="0" sz="900" spc="-10" b="0">
                <a:solidFill>
                  <a:srgbClr val="58595B"/>
                </a:solidFill>
                <a:latin typeface="微軟正黑體 Light"/>
                <a:cs typeface="微軟正黑體 Light"/>
              </a:rPr>
              <a:t>方是否有車輛。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3780066" y="3373715"/>
            <a:ext cx="1471930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47955" marR="5080" indent="-135890">
              <a:lnSpc>
                <a:spcPct val="120300"/>
              </a:lnSpc>
              <a:spcBef>
                <a:spcPts val="100"/>
              </a:spcBef>
            </a:pPr>
            <a:r>
              <a:rPr dirty="0" sz="900">
                <a:solidFill>
                  <a:srgbClr val="58595B"/>
                </a:solidFill>
                <a:latin typeface="微軟正黑體"/>
                <a:cs typeface="微軟正黑體"/>
              </a:rPr>
              <a:t>4</a:t>
            </a:r>
            <a:r>
              <a:rPr dirty="0" sz="900" spc="-5" b="0">
                <a:solidFill>
                  <a:srgbClr val="58595B"/>
                </a:solidFill>
                <a:latin typeface="微軟正黑體 Light"/>
                <a:cs typeface="微軟正黑體 Light"/>
              </a:rPr>
              <a:t>. 此時發現內側車道有一汽車直行前進，機車騎士應</a:t>
            </a:r>
            <a:r>
              <a:rPr dirty="0" sz="900" spc="-10" b="0">
                <a:solidFill>
                  <a:srgbClr val="58595B"/>
                </a:solidFill>
                <a:latin typeface="微軟正黑體 Light"/>
                <a:cs typeface="微軟正黑體 Light"/>
              </a:rPr>
              <a:t>先禮讓直行車先行。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421757" y="3366400"/>
            <a:ext cx="1471930" cy="850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47955" marR="5080" indent="-135890">
              <a:lnSpc>
                <a:spcPct val="120300"/>
              </a:lnSpc>
              <a:spcBef>
                <a:spcPts val="100"/>
              </a:spcBef>
            </a:pPr>
            <a:r>
              <a:rPr dirty="0" sz="900" b="0">
                <a:solidFill>
                  <a:srgbClr val="58595B"/>
                </a:solidFill>
                <a:latin typeface="微軟正黑體 Light"/>
                <a:cs typeface="微軟正黑體 Light"/>
              </a:rPr>
              <a:t>5</a:t>
            </a:r>
            <a:r>
              <a:rPr dirty="0" sz="900" spc="-5" b="0">
                <a:solidFill>
                  <a:srgbClr val="58595B"/>
                </a:solidFill>
                <a:latin typeface="微軟正黑體 Light"/>
                <a:cs typeface="微軟正黑體 Light"/>
              </a:rPr>
              <a:t>. 發現內側車道第二輛汽車距離尚遠，若無把握則讓後車先過；判斷有足夠安全距離後變換車道至內側</a:t>
            </a:r>
            <a:r>
              <a:rPr dirty="0" sz="900" spc="-10" b="0">
                <a:solidFill>
                  <a:srgbClr val="58595B"/>
                </a:solidFill>
                <a:latin typeface="微軟正黑體 Light"/>
                <a:cs typeface="微軟正黑體 Light"/>
              </a:rPr>
              <a:t>車道行駛。</a:t>
            </a:r>
            <a:endParaRPr sz="900">
              <a:latin typeface="微軟正黑體 Light"/>
              <a:cs typeface="微軟正黑體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02412" y="360007"/>
            <a:ext cx="4646930" cy="260985"/>
          </a:xfrm>
          <a:prstGeom prst="rect"/>
          <a:solidFill>
            <a:srgbClr val="29668E"/>
          </a:solidFill>
        </p:spPr>
        <p:txBody>
          <a:bodyPr wrap="square" lIns="0" tIns="27940" rIns="0" bIns="0" rtlCol="0" vert="horz">
            <a:spAutoFit/>
          </a:bodyPr>
          <a:lstStyle/>
          <a:p>
            <a:pPr marL="104139">
              <a:lnSpc>
                <a:spcPct val="100000"/>
              </a:lnSpc>
              <a:spcBef>
                <a:spcPts val="220"/>
              </a:spcBef>
            </a:pPr>
            <a:r>
              <a:rPr dirty="0" sz="1300" spc="-5" b="0">
                <a:latin typeface="微軟正黑體"/>
                <a:cs typeface="微軟正黑體"/>
              </a:rPr>
              <a:t>圖片示範：( 一 ) 如何正確變換車道</a:t>
            </a:r>
            <a:endParaRPr sz="1300">
              <a:latin typeface="微軟正黑體"/>
              <a:cs typeface="微軟正黑體"/>
            </a:endParaRPr>
          </a:p>
        </p:txBody>
      </p:sp>
      <p:grpSp>
        <p:nvGrpSpPr>
          <p:cNvPr id="9" name="object 9" descr=""/>
          <p:cNvGrpSpPr/>
          <p:nvPr/>
        </p:nvGrpSpPr>
        <p:grpSpPr>
          <a:xfrm>
            <a:off x="500824" y="1186408"/>
            <a:ext cx="1443355" cy="2163445"/>
            <a:chOff x="500824" y="1186408"/>
            <a:chExt cx="1443355" cy="2163445"/>
          </a:xfrm>
        </p:grpSpPr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9811" y="1188008"/>
              <a:ext cx="1385190" cy="2159996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502412" y="1187996"/>
              <a:ext cx="1440180" cy="2160270"/>
            </a:xfrm>
            <a:custGeom>
              <a:avLst/>
              <a:gdLst/>
              <a:ahLst/>
              <a:cxnLst/>
              <a:rect l="l" t="t" r="r" b="b"/>
              <a:pathLst>
                <a:path w="1440180" h="2160270">
                  <a:moveTo>
                    <a:pt x="0" y="2160003"/>
                  </a:moveTo>
                  <a:lnTo>
                    <a:pt x="1440002" y="2160003"/>
                  </a:lnTo>
                  <a:lnTo>
                    <a:pt x="1440002" y="0"/>
                  </a:lnTo>
                  <a:lnTo>
                    <a:pt x="0" y="0"/>
                  </a:lnTo>
                  <a:lnTo>
                    <a:pt x="0" y="2160003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2144826" y="1186408"/>
            <a:ext cx="1443355" cy="2163445"/>
            <a:chOff x="2144826" y="1186408"/>
            <a:chExt cx="1443355" cy="2163445"/>
          </a:xfrm>
        </p:grpSpPr>
        <p:pic>
          <p:nvPicPr>
            <p:cNvPr id="13" name="object 13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3813" y="1188008"/>
              <a:ext cx="1385190" cy="2159996"/>
            </a:xfrm>
            <a:prstGeom prst="rect">
              <a:avLst/>
            </a:prstGeom>
          </p:spPr>
        </p:pic>
        <p:sp>
          <p:nvSpPr>
            <p:cNvPr id="14" name="object 14" descr=""/>
            <p:cNvSpPr/>
            <p:nvPr/>
          </p:nvSpPr>
          <p:spPr>
            <a:xfrm>
              <a:off x="2146414" y="1187996"/>
              <a:ext cx="1440180" cy="2160270"/>
            </a:xfrm>
            <a:custGeom>
              <a:avLst/>
              <a:gdLst/>
              <a:ahLst/>
              <a:cxnLst/>
              <a:rect l="l" t="t" r="r" b="b"/>
              <a:pathLst>
                <a:path w="1440179" h="2160270">
                  <a:moveTo>
                    <a:pt x="0" y="2160003"/>
                  </a:moveTo>
                  <a:lnTo>
                    <a:pt x="1440002" y="2160003"/>
                  </a:lnTo>
                  <a:lnTo>
                    <a:pt x="1440002" y="0"/>
                  </a:lnTo>
                  <a:lnTo>
                    <a:pt x="0" y="0"/>
                  </a:lnTo>
                  <a:lnTo>
                    <a:pt x="0" y="2160003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3788829" y="1186408"/>
            <a:ext cx="1443355" cy="2163445"/>
            <a:chOff x="3788829" y="1186408"/>
            <a:chExt cx="1443355" cy="2163445"/>
          </a:xfrm>
        </p:grpSpPr>
        <p:pic>
          <p:nvPicPr>
            <p:cNvPr id="16" name="object 16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90416" y="1188008"/>
              <a:ext cx="1412596" cy="2158775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3790416" y="1187996"/>
              <a:ext cx="1440180" cy="2160270"/>
            </a:xfrm>
            <a:custGeom>
              <a:avLst/>
              <a:gdLst/>
              <a:ahLst/>
              <a:cxnLst/>
              <a:rect l="l" t="t" r="r" b="b"/>
              <a:pathLst>
                <a:path w="1440179" h="2160270">
                  <a:moveTo>
                    <a:pt x="0" y="2160003"/>
                  </a:moveTo>
                  <a:lnTo>
                    <a:pt x="1440002" y="2160003"/>
                  </a:lnTo>
                  <a:lnTo>
                    <a:pt x="1440002" y="0"/>
                  </a:lnTo>
                  <a:lnTo>
                    <a:pt x="0" y="0"/>
                  </a:lnTo>
                  <a:lnTo>
                    <a:pt x="0" y="2160003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8" name="object 18" descr=""/>
          <p:cNvGrpSpPr/>
          <p:nvPr/>
        </p:nvGrpSpPr>
        <p:grpSpPr>
          <a:xfrm>
            <a:off x="5432818" y="1186408"/>
            <a:ext cx="1443355" cy="2163445"/>
            <a:chOff x="5432818" y="1186408"/>
            <a:chExt cx="1443355" cy="2163445"/>
          </a:xfrm>
        </p:grpSpPr>
        <p:pic>
          <p:nvPicPr>
            <p:cNvPr id="19" name="object 1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58773" y="1188008"/>
              <a:ext cx="1388235" cy="2159996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5434406" y="1187996"/>
              <a:ext cx="1440180" cy="2160270"/>
            </a:xfrm>
            <a:custGeom>
              <a:avLst/>
              <a:gdLst/>
              <a:ahLst/>
              <a:cxnLst/>
              <a:rect l="l" t="t" r="r" b="b"/>
              <a:pathLst>
                <a:path w="1440179" h="2160270">
                  <a:moveTo>
                    <a:pt x="0" y="2160003"/>
                  </a:moveTo>
                  <a:lnTo>
                    <a:pt x="1440002" y="2160003"/>
                  </a:lnTo>
                  <a:lnTo>
                    <a:pt x="1440002" y="0"/>
                  </a:lnTo>
                  <a:lnTo>
                    <a:pt x="0" y="0"/>
                  </a:lnTo>
                  <a:lnTo>
                    <a:pt x="0" y="2160003"/>
                  </a:lnTo>
                  <a:close/>
                </a:path>
              </a:pathLst>
            </a:custGeom>
            <a:ln w="3175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4034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95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203305" y="435771"/>
            <a:ext cx="205104" cy="878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50" b="1">
                <a:solidFill>
                  <a:srgbClr val="FFFFFF"/>
                </a:solidFill>
                <a:latin typeface="微軟正黑體"/>
                <a:cs typeface="微軟正黑體"/>
              </a:rPr>
              <a:t>延伸教學</a:t>
            </a:r>
            <a:endParaRPr sz="1400">
              <a:latin typeface="微軟正黑體"/>
              <a:cs typeface="微軟正黑體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683999" y="792005"/>
            <a:ext cx="6372225" cy="3941445"/>
            <a:chOff x="683999" y="792005"/>
            <a:chExt cx="6372225" cy="3941445"/>
          </a:xfrm>
        </p:grpSpPr>
        <p:sp>
          <p:nvSpPr>
            <p:cNvPr id="8" name="object 8" descr=""/>
            <p:cNvSpPr/>
            <p:nvPr/>
          </p:nvSpPr>
          <p:spPr>
            <a:xfrm>
              <a:off x="68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174" y="798350"/>
              <a:ext cx="0" cy="3928745"/>
            </a:xfrm>
            <a:custGeom>
              <a:avLst/>
              <a:gdLst/>
              <a:ahLst/>
              <a:cxnLst/>
              <a:rect l="l" t="t" r="r" b="b"/>
              <a:pathLst>
                <a:path w="0" h="3928745">
                  <a:moveTo>
                    <a:pt x="0" y="39286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9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93199" y="798350"/>
              <a:ext cx="0" cy="3928745"/>
            </a:xfrm>
            <a:custGeom>
              <a:avLst/>
              <a:gdLst/>
              <a:ahLst/>
              <a:cxnLst/>
              <a:rect l="l" t="t" r="r" b="b"/>
              <a:pathLst>
                <a:path w="0" h="3928745">
                  <a:moveTo>
                    <a:pt x="0" y="39286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052824" y="798350"/>
              <a:ext cx="0" cy="3928745"/>
            </a:xfrm>
            <a:custGeom>
              <a:avLst/>
              <a:gdLst/>
              <a:ahLst/>
              <a:cxnLst/>
              <a:rect l="l" t="t" r="r" b="b"/>
              <a:pathLst>
                <a:path w="0" h="3928745">
                  <a:moveTo>
                    <a:pt x="0" y="39286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83999" y="47301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3199" y="473013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902277" y="266475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情境說明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806500" y="771288"/>
            <a:ext cx="5210175" cy="3910965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一、支線道車應讓幹線道車先行、少線道車應讓多線道車先行</a:t>
            </a:r>
            <a:endParaRPr sz="1050">
              <a:latin typeface="微軟正黑體"/>
              <a:cs typeface="微軟正黑體"/>
            </a:endParaRPr>
          </a:p>
          <a:p>
            <a:pPr algn="just" marL="151130" marR="5715" indent="-139065">
              <a:lnSpc>
                <a:spcPct val="142800"/>
              </a:lnSpc>
              <a:buAutoNum type="arabicPeriod"/>
              <a:tabLst>
                <a:tab pos="15113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道路上有設置倒三角形紅色之「讓路標誌」、八角形紅色之「停車再開標誌」，或劃設「讓路標線」或「停標線」，或設置閃光紅燈號誌時，均表示該道路為支線道，在支線道行駛的車輛行駛至路口，應暫停讓在幹線道行駛之車輛先行。</a:t>
            </a:r>
            <a:endParaRPr sz="1050">
              <a:latin typeface="微軟正黑體 Light"/>
              <a:cs typeface="微軟正黑體 Light"/>
            </a:endParaRPr>
          </a:p>
          <a:p>
            <a:pPr algn="just" marL="130810" marR="5080" indent="-118745">
              <a:lnSpc>
                <a:spcPct val="142800"/>
              </a:lnSpc>
              <a:buFont typeface=""/>
              <a:buAutoNum type="arabicPeriod"/>
              <a:tabLst>
                <a:tab pos="130810" algn="l"/>
                <a:tab pos="151765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10" b="0">
                <a:solidFill>
                  <a:srgbClr val="414042"/>
                </a:solidFill>
                <a:latin typeface="微軟正黑體 Light"/>
                <a:cs typeface="微軟正黑體 Light"/>
              </a:rPr>
              <a:t>若在路口之本行向道路上設置閃光黃燈號誌，表示該行向道路為幹線道，雖然行駛在幹線道的車輛擁有優先行駛的權利，但該權利並非能夠無限上綱，在接近路口時，仍</a:t>
            </a:r>
            <a:r>
              <a:rPr dirty="0" sz="1050" b="0">
                <a:solidFill>
                  <a:srgbClr val="414042"/>
                </a:solidFill>
                <a:latin typeface="微軟正黑體 Light"/>
                <a:cs typeface="微軟正黑體 Light"/>
              </a:rPr>
              <a:t>應該減速接近，注意安全，小心通過。</a:t>
            </a:r>
            <a:endParaRPr sz="1050">
              <a:latin typeface="微軟正黑體 Light"/>
              <a:cs typeface="微軟正黑體 Light"/>
            </a:endParaRPr>
          </a:p>
          <a:p>
            <a:pPr algn="just" marL="151130" indent="-13843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113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未設標誌、標線或號誌劃分幹、支線道時，少線道車應暫停讓多線道車先行。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二、轉彎車應讓直行車先行</a:t>
            </a:r>
            <a:endParaRPr sz="1050">
              <a:latin typeface="微軟正黑體"/>
              <a:cs typeface="微軟正黑體"/>
            </a:endParaRPr>
          </a:p>
          <a:p>
            <a:pPr algn="just" marL="149225" marR="6985" indent="-137160">
              <a:lnSpc>
                <a:spcPct val="142800"/>
              </a:lnSpc>
              <a:buFont typeface=""/>
              <a:buAutoNum type="arabicPeriod"/>
              <a:tabLst>
                <a:tab pos="149225" algn="l"/>
                <a:tab pos="150495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車輛行駛於單一線道，機車行駛至交岔路口，欲右轉進入單線道之單行道路，機車應於路口前方三十公尺前顯示方向燈並減速，轉頭確認右側來車狀況，再行轉彎。</a:t>
            </a:r>
            <a:endParaRPr sz="1050">
              <a:latin typeface="微軟正黑體 Light"/>
              <a:cs typeface="微軟正黑體 Light"/>
            </a:endParaRPr>
          </a:p>
          <a:p>
            <a:pPr algn="just" marL="149225" marR="6350" indent="-137160">
              <a:lnSpc>
                <a:spcPct val="142800"/>
              </a:lnSpc>
              <a:buFont typeface=""/>
              <a:buAutoNum type="arabicPeriod"/>
              <a:tabLst>
                <a:tab pos="149225" algn="l"/>
                <a:tab pos="151765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b="0">
                <a:solidFill>
                  <a:srgbClr val="414042"/>
                </a:solidFill>
                <a:latin typeface="微軟正黑體 Light"/>
                <a:cs typeface="微軟正黑體 Light"/>
              </a:rPr>
              <a:t>車輛行駛允許直接左轉路口（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路口如果沒有兩段式左轉的標誌或內側車道沒有「禁行</a:t>
            </a:r>
            <a:r>
              <a:rPr dirty="0" sz="1050" b="0">
                <a:solidFill>
                  <a:srgbClr val="414042"/>
                </a:solidFill>
                <a:latin typeface="微軟正黑體 Light"/>
                <a:cs typeface="微軟正黑體 Light"/>
              </a:rPr>
              <a:t>機車」的路面標字）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，機車行駛至路口欲左轉，應於前方三十公尺前顯示方向燈，行至交岔路口中心處等待左轉，並不得占用來車道搶先左轉。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三、左方車應讓右方車先行</a:t>
            </a:r>
            <a:endParaRPr sz="1050">
              <a:latin typeface="微軟正黑體"/>
              <a:cs typeface="微軟正黑體"/>
            </a:endParaRPr>
          </a:p>
          <a:p>
            <a:pPr marL="12700" marR="9525">
              <a:lnSpc>
                <a:spcPct val="142800"/>
              </a:lnSpc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行經未設標誌、標線或號誌的路口時，應減速並左右察看，當有來車時，同為直行車或轉彎車者，左方車應暫停讓右方車先行。</a:t>
            </a:r>
            <a:endParaRPr sz="1050">
              <a:latin typeface="微軟正黑體 Light"/>
              <a:cs typeface="微軟正黑體 Ligh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671299" y="373400"/>
            <a:ext cx="2947670" cy="330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60">
                <a:solidFill>
                  <a:srgbClr val="29668E"/>
                </a:solidFill>
              </a:rPr>
              <a:t>第五單元∶無號誌路口停讓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01051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96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503999" y="792005"/>
            <a:ext cx="6372225" cy="3712845"/>
            <a:chOff x="503999" y="792005"/>
            <a:chExt cx="6372225" cy="3712845"/>
          </a:xfrm>
        </p:grpSpPr>
        <p:sp>
          <p:nvSpPr>
            <p:cNvPr id="5" name="object 5" descr=""/>
            <p:cNvSpPr/>
            <p:nvPr/>
          </p:nvSpPr>
          <p:spPr>
            <a:xfrm>
              <a:off x="50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507174" y="798350"/>
              <a:ext cx="0" cy="3700145"/>
            </a:xfrm>
            <a:custGeom>
              <a:avLst/>
              <a:gdLst/>
              <a:ahLst/>
              <a:cxnLst/>
              <a:rect l="l" t="t" r="r" b="b"/>
              <a:pathLst>
                <a:path w="0" h="3700145">
                  <a:moveTo>
                    <a:pt x="0" y="37000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51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513199" y="798350"/>
              <a:ext cx="0" cy="3700145"/>
            </a:xfrm>
            <a:custGeom>
              <a:avLst/>
              <a:gdLst/>
              <a:ahLst/>
              <a:cxnLst/>
              <a:rect l="l" t="t" r="r" b="b"/>
              <a:pathLst>
                <a:path w="0" h="3700145">
                  <a:moveTo>
                    <a:pt x="0" y="37000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2824" y="798350"/>
              <a:ext cx="0" cy="3700145"/>
            </a:xfrm>
            <a:custGeom>
              <a:avLst/>
              <a:gdLst/>
              <a:ahLst/>
              <a:cxnLst/>
              <a:rect l="l" t="t" r="r" b="b"/>
              <a:pathLst>
                <a:path w="0" h="3700145">
                  <a:moveTo>
                    <a:pt x="0" y="37000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03999" y="45015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513199" y="450153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722278" y="255045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教學重點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626500" y="771288"/>
            <a:ext cx="5205095" cy="368300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一、支線道車應讓幹線道車先行、少線道車應讓多線道車先行</a:t>
            </a:r>
            <a:endParaRPr sz="1050">
              <a:latin typeface="微軟正黑體"/>
              <a:cs typeface="微軟正黑體"/>
            </a:endParaRPr>
          </a:p>
          <a:p>
            <a:pPr marL="130810" marR="5080" indent="-118745">
              <a:lnSpc>
                <a:spcPct val="142800"/>
              </a:lnSpc>
              <a:buFont typeface=""/>
              <a:buAutoNum type="arabicPeriod"/>
              <a:tabLst>
                <a:tab pos="130810" algn="l"/>
                <a:tab pos="133350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65" b="0">
                <a:solidFill>
                  <a:srgbClr val="414042"/>
                </a:solidFill>
                <a:latin typeface="微軟正黑體 Light"/>
                <a:cs typeface="微軟正黑體 Light"/>
              </a:rPr>
              <a:t>瞭解機車行駛在幹線道、支線道規定，及未設標誌、標線或號誌劃分幹、支線道者，少線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車道、多線車道行駛路權規定。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機車在支線道未暫停讓幹線道先行的危險態樣。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機車在少線道未暫停讓多線道先行的危險態樣。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二、轉彎車應讓直行車先行</a:t>
            </a:r>
            <a:endParaRPr sz="1050">
              <a:latin typeface="微軟正黑體"/>
              <a:cs typeface="微軟正黑體"/>
            </a:endParaRPr>
          </a:p>
          <a:p>
            <a:pPr marL="133985" indent="-121285">
              <a:lnSpc>
                <a:spcPct val="100000"/>
              </a:lnSpc>
              <a:spcBef>
                <a:spcPts val="535"/>
              </a:spcBef>
              <a:buAutoNum type="arabicPeriod"/>
              <a:tabLst>
                <a:tab pos="1339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瞭解方向燈切入時機之規定。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指導學員左、右轉路口危險區域。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允許直接左轉路口停車位置認知。</a:t>
            </a:r>
            <a:endParaRPr sz="1050">
              <a:latin typeface="微軟正黑體 Light"/>
              <a:cs typeface="微軟正黑體 Light"/>
            </a:endParaRPr>
          </a:p>
          <a:p>
            <a:pPr marL="159385" indent="-14668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93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轉彎車未讓直行車可能發生的危險態樣。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20" b="0">
                <a:solidFill>
                  <a:srgbClr val="414042"/>
                </a:solidFill>
                <a:latin typeface="微軟正黑體 Light"/>
                <a:cs typeface="微軟正黑體 Light"/>
              </a:rPr>
              <a:t>確認學員有正確的擺頭及擺頭所看的位置 ( 防止學員做出無效擺頭 )。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三、左方車應讓右方車先行</a:t>
            </a:r>
            <a:endParaRPr sz="1050">
              <a:latin typeface="微軟正黑體"/>
              <a:cs typeface="微軟正黑體"/>
            </a:endParaRPr>
          </a:p>
          <a:p>
            <a:pPr marL="133985" indent="-12128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339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行經無號誌路口應注意事項。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瞭解如何判斷優先通行權。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同為直行車或轉彎車者，左方車應暫停讓右方車先行。</a:t>
            </a:r>
            <a:endParaRPr sz="1050">
              <a:latin typeface="微軟正黑體 Light"/>
              <a:cs typeface="微軟正黑體 Light"/>
            </a:endParaRPr>
          </a:p>
          <a:p>
            <a:pPr marL="159385" indent="-14668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1593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本身為右方車先行時，仍須留意左方車是否依規定讓車。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4034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97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683999" y="792005"/>
            <a:ext cx="6372225" cy="4078604"/>
            <a:chOff x="683999" y="792005"/>
            <a:chExt cx="6372225" cy="4078604"/>
          </a:xfrm>
        </p:grpSpPr>
        <p:sp>
          <p:nvSpPr>
            <p:cNvPr id="8" name="object 8" descr=""/>
            <p:cNvSpPr/>
            <p:nvPr/>
          </p:nvSpPr>
          <p:spPr>
            <a:xfrm>
              <a:off x="68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174" y="798350"/>
              <a:ext cx="0" cy="4065904"/>
            </a:xfrm>
            <a:custGeom>
              <a:avLst/>
              <a:gdLst/>
              <a:ahLst/>
              <a:cxnLst/>
              <a:rect l="l" t="t" r="r" b="b"/>
              <a:pathLst>
                <a:path w="0" h="4065904">
                  <a:moveTo>
                    <a:pt x="0" y="40657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9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93199" y="798350"/>
              <a:ext cx="0" cy="4065904"/>
            </a:xfrm>
            <a:custGeom>
              <a:avLst/>
              <a:gdLst/>
              <a:ahLst/>
              <a:cxnLst/>
              <a:rect l="l" t="t" r="r" b="b"/>
              <a:pathLst>
                <a:path w="0" h="4065904">
                  <a:moveTo>
                    <a:pt x="0" y="40657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052824" y="798350"/>
              <a:ext cx="0" cy="4065904"/>
            </a:xfrm>
            <a:custGeom>
              <a:avLst/>
              <a:gdLst/>
              <a:ahLst/>
              <a:cxnLst/>
              <a:rect l="l" t="t" r="r" b="b"/>
              <a:pathLst>
                <a:path w="0" h="4065904">
                  <a:moveTo>
                    <a:pt x="0" y="406576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83999" y="486729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3199" y="486729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902277" y="273333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教學目標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806500" y="789023"/>
            <a:ext cx="5209540" cy="4031615"/>
          </a:xfrm>
          <a:prstGeom prst="rect">
            <a:avLst/>
          </a:prstGeom>
        </p:spPr>
        <p:txBody>
          <a:bodyPr wrap="square" lIns="0" tIns="63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一、支線道車應讓幹線道車先行、少線道車應讓多線道車先行</a:t>
            </a:r>
            <a:endParaRPr sz="1050">
              <a:latin typeface="微軟正黑體"/>
              <a:cs typeface="微軟正黑體"/>
            </a:endParaRPr>
          </a:p>
          <a:p>
            <a:pPr algn="just" marL="150495" marR="5080" indent="-138430">
              <a:lnSpc>
                <a:spcPct val="131700"/>
              </a:lnSpc>
              <a:buAutoNum type="arabicPeriod"/>
              <a:tabLst>
                <a:tab pos="15430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行駛無號誌或號誌故障而無交通指揮人員指揮之交岔路口，判斷幹線道優先行駛或支</a:t>
            </a:r>
            <a:r>
              <a:rPr dirty="0" sz="105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線	道暫停禮讓。</a:t>
            </a:r>
            <a:endParaRPr sz="1050">
              <a:latin typeface="微軟正黑體 Light"/>
              <a:cs typeface="微軟正黑體 Light"/>
            </a:endParaRPr>
          </a:p>
          <a:p>
            <a:pPr algn="just" marL="147320" marR="5715" indent="-135255">
              <a:lnSpc>
                <a:spcPct val="131800"/>
              </a:lnSpc>
              <a:buFont typeface=""/>
              <a:buAutoNum type="arabicPeriod"/>
              <a:tabLst>
                <a:tab pos="147320" algn="l"/>
                <a:tab pos="151765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行駛至未設標誌、標線或號誌劃分幹、支線道者，判斷多線車道優行駛或少線車道暫停禮讓。( 車道數，以進入交岔路口之車道計算，含快車道、慢車道、左、右轉車道、</a:t>
            </a:r>
            <a:r>
              <a:rPr dirty="0" sz="105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車種專用車道、機車優先道及調撥車道 )。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二、轉彎車應讓直行車先行</a:t>
            </a:r>
            <a:endParaRPr sz="1050">
              <a:latin typeface="微軟正黑體"/>
              <a:cs typeface="微軟正黑體"/>
            </a:endParaRPr>
          </a:p>
          <a:p>
            <a:pPr marL="133985" indent="-12128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339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能夠判斷轉彎停等之正確位置。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擺頭與視覺移動順序及視線目標。</a:t>
            </a:r>
            <a:endParaRPr sz="1050">
              <a:latin typeface="微軟正黑體 Light"/>
              <a:cs typeface="微軟正黑體 Light"/>
            </a:endParaRPr>
          </a:p>
          <a:p>
            <a:pPr marL="170180" marR="5080" indent="-158115">
              <a:lnSpc>
                <a:spcPct val="131700"/>
              </a:lnSpc>
              <a:buFont typeface=""/>
              <a:buAutoNum type="arabicPeriod"/>
              <a:tabLst>
                <a:tab pos="170180" algn="l"/>
                <a:tab pos="172720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允許直接左轉路口，應距路口三十公尺前顯示方向燈變換車道至路口中心處，並不得占用來車道搶先左轉。</a:t>
            </a:r>
            <a:endParaRPr sz="1050">
              <a:latin typeface="微軟正黑體 Light"/>
              <a:cs typeface="微軟正黑體 Light"/>
            </a:endParaRPr>
          </a:p>
          <a:p>
            <a:pPr marL="159385" indent="-14668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93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對於來車移動速度認知。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養成察看照後鏡及擺頭確認察看之習慣。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養成轉彎車應讓對向直行車優先通行。</a:t>
            </a:r>
            <a:endParaRPr sz="1050">
              <a:latin typeface="微軟正黑體 Light"/>
              <a:cs typeface="微軟正黑體 Light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三、左方車應讓右方車先行</a:t>
            </a:r>
            <a:endParaRPr sz="1050">
              <a:latin typeface="微軟正黑體"/>
              <a:cs typeface="微軟正黑體"/>
            </a:endParaRPr>
          </a:p>
          <a:p>
            <a:pPr marL="133985" indent="-12128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339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行經無號誌路口應注意事項。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瞭解如何判斷優先通行權。</a:t>
            </a:r>
            <a:endParaRPr sz="1050">
              <a:latin typeface="微軟正黑體 Light"/>
              <a:cs typeface="微軟正黑體 Light"/>
            </a:endParaRPr>
          </a:p>
          <a:p>
            <a:pPr marL="156845" indent="-14414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68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同為直行車或轉彎車者，左方車應暫停讓右方車先行。</a:t>
            </a:r>
            <a:endParaRPr sz="1050">
              <a:latin typeface="微軟正黑體 Light"/>
              <a:cs typeface="微軟正黑體 Light"/>
            </a:endParaRPr>
          </a:p>
          <a:p>
            <a:pPr marL="159385" indent="-146685">
              <a:lnSpc>
                <a:spcPct val="100000"/>
              </a:lnSpc>
              <a:spcBef>
                <a:spcPts val="400"/>
              </a:spcBef>
              <a:buAutoNum type="arabicPeriod"/>
              <a:tabLst>
                <a:tab pos="15938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本身為右方車先行時，仍須留意左方車是否依規定讓車。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001051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98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503999" y="792005"/>
          <a:ext cx="6448425" cy="406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5359400"/>
              </a:tblGrid>
              <a:tr h="122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227329" marR="154305" indent="-68580">
                        <a:lnSpc>
                          <a:spcPct val="128699"/>
                        </a:lnSpc>
                      </a:pPr>
                      <a:r>
                        <a:rPr dirty="0" sz="1100" spc="-30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教學設備及</a:t>
                      </a: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場地規範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7015" indent="-121285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701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交岔路口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汽車駕駛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及機車騎士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小型車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 及普通重型機車 </a:t>
                      </a:r>
                      <a:r>
                        <a:rPr dirty="0" sz="10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*2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72415" indent="-14668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7241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交通錐 </a:t>
                      </a: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*10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粉筆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9875" indent="-14414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9875" algn="l"/>
                        </a:tabLst>
                      </a:pPr>
                      <a:r>
                        <a:rPr dirty="0" sz="1050" spc="-1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數字手板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229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95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教學活動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1300" indent="-115570">
                        <a:lnSpc>
                          <a:spcPct val="100000"/>
                        </a:lnSpc>
                        <a:spcBef>
                          <a:spcPts val="450"/>
                        </a:spcBef>
                        <a:buAutoNum type="arabicPeriod"/>
                        <a:tabLst>
                          <a:tab pos="2413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熟悉並確定教學單元內容及目標。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準備教學設備。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58445" marR="46355" indent="-132715">
                        <a:lnSpc>
                          <a:spcPct val="119100"/>
                        </a:lnSpc>
                        <a:buAutoNum type="arabicPeriod"/>
                        <a:tabLst>
                          <a:tab pos="267970" algn="l"/>
                        </a:tabLst>
                      </a:pP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講解機車支線道車應讓幹線道車先行、轉彎車應讓直行車先行、左方車應暫停讓右方車</a:t>
                      </a:r>
                      <a:r>
                        <a:rPr dirty="0" sz="1050" spc="-2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	</a:t>
                      </a:r>
                      <a:r>
                        <a:rPr dirty="0" sz="1050" spc="-1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先行法規規定。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6700" indent="-14097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670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由教練扮演機車騎士及汽車駕駛，實際演練正確及錯誤之情形。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4160" indent="-13843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416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由教練指導學員做出正確之駕駛行為。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5715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103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27329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dirty="0" sz="1100" spc="-35" b="1">
                          <a:solidFill>
                            <a:srgbClr val="58595B"/>
                          </a:solidFill>
                          <a:latin typeface="微軟正黑體"/>
                          <a:cs typeface="微軟正黑體"/>
                        </a:rPr>
                        <a:t>教學指引</a:t>
                      </a:r>
                      <a:endParaRPr sz="1100">
                        <a:latin typeface="微軟正黑體"/>
                        <a:cs typeface="微軟正黑體"/>
                      </a:endParaRPr>
                    </a:p>
                  </a:txBody>
                  <a:tcPr marL="0" marR="0" marB="0" marT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5730" marR="424815">
                        <a:lnSpc>
                          <a:spcPct val="119100"/>
                        </a:lnSpc>
                        <a:spcBef>
                          <a:spcPts val="210"/>
                        </a:spcBef>
                      </a:pPr>
                      <a:r>
                        <a:rPr dirty="0" sz="1050" spc="-5" b="1">
                          <a:solidFill>
                            <a:srgbClr val="414042"/>
                          </a:solidFill>
                          <a:latin typeface="微軟正黑體"/>
                          <a:cs typeface="微軟正黑體"/>
                        </a:rPr>
                        <a:t>行至無號誌或號誌故障而無交通指揮人員指揮之交岔路口，行進、轉彎指引如下：一、支線道車應讓幹線道車先行、少線道車應讓多線道車先行</a:t>
                      </a:r>
                      <a:endParaRPr sz="1050">
                        <a:latin typeface="微軟正黑體"/>
                        <a:cs typeface="微軟正黑體"/>
                      </a:endParaRPr>
                    </a:p>
                    <a:p>
                      <a:pPr algn="just" marL="280670" indent="-115570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80670" algn="l"/>
                        </a:tabLst>
                      </a:pP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行駛至無號誌交岔路口時，判斷行駛在幹線道或支線道。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algn="just" marL="275590" marR="46355" indent="-133350">
                        <a:lnSpc>
                          <a:spcPct val="119100"/>
                        </a:lnSpc>
                        <a:buAutoNum type="arabicPeriod"/>
                        <a:tabLst>
                          <a:tab pos="280035" algn="l"/>
                        </a:tabLst>
                      </a:pP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如行駛接近路口處之道路上有設置倒三角形紅色之「讓路標誌」、八角形紅色之「停車</a:t>
                      </a: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	</a:t>
                      </a: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再開標誌」，或劃設「讓路標線」或「停標字」，或設置閃光紅燈號誌時，支線道車應</a:t>
                      </a:r>
                      <a:r>
                        <a:rPr dirty="0" sz="1050" spc="-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暫	停讓幹線道車先行。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52095" indent="-126364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52095" algn="l"/>
                        </a:tabLst>
                      </a:pPr>
                      <a:r>
                        <a:rPr dirty="0" sz="1050" spc="-50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如行駛在路口有設置閃光黃燈號誌時，幹線道者車輛應減速接近，注意安全，小心通過。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  <a:p>
                      <a:pPr marL="262255" indent="-136525">
                        <a:lnSpc>
                          <a:spcPct val="100000"/>
                        </a:lnSpc>
                        <a:spcBef>
                          <a:spcPts val="240"/>
                        </a:spcBef>
                        <a:buAutoNum type="arabicPeriod"/>
                        <a:tabLst>
                          <a:tab pos="262255" algn="l"/>
                        </a:tabLst>
                      </a:pPr>
                      <a:r>
                        <a:rPr dirty="0" sz="1050" spc="-25" b="0">
                          <a:solidFill>
                            <a:srgbClr val="414042"/>
                          </a:solidFill>
                          <a:latin typeface="微軟正黑體 Light"/>
                          <a:cs typeface="微軟正黑體 Light"/>
                        </a:rPr>
                        <a:t>如行駛至未設標誌、標線或號誌劃分幹、支線道時，少線道車應暫停讓多線道車先行。</a:t>
                      </a:r>
                      <a:endParaRPr sz="1050">
                        <a:latin typeface="微軟正黑體 Light"/>
                        <a:cs typeface="微軟正黑體 Light"/>
                      </a:endParaRPr>
                    </a:p>
                  </a:txBody>
                  <a:tcPr marL="0" marR="0" marB="0" marT="2667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4034" y="4925250"/>
            <a:ext cx="1949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5" b="1">
                <a:solidFill>
                  <a:srgbClr val="29668E"/>
                </a:solidFill>
                <a:latin typeface="Arial"/>
                <a:cs typeface="Arial"/>
              </a:rPr>
              <a:t>99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504190" cy="1368425"/>
          </a:xfrm>
          <a:custGeom>
            <a:avLst/>
            <a:gdLst/>
            <a:ahLst/>
            <a:cxnLst/>
            <a:rect l="l" t="t" r="r" b="b"/>
            <a:pathLst>
              <a:path w="504190" h="1368425">
                <a:moveTo>
                  <a:pt x="0" y="1368006"/>
                </a:moveTo>
                <a:lnTo>
                  <a:pt x="503999" y="1368006"/>
                </a:lnTo>
                <a:lnTo>
                  <a:pt x="503999" y="0"/>
                </a:lnTo>
                <a:lnTo>
                  <a:pt x="0" y="0"/>
                </a:lnTo>
                <a:lnTo>
                  <a:pt x="0" y="1368006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0" y="1421993"/>
            <a:ext cx="504190" cy="50800"/>
          </a:xfrm>
          <a:custGeom>
            <a:avLst/>
            <a:gdLst/>
            <a:ahLst/>
            <a:cxnLst/>
            <a:rect l="l" t="t" r="r" b="b"/>
            <a:pathLst>
              <a:path w="504190" h="50800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0" y="1522793"/>
            <a:ext cx="504190" cy="144145"/>
          </a:xfrm>
          <a:custGeom>
            <a:avLst/>
            <a:gdLst/>
            <a:ahLst/>
            <a:cxnLst/>
            <a:rect l="l" t="t" r="r" b="b"/>
            <a:pathLst>
              <a:path w="504190" h="144144">
                <a:moveTo>
                  <a:pt x="503999" y="93611"/>
                </a:moveTo>
                <a:lnTo>
                  <a:pt x="0" y="93611"/>
                </a:lnTo>
                <a:lnTo>
                  <a:pt x="0" y="144018"/>
                </a:lnTo>
                <a:lnTo>
                  <a:pt x="503999" y="144018"/>
                </a:lnTo>
                <a:lnTo>
                  <a:pt x="503999" y="93611"/>
                </a:lnTo>
                <a:close/>
              </a:path>
              <a:path w="504190" h="144144">
                <a:moveTo>
                  <a:pt x="503999" y="0"/>
                </a:moveTo>
                <a:lnTo>
                  <a:pt x="0" y="0"/>
                </a:lnTo>
                <a:lnTo>
                  <a:pt x="0" y="50406"/>
                </a:lnTo>
                <a:lnTo>
                  <a:pt x="503999" y="50406"/>
                </a:lnTo>
                <a:lnTo>
                  <a:pt x="503999" y="0"/>
                </a:lnTo>
                <a:close/>
              </a:path>
            </a:pathLst>
          </a:custGeom>
          <a:solidFill>
            <a:srgbClr val="2966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03305" y="435771"/>
            <a:ext cx="205104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just" marL="12700" marR="5715" indent="1270">
              <a:lnSpc>
                <a:spcPct val="100000"/>
              </a:lnSpc>
              <a:spcBef>
                <a:spcPts val="100"/>
              </a:spcBef>
            </a:pPr>
            <a:r>
              <a:rPr dirty="0" spc="-50"/>
              <a:t>延伸教學</a:t>
            </a:r>
          </a:p>
        </p:txBody>
      </p:sp>
      <p:grpSp>
        <p:nvGrpSpPr>
          <p:cNvPr id="7" name="object 7" descr=""/>
          <p:cNvGrpSpPr/>
          <p:nvPr/>
        </p:nvGrpSpPr>
        <p:grpSpPr>
          <a:xfrm>
            <a:off x="683999" y="792005"/>
            <a:ext cx="6372225" cy="3954145"/>
            <a:chOff x="683999" y="792005"/>
            <a:chExt cx="6372225" cy="3954145"/>
          </a:xfrm>
        </p:grpSpPr>
        <p:sp>
          <p:nvSpPr>
            <p:cNvPr id="8" name="object 8" descr=""/>
            <p:cNvSpPr/>
            <p:nvPr/>
          </p:nvSpPr>
          <p:spPr>
            <a:xfrm>
              <a:off x="683999" y="79518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687174" y="798350"/>
              <a:ext cx="0" cy="3941445"/>
            </a:xfrm>
            <a:custGeom>
              <a:avLst/>
              <a:gdLst/>
              <a:ahLst/>
              <a:cxnLst/>
              <a:rect l="l" t="t" r="r" b="b"/>
              <a:pathLst>
                <a:path w="0" h="3941445">
                  <a:moveTo>
                    <a:pt x="0" y="3941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693199" y="79518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693199" y="798350"/>
              <a:ext cx="0" cy="3941445"/>
            </a:xfrm>
            <a:custGeom>
              <a:avLst/>
              <a:gdLst/>
              <a:ahLst/>
              <a:cxnLst/>
              <a:rect l="l" t="t" r="r" b="b"/>
              <a:pathLst>
                <a:path w="0" h="3941445">
                  <a:moveTo>
                    <a:pt x="0" y="3941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052824" y="798350"/>
              <a:ext cx="0" cy="3941445"/>
            </a:xfrm>
            <a:custGeom>
              <a:avLst/>
              <a:gdLst/>
              <a:ahLst/>
              <a:cxnLst/>
              <a:rect l="l" t="t" r="r" b="b"/>
              <a:pathLst>
                <a:path w="0" h="3941445">
                  <a:moveTo>
                    <a:pt x="0" y="3941305"/>
                  </a:moveTo>
                  <a:lnTo>
                    <a:pt x="0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83999" y="4742830"/>
              <a:ext cx="1009650" cy="0"/>
            </a:xfrm>
            <a:custGeom>
              <a:avLst/>
              <a:gdLst/>
              <a:ahLst/>
              <a:cxnLst/>
              <a:rect l="l" t="t" r="r" b="b"/>
              <a:pathLst>
                <a:path w="1009650" h="0">
                  <a:moveTo>
                    <a:pt x="0" y="0"/>
                  </a:moveTo>
                  <a:lnTo>
                    <a:pt x="1009205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3199" y="4742830"/>
              <a:ext cx="5363210" cy="0"/>
            </a:xfrm>
            <a:custGeom>
              <a:avLst/>
              <a:gdLst/>
              <a:ahLst/>
              <a:cxnLst/>
              <a:rect l="l" t="t" r="r" b="b"/>
              <a:pathLst>
                <a:path w="5363209" h="0">
                  <a:moveTo>
                    <a:pt x="0" y="0"/>
                  </a:moveTo>
                  <a:lnTo>
                    <a:pt x="5362803" y="0"/>
                  </a:lnTo>
                </a:path>
              </a:pathLst>
            </a:custGeom>
            <a:ln w="635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902277" y="2671107"/>
            <a:ext cx="57340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35" b="1">
                <a:solidFill>
                  <a:srgbClr val="58595B"/>
                </a:solidFill>
                <a:latin typeface="微軟正黑體"/>
                <a:cs typeface="微軟正黑體"/>
              </a:rPr>
              <a:t>教學指引</a:t>
            </a:r>
            <a:endParaRPr sz="1100">
              <a:latin typeface="微軟正黑體"/>
              <a:cs typeface="微軟正黑體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1806500" y="783956"/>
            <a:ext cx="5208905" cy="3911600"/>
          </a:xfrm>
          <a:prstGeom prst="rect">
            <a:avLst/>
          </a:prstGeom>
        </p:spPr>
        <p:txBody>
          <a:bodyPr wrap="square" lIns="0" tIns="685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dirty="0" sz="1050" spc="-5" b="1">
                <a:solidFill>
                  <a:srgbClr val="414042"/>
                </a:solidFill>
                <a:latin typeface="微軟正黑體"/>
                <a:cs typeface="微軟正黑體"/>
              </a:rPr>
              <a:t>二、轉彎車應讓直行車先行</a:t>
            </a:r>
            <a:endParaRPr sz="1050">
              <a:latin typeface="微軟正黑體"/>
              <a:cs typeface="微軟正黑體"/>
            </a:endParaRPr>
          </a:p>
          <a:p>
            <a:pPr marL="328295" marR="7620" indent="-316230">
              <a:lnSpc>
                <a:spcPct val="134900"/>
              </a:lnSpc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( 一 ) 車輛行駛允許直接左轉路口，欲左轉應於前方三十公尺前顯示方向燈，行至交岔路中心處等待左轉，並不得占用來車道搶先左轉。左轉指引如下：</a:t>
            </a:r>
            <a:endParaRPr sz="1050">
              <a:latin typeface="微軟正黑體 Light"/>
              <a:cs typeface="微軟正黑體 Light"/>
            </a:endParaRPr>
          </a:p>
          <a:p>
            <a:pPr marL="234950" marR="7620" indent="-118110">
              <a:lnSpc>
                <a:spcPct val="134900"/>
              </a:lnSpc>
              <a:buAutoNum type="arabicPeriod"/>
              <a:tabLst>
                <a:tab pos="248920" algn="l"/>
              </a:tabLst>
            </a:pPr>
            <a:r>
              <a:rPr dirty="0" sz="1050" spc="5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應距交岔路口三十公尺前顯示左轉方向燈，視線移轉至照後鏡上，左右擺頭確認</a:t>
            </a:r>
            <a:r>
              <a:rPr dirty="0" sz="1050" spc="55" b="0">
                <a:solidFill>
                  <a:srgbClr val="414042"/>
                </a:solidFill>
                <a:latin typeface="微軟正黑體 Light"/>
                <a:cs typeface="微軟正黑體 Light"/>
              </a:rPr>
              <a:t>	</a:t>
            </a:r>
            <a:r>
              <a:rPr dirty="0" sz="105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後方來車狀況。</a:t>
            </a:r>
            <a:endParaRPr sz="1050">
              <a:latin typeface="微軟正黑體 Light"/>
              <a:cs typeface="微軟正黑體 Light"/>
            </a:endParaRPr>
          </a:p>
          <a:p>
            <a:pPr marL="248920" marR="6350" indent="-132080">
              <a:lnSpc>
                <a:spcPct val="134900"/>
              </a:lnSpc>
              <a:buFont typeface=""/>
              <a:buAutoNum type="arabicPeriod"/>
              <a:tabLst>
                <a:tab pos="248920" algn="l"/>
                <a:tab pos="256540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接近路口的同時，開始減速設定目標視覺轉移停等區域 ( 並不能佔用對向車道 )，行</a:t>
            </a:r>
            <a:r>
              <a:rPr dirty="0" sz="1050" spc="-25" b="0">
                <a:solidFill>
                  <a:srgbClr val="414042"/>
                </a:solidFill>
                <a:latin typeface="微軟正黑體 Light"/>
                <a:cs typeface="微軟正黑體 Light"/>
              </a:rPr>
              <a:t>至目標視覺轉移區域 ( 路口中心點靠右處 ) 的同時，觀察各路口來車狀況。</a:t>
            </a:r>
            <a:endParaRPr sz="1050">
              <a:latin typeface="微軟正黑體 Light"/>
              <a:cs typeface="微軟正黑體 Light"/>
            </a:endParaRPr>
          </a:p>
          <a:p>
            <a:pPr marL="269240" indent="-13843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6924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當發現對向有直行來車時，應先禮讓對向直行來車。</a:t>
            </a:r>
            <a:endParaRPr sz="1050">
              <a:latin typeface="微軟正黑體 Light"/>
              <a:cs typeface="微軟正黑體 Light"/>
            </a:endParaRPr>
          </a:p>
          <a:p>
            <a:pPr marL="271780" indent="-140970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71780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禮讓直行車輛通過後，方能左轉匯入車道。</a:t>
            </a:r>
            <a:endParaRPr sz="1050">
              <a:latin typeface="微軟正黑體 Light"/>
              <a:cs typeface="微軟正黑體 Light"/>
            </a:endParaRPr>
          </a:p>
          <a:p>
            <a:pPr marL="328295" marR="5080" indent="-316230">
              <a:lnSpc>
                <a:spcPct val="134900"/>
              </a:lnSpc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( 二 ) 車輛行駛於單一線道，機車行駛至交岔路口，欲右轉進入單線道之單行道路，機車應路口前減速停止，轉頭確認左側及對向來車狀況，再行轉彎。右轉指引如下：</a:t>
            </a:r>
            <a:endParaRPr sz="1050">
              <a:latin typeface="微軟正黑體 Light"/>
              <a:cs typeface="微軟正黑體 Light"/>
            </a:endParaRPr>
          </a:p>
          <a:p>
            <a:pPr marL="249554" marR="8255" indent="-118745">
              <a:lnSpc>
                <a:spcPct val="134900"/>
              </a:lnSpc>
              <a:buAutoNum type="arabicPeriod"/>
              <a:tabLst>
                <a:tab pos="249554" algn="l"/>
              </a:tabLst>
            </a:pPr>
            <a:r>
              <a:rPr dirty="0" sz="1050" spc="45" b="0">
                <a:solidFill>
                  <a:srgbClr val="414042"/>
                </a:solidFill>
                <a:latin typeface="微軟正黑體 Light"/>
                <a:cs typeface="微軟正黑體 Light"/>
              </a:rPr>
              <a:t>應距交岔路口三十公尺前顯示右轉方向燈， 視線移轉至照後鏡上， 左右擺頭確</a:t>
            </a:r>
            <a:r>
              <a:rPr dirty="0" sz="1050" spc="-10" b="0">
                <a:solidFill>
                  <a:srgbClr val="414042"/>
                </a:solidFill>
                <a:latin typeface="微軟正黑體 Light"/>
                <a:cs typeface="微軟正黑體 Light"/>
              </a:rPr>
              <a:t>認後方來車狀況。</a:t>
            </a:r>
            <a:endParaRPr sz="1050">
              <a:latin typeface="微軟正黑體 Light"/>
              <a:cs typeface="微軟正黑體 Light"/>
            </a:endParaRPr>
          </a:p>
          <a:p>
            <a:pPr marL="248920" marR="8890" indent="-132080">
              <a:lnSpc>
                <a:spcPct val="134900"/>
              </a:lnSpc>
              <a:buFont typeface=""/>
              <a:buAutoNum type="arabicPeriod"/>
              <a:tabLst>
                <a:tab pos="248920" algn="l"/>
                <a:tab pos="255270" algn="l"/>
              </a:tabLst>
            </a:pPr>
            <a:r>
              <a:rPr dirty="0" sz="1050" b="0">
                <a:solidFill>
                  <a:srgbClr val="414042"/>
                </a:solidFill>
                <a:latin typeface="Times New Roman"/>
                <a:cs typeface="Times New Roman"/>
              </a:rPr>
              <a:t>	</a:t>
            </a: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接近路口的同時，開始減速設定目標視覺轉移區域，行至目標視覺轉移區域的同時，觀察各路口來車狀況。</a:t>
            </a:r>
            <a:endParaRPr sz="1050">
              <a:latin typeface="微軟正黑體 Light"/>
              <a:cs typeface="微軟正黑體 Light"/>
            </a:endParaRPr>
          </a:p>
          <a:p>
            <a:pPr marL="244475" marR="7620" indent="-127000">
              <a:lnSpc>
                <a:spcPct val="134900"/>
              </a:lnSpc>
              <a:buAutoNum type="arabicPeriod"/>
              <a:tabLst>
                <a:tab pos="249554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當發現匯入線道有直行車，應禮讓直行車輛；發現對向有左轉車來時，應禮讓左轉車	輛，方能右轉匯入車道。</a:t>
            </a:r>
            <a:endParaRPr sz="1050">
              <a:latin typeface="微軟正黑體 Light"/>
              <a:cs typeface="微軟正黑體 Light"/>
            </a:endParaRPr>
          </a:p>
          <a:p>
            <a:pPr marL="233045" indent="-121285">
              <a:lnSpc>
                <a:spcPct val="100000"/>
              </a:lnSpc>
              <a:spcBef>
                <a:spcPts val="440"/>
              </a:spcBef>
              <a:buAutoNum type="arabicPeriod"/>
              <a:tabLst>
                <a:tab pos="233045" algn="l"/>
              </a:tabLst>
            </a:pPr>
            <a:r>
              <a:rPr dirty="0" sz="1050" spc="-5" b="0">
                <a:solidFill>
                  <a:srgbClr val="414042"/>
                </a:solidFill>
                <a:latin typeface="微軟正黑體 Light"/>
                <a:cs typeface="微軟正黑體 Light"/>
              </a:rPr>
              <a:t>依序匯入車道後，與前車保持安全距離，並留意路況。</a:t>
            </a:r>
            <a:endParaRPr sz="1050">
              <a:latin typeface="微軟正黑體 Light"/>
              <a:cs typeface="微軟正黑體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1404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2023-10-26T01:24:31Z</dcterms:created>
  <dcterms:modified xsi:type="dcterms:W3CDTF">2023-10-26T01:24:31Z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Adobe InDesign CC 2017 (Windows)</vt:lpwstr>
  </property>
  <property fmtid="{D5CDD505-2E9C-101B-9397-08002B2CF9AE}" pid="4" name="LastSaved">
    <vt:filetime>2023-10-26T00:00:00Z</vt:filetime>
  </property>
  <property fmtid="{D5CDD505-2E9C-101B-9397-08002B2CF9AE}" pid="5" name="Producer">
    <vt:lpwstr>Adobe PDF Library 15.0</vt:lpwstr>
  </property>
</Properties>
</file>